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23"/>
  </p:notesMasterIdLst>
  <p:sldIdLst>
    <p:sldId id="294" r:id="rId5"/>
    <p:sldId id="295" r:id="rId6"/>
    <p:sldId id="489" r:id="rId7"/>
    <p:sldId id="494" r:id="rId8"/>
    <p:sldId id="497" r:id="rId9"/>
    <p:sldId id="502" r:id="rId10"/>
    <p:sldId id="499" r:id="rId11"/>
    <p:sldId id="500" r:id="rId12"/>
    <p:sldId id="496" r:id="rId13"/>
    <p:sldId id="501" r:id="rId14"/>
    <p:sldId id="503" r:id="rId15"/>
    <p:sldId id="630" r:id="rId16"/>
    <p:sldId id="504" r:id="rId17"/>
    <p:sldId id="505" r:id="rId18"/>
    <p:sldId id="506" r:id="rId19"/>
    <p:sldId id="507" r:id="rId20"/>
    <p:sldId id="508" r:id="rId21"/>
    <p:sldId id="279"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65D"/>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74386" autoAdjust="0"/>
  </p:normalViewPr>
  <p:slideViewPr>
    <p:cSldViewPr snapToGrid="0">
      <p:cViewPr varScale="1">
        <p:scale>
          <a:sx n="85" d="100"/>
          <a:sy n="85" d="100"/>
        </p:scale>
        <p:origin x="196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3600"/>
            <a:t>All Tests</a:t>
          </a:r>
          <a:endParaRPr lang="en-US" sz="3600" dirty="0"/>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dgm:t>
        <a:bodyPr/>
        <a:lstStyle/>
        <a:p>
          <a:r>
            <a:rPr lang="en-US" sz="1600" b="1"/>
            <a:t>Non-Summative Tests</a:t>
          </a:r>
          <a:endParaRPr lang="en-US" sz="1600" b="1" dirty="0"/>
        </a:p>
      </dgm:t>
    </dgm:pt>
    <dgm:pt modelId="{D94534AD-6F98-417E-B758-12FA466798CC}" type="parTrans" cxnId="{D25C0DE0-4425-48DA-B89B-47AA2757A875}">
      <dgm:prSet/>
      <dgm:spPr/>
      <dgm:t>
        <a:bodyPr/>
        <a:lstStyle/>
        <a:p>
          <a:endParaRPr lang="en-US"/>
        </a:p>
      </dgm:t>
    </dgm:pt>
    <dgm:pt modelId="{1DEBC8B5-DBF2-49A1-ADB0-C0459534183F}" type="sibTrans" cxnId="{D25C0DE0-4425-48DA-B89B-47AA2757A875}">
      <dgm:prSet/>
      <dgm:spPr/>
      <dgm:t>
        <a:bodyPr/>
        <a:lstStyle/>
        <a:p>
          <a:endParaRPr lang="en-US"/>
        </a:p>
      </dgm:t>
    </dgm:pt>
    <dgm:pt modelId="{E82B3B99-FBFB-4EF6-84B3-669AD711E739}">
      <dgm:prSet phldrT="[Text]" custT="1"/>
      <dgm:spPr/>
      <dgm:t>
        <a:bodyPr/>
        <a:lstStyle/>
        <a:p>
          <a:pPr algn="ctr">
            <a:buNone/>
          </a:pPr>
          <a:r>
            <a:rPr lang="en-US" sz="1400" b="1"/>
            <a:t>Benchmarks</a:t>
          </a:r>
          <a:r>
            <a:rPr lang="en-US" sz="1400"/>
            <a:t>:</a:t>
          </a:r>
        </a:p>
        <a:p>
          <a:pPr algn="l">
            <a:buFont typeface="Arial" panose="020B0604020202020204" pitchFamily="34" charset="0"/>
            <a:buChar char="•"/>
          </a:pPr>
          <a:r>
            <a:rPr lang="en-US" sz="1400"/>
            <a:t>—fixed-form tests with 8-12 items within a specific topic or skill area</a:t>
          </a:r>
        </a:p>
        <a:p>
          <a:pPr algn="l">
            <a:buFont typeface="Arial" panose="020B0604020202020204" pitchFamily="34" charset="0"/>
            <a:buChar char="•"/>
          </a:pPr>
          <a:r>
            <a:rPr lang="en-US" sz="1400"/>
            <a:t>—users can compare item-level scores across all students</a:t>
          </a:r>
        </a:p>
        <a:p>
          <a:pPr algn="l">
            <a:buFont typeface="Arial" panose="020B0604020202020204" pitchFamily="34" charset="0"/>
            <a:buChar char="•"/>
          </a:pPr>
          <a:r>
            <a:rPr lang="en-US" sz="1400"/>
            <a:t>—a.k.a. module, modular, Interim Assessment Block (IAB), benchmark module, benchmark, diagnostic</a:t>
          </a:r>
        </a:p>
        <a:p>
          <a:pPr algn="ctr">
            <a:buFont typeface="Arial" panose="020B0604020202020204" pitchFamily="34" charset="0"/>
            <a:buChar char="•"/>
          </a:pPr>
          <a:endParaRPr lang="en-US" sz="1400" dirty="0"/>
        </a:p>
      </dgm:t>
    </dgm:pt>
    <dgm:pt modelId="{1ACC7983-76C9-4065-8BC5-8926A14AB445}" type="parTrans" cxnId="{A979448D-7408-4514-AFF4-7BC0B87B7CF5}">
      <dgm:prSet/>
      <dgm:spPr/>
      <dgm:t>
        <a:bodyPr/>
        <a:lstStyle/>
        <a:p>
          <a:endParaRPr lang="en-US"/>
        </a:p>
      </dgm:t>
    </dgm:pt>
    <dgm:pt modelId="{4C9BE9EA-66B9-4D10-ABAB-0C9621B8CB6F}" type="sibTrans" cxnId="{A979448D-7408-4514-AFF4-7BC0B87B7CF5}">
      <dgm:prSet/>
      <dgm:spPr/>
      <dgm:t>
        <a:bodyPr/>
        <a:lstStyle/>
        <a:p>
          <a:endParaRPr lang="en-US"/>
        </a:p>
      </dgm:t>
    </dgm:pt>
    <dgm:pt modelId="{71194D99-27D6-4C87-9399-0A630CF1D914}">
      <dgm:prSet phldrT="[Text]" custT="1"/>
      <dgm:spPr/>
      <dgm:t>
        <a:bodyPr/>
        <a:lstStyle/>
        <a:p>
          <a:pPr algn="ctr"/>
          <a:r>
            <a:rPr lang="en-US" sz="1400" b="1"/>
            <a:t>Interims:</a:t>
          </a:r>
        </a:p>
        <a:p>
          <a:pPr algn="l"/>
          <a:r>
            <a:rPr lang="en-US" sz="1400" b="0"/>
            <a:t>—fixed-form or adaptive tests that cover some or all of the standards students are required to learn</a:t>
          </a:r>
        </a:p>
        <a:p>
          <a:pPr algn="l"/>
          <a:r>
            <a:rPr lang="en-US" sz="1400" b="0"/>
            <a:t>—users can see item-level scores for individual students who took an adaptive interim</a:t>
          </a:r>
        </a:p>
        <a:p>
          <a:pPr algn="l"/>
          <a:r>
            <a:rPr lang="en-US" sz="1400"/>
            <a:t>—a.k.a. Comprehensive Interim Assessment (CIA), interim</a:t>
          </a:r>
          <a:endParaRPr lang="en-US" sz="1400" dirty="0"/>
        </a:p>
      </dgm:t>
    </dgm:pt>
    <dgm:pt modelId="{796E606E-22AC-4734-BC2F-316B08C9F230}" type="parTrans" cxnId="{DF1D1630-6C9B-4623-9096-42BAF72C74B8}">
      <dgm:prSet/>
      <dgm:spPr/>
      <dgm:t>
        <a:bodyPr/>
        <a:lstStyle/>
        <a:p>
          <a:endParaRPr lang="en-US"/>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17365D">
            <a:alpha val="18824"/>
          </a:srgbClr>
        </a:solidFill>
        <a:ln>
          <a:solidFill>
            <a:srgbClr val="17365D"/>
          </a:solidFill>
        </a:ln>
      </dgm:spPr>
      <dgm:t>
        <a:bodyPr/>
        <a:lstStyle/>
        <a:p>
          <a:r>
            <a:rPr lang="en-US" sz="1600" b="1" dirty="0">
              <a:solidFill>
                <a:schemeClr val="tx1"/>
              </a:solidFill>
            </a:rPr>
            <a:t>Summative Tests</a:t>
          </a:r>
        </a:p>
      </dgm:t>
    </dgm:pt>
    <dgm:pt modelId="{F2FB501E-C54D-43BD-BFA9-DE00DE69E929}" type="parTrans" cxnId="{0ACED5F8-9424-4328-B03F-0976C501B0DA}">
      <dgm:prSet/>
      <dgm:spPr/>
      <dgm:t>
        <a:bodyPr/>
        <a:lstStyle/>
        <a:p>
          <a:endParaRPr lang="en-US"/>
        </a:p>
      </dgm:t>
    </dgm:pt>
    <dgm:pt modelId="{D031A72C-97AB-4170-9CA4-69638544AEB9}" type="sibTrans" cxnId="{0ACED5F8-9424-4328-B03F-0976C501B0DA}">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2"/>
      <dgm:spPr/>
    </dgm:pt>
    <dgm:pt modelId="{637B2FE9-3CB3-4D4B-B055-2FFE1AE93FE1}" type="pres">
      <dgm:prSet presAssocID="{1ACC7983-76C9-4065-8BC5-8926A14AB445}" presName="connTx" presStyleLbl="parChTrans1D3"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2" custScaleX="180917" custScaleY="265443" custLinFactNeighborX="-1944" custLinFactNeighborY="9571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2"/>
      <dgm:spPr/>
    </dgm:pt>
    <dgm:pt modelId="{F411BE30-47AC-431E-A71D-0148F85BF44B}" type="pres">
      <dgm:prSet presAssocID="{796E606E-22AC-4734-BC2F-316B08C9F230}" presName="connTx" presStyleLbl="parChTrans1D3"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2" custScaleX="178657" custScaleY="275439" custLinFactY="16712" custLinFactNeighborX="-3198" custLinFactNeighborY="100000">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Y="-24308" custLinFactNeighborX="-1424" custLinFactNeighborY="-100000">
        <dgm:presLayoutVars>
          <dgm:chPref val="3"/>
        </dgm:presLayoutVars>
      </dgm:prSet>
      <dgm:spPr/>
    </dgm:pt>
    <dgm:pt modelId="{CE449000-1C21-4749-8350-D0F1693CE848}"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B75273D-F7F0-4AA0-9D2C-F09C9168C2AE}" type="presOf" srcId="{D94534AD-6F98-417E-B758-12FA466798CC}" destId="{B55D7DC8-D237-46BE-87CC-8A1DDE615AF2}"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DE0E2EA0-D3CD-4D74-970F-721F7AB6E745}" type="presOf" srcId="{E43A43FB-A19E-4690-A121-C8F4AB6A424E}" destId="{6E83A986-E210-40AE-B9B6-2A4DA18D0E15}" srcOrd="0" destOrd="0" presId="urn:microsoft.com/office/officeart/2005/8/layout/hierarchy2"/>
    <dgm:cxn modelId="{E8837DA2-BD10-40C5-9D36-9EC9A3DBA36D}" type="presOf" srcId="{F2FB501E-C54D-43BD-BFA9-DE00DE69E929}" destId="{FF15F59E-6E46-4D61-B254-1511323D5FF8}" srcOrd="1"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CBDF08DF-56EB-4650-B758-F08E444F19F5}"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00C25E5F-8483-4AB4-8490-8CBB69AF98D0}" type="presParOf" srcId="{2F5A197D-9001-43C8-9211-32C2C7669639}" destId="{32329864-60E2-49C7-AF7E-037293C1AFB4}" srcOrd="2" destOrd="0" presId="urn:microsoft.com/office/officeart/2005/8/layout/hierarchy2"/>
    <dgm:cxn modelId="{6C79A7FE-20A5-472C-9CA4-0D2213948E35}" type="presParOf" srcId="{32329864-60E2-49C7-AF7E-037293C1AFB4}" destId="{FF15F59E-6E46-4D61-B254-1511323D5FF8}" srcOrd="0" destOrd="0" presId="urn:microsoft.com/office/officeart/2005/8/layout/hierarchy2"/>
    <dgm:cxn modelId="{0AFE9F77-858E-4C27-9FE0-B39C2FC7976C}" type="presParOf" srcId="{2F5A197D-9001-43C8-9211-32C2C7669639}" destId="{FED43327-E1B7-4DCF-B790-4C205DCD6CAE}" srcOrd="3" destOrd="0" presId="urn:microsoft.com/office/officeart/2005/8/layout/hierarchy2"/>
    <dgm:cxn modelId="{DC8D7796-008A-484B-9F38-50E7A67DDD02}" type="presParOf" srcId="{FED43327-E1B7-4DCF-B790-4C205DCD6CAE}" destId="{6E83A986-E210-40AE-B9B6-2A4DA18D0E15}" srcOrd="0" destOrd="0" presId="urn:microsoft.com/office/officeart/2005/8/layout/hierarchy2"/>
    <dgm:cxn modelId="{E9F639F5-E31E-492B-98A9-AEA4D4523036}" type="presParOf" srcId="{FED43327-E1B7-4DCF-B790-4C205DCD6CAE}" destId="{CE449000-1C21-4749-8350-D0F1693CE8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a:t>All Tests</a:t>
          </a:r>
          <a:endParaRPr lang="en-US" sz="3600" kern="1200" dirty="0"/>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6182" y="4149727"/>
        <a:ext cx="41229" cy="41229"/>
      </dsp:txXfrm>
    </dsp:sp>
    <dsp:sp modelId="{C545102A-CAD7-4090-99C3-726DF6AAC372}">
      <dsp:nvSpPr>
        <dsp:cNvPr id="0" name=""/>
        <dsp:cNvSpPr/>
      </dsp:nvSpPr>
      <dsp:spPr>
        <a:xfrm>
          <a:off x="2473082" y="3969188"/>
          <a:ext cx="1758725" cy="87936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Non-Summative Tests</a:t>
          </a:r>
          <a:endParaRPr lang="en-US" sz="1600" b="1" kern="1200" dirty="0"/>
        </a:p>
      </dsp:txBody>
      <dsp:txXfrm>
        <a:off x="2498838" y="3994944"/>
        <a:ext cx="1707213" cy="827850"/>
      </dsp:txXfrm>
    </dsp:sp>
    <dsp:sp modelId="{0F32E70E-51D7-44E2-A75B-4912DDB4EE97}">
      <dsp:nvSpPr>
        <dsp:cNvPr id="0" name=""/>
        <dsp:cNvSpPr/>
      </dsp:nvSpPr>
      <dsp:spPr>
        <a:xfrm rot="17653766">
          <a:off x="3751017" y="3653472"/>
          <a:ext cx="1630883" cy="23575"/>
        </a:xfrm>
        <a:custGeom>
          <a:avLst/>
          <a:gdLst/>
          <a:ahLst/>
          <a:cxnLst/>
          <a:rect l="0" t="0" r="0" b="0"/>
          <a:pathLst>
            <a:path>
              <a:moveTo>
                <a:pt x="0" y="11787"/>
              </a:moveTo>
              <a:lnTo>
                <a:pt x="1630883" y="1178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5687" y="3624488"/>
        <a:ext cx="81544" cy="81544"/>
      </dsp:txXfrm>
    </dsp:sp>
    <dsp:sp modelId="{1BC852D1-5068-47BC-9C47-9AAB5A68E9A8}">
      <dsp:nvSpPr>
        <dsp:cNvPr id="0" name=""/>
        <dsp:cNvSpPr/>
      </dsp:nvSpPr>
      <dsp:spPr>
        <a:xfrm>
          <a:off x="4901109" y="1754547"/>
          <a:ext cx="3181834" cy="233420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Benchmarks</a:t>
          </a:r>
          <a:r>
            <a:rPr lang="en-US" sz="1400" kern="1200"/>
            <a:t>:</a:t>
          </a:r>
        </a:p>
        <a:p>
          <a:pPr marL="0" lvl="0" indent="0" algn="l" defTabSz="622300">
            <a:lnSpc>
              <a:spcPct val="90000"/>
            </a:lnSpc>
            <a:spcBef>
              <a:spcPct val="0"/>
            </a:spcBef>
            <a:spcAft>
              <a:spcPct val="35000"/>
            </a:spcAft>
            <a:buFont typeface="Arial" panose="020B0604020202020204" pitchFamily="34" charset="0"/>
            <a:buNone/>
          </a:pPr>
          <a:r>
            <a:rPr lang="en-US" sz="1400" kern="1200"/>
            <a:t>—fixed-form tests with 8-12 items within a specific topic or skill area</a:t>
          </a:r>
        </a:p>
        <a:p>
          <a:pPr marL="0" lvl="0" indent="0" algn="l" defTabSz="622300">
            <a:lnSpc>
              <a:spcPct val="90000"/>
            </a:lnSpc>
            <a:spcBef>
              <a:spcPct val="0"/>
            </a:spcBef>
            <a:spcAft>
              <a:spcPct val="35000"/>
            </a:spcAft>
            <a:buFont typeface="Arial" panose="020B0604020202020204" pitchFamily="34" charset="0"/>
            <a:buNone/>
          </a:pPr>
          <a:r>
            <a:rPr lang="en-US" sz="1400" kern="1200"/>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a:t>—a.k.a. module, modular, Interim Assessment Block (IAB), benchmark module, benchmark, diagnostic</a:t>
          </a:r>
        </a:p>
        <a:p>
          <a:pPr marL="0" lvl="0" indent="0" algn="ctr" defTabSz="622300">
            <a:lnSpc>
              <a:spcPct val="90000"/>
            </a:lnSpc>
            <a:spcBef>
              <a:spcPct val="0"/>
            </a:spcBef>
            <a:spcAft>
              <a:spcPct val="35000"/>
            </a:spcAft>
            <a:buFont typeface="Arial" panose="020B0604020202020204" pitchFamily="34" charset="0"/>
            <a:buNone/>
          </a:pPr>
          <a:endParaRPr lang="en-US" sz="1400" kern="1200" dirty="0"/>
        </a:p>
      </dsp:txBody>
      <dsp:txXfrm>
        <a:off x="4969476" y="1822914"/>
        <a:ext cx="3045100" cy="2197473"/>
      </dsp:txXfrm>
    </dsp:sp>
    <dsp:sp modelId="{EE20E9E2-EAE9-42DF-B930-6B0B517EAE0F}">
      <dsp:nvSpPr>
        <dsp:cNvPr id="0" name=""/>
        <dsp:cNvSpPr/>
      </dsp:nvSpPr>
      <dsp:spPr>
        <a:xfrm rot="3563440">
          <a:off x="3919856" y="4944095"/>
          <a:ext cx="1271150" cy="23575"/>
        </a:xfrm>
        <a:custGeom>
          <a:avLst/>
          <a:gdLst/>
          <a:ahLst/>
          <a:cxnLst/>
          <a:rect l="0" t="0" r="0" b="0"/>
          <a:pathLst>
            <a:path>
              <a:moveTo>
                <a:pt x="0" y="11787"/>
              </a:moveTo>
              <a:lnTo>
                <a:pt x="1271150" y="1178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3653" y="4924104"/>
        <a:ext cx="63557" cy="63557"/>
      </dsp:txXfrm>
    </dsp:sp>
    <dsp:sp modelId="{C2DD025B-6295-4092-8168-F5040A124BA7}">
      <dsp:nvSpPr>
        <dsp:cNvPr id="0" name=""/>
        <dsp:cNvSpPr/>
      </dsp:nvSpPr>
      <dsp:spPr>
        <a:xfrm>
          <a:off x="4879055" y="4291842"/>
          <a:ext cx="3142087" cy="242210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Interims:</a:t>
          </a:r>
        </a:p>
        <a:p>
          <a:pPr marL="0" lvl="0" indent="0" algn="l" defTabSz="622300">
            <a:lnSpc>
              <a:spcPct val="90000"/>
            </a:lnSpc>
            <a:spcBef>
              <a:spcPct val="0"/>
            </a:spcBef>
            <a:spcAft>
              <a:spcPct val="35000"/>
            </a:spcAft>
            <a:buNone/>
          </a:pPr>
          <a:r>
            <a:rPr lang="en-US" sz="1400" b="0" kern="1200"/>
            <a:t>—fixed-form or adaptive tests that cover some or all of the standards students are required to learn</a:t>
          </a:r>
        </a:p>
        <a:p>
          <a:pPr marL="0" lvl="0" indent="0" algn="l" defTabSz="622300">
            <a:lnSpc>
              <a:spcPct val="90000"/>
            </a:lnSpc>
            <a:spcBef>
              <a:spcPct val="0"/>
            </a:spcBef>
            <a:spcAft>
              <a:spcPct val="35000"/>
            </a:spcAft>
            <a:buNone/>
          </a:pPr>
          <a:r>
            <a:rPr lang="en-US" sz="1400" b="0" kern="1200"/>
            <a:t>—users can see item-level scores for individual students who took an adaptive interim</a:t>
          </a:r>
        </a:p>
        <a:p>
          <a:pPr marL="0" lvl="0" indent="0" algn="l" defTabSz="622300">
            <a:lnSpc>
              <a:spcPct val="90000"/>
            </a:lnSpc>
            <a:spcBef>
              <a:spcPct val="0"/>
            </a:spcBef>
            <a:spcAft>
              <a:spcPct val="35000"/>
            </a:spcAft>
            <a:buNone/>
          </a:pPr>
          <a:r>
            <a:rPr lang="en-US" sz="1400" kern="1200"/>
            <a:t>—a.k.a. Comprehensive Interim Assessment (CIA), interim</a:t>
          </a:r>
          <a:endParaRPr lang="en-US" sz="1400" kern="1200" dirty="0"/>
        </a:p>
      </dsp:txBody>
      <dsp:txXfrm>
        <a:off x="4949996" y="4362783"/>
        <a:ext cx="3000205" cy="2280226"/>
      </dsp:txXfrm>
    </dsp:sp>
    <dsp:sp modelId="{32329864-60E2-49C7-AF7E-037293C1AFB4}">
      <dsp:nvSpPr>
        <dsp:cNvPr id="0" name=""/>
        <dsp:cNvSpPr/>
      </dsp:nvSpPr>
      <dsp:spPr>
        <a:xfrm rot="18875848">
          <a:off x="1663152" y="3591681"/>
          <a:ext cx="922244" cy="23575"/>
        </a:xfrm>
        <a:custGeom>
          <a:avLst/>
          <a:gdLst/>
          <a:ahLst/>
          <a:cxnLst/>
          <a:rect l="0" t="0" r="0" b="0"/>
          <a:pathLst>
            <a:path>
              <a:moveTo>
                <a:pt x="0" y="11787"/>
              </a:moveTo>
              <a:lnTo>
                <a:pt x="922244" y="117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1218" y="3580413"/>
        <a:ext cx="46112" cy="46112"/>
      </dsp:txXfrm>
    </dsp:sp>
    <dsp:sp modelId="{6E83A986-E210-40AE-B9B6-2A4DA18D0E15}">
      <dsp:nvSpPr>
        <dsp:cNvPr id="0" name=""/>
        <dsp:cNvSpPr/>
      </dsp:nvSpPr>
      <dsp:spPr>
        <a:xfrm>
          <a:off x="2448038" y="2835442"/>
          <a:ext cx="1758725" cy="879362"/>
        </a:xfrm>
        <a:prstGeom prst="roundRect">
          <a:avLst>
            <a:gd name="adj" fmla="val 10000"/>
          </a:avLst>
        </a:prstGeom>
        <a:solidFill>
          <a:srgbClr val="17365D">
            <a:alpha val="18824"/>
          </a:srgbClr>
        </a:solidFill>
        <a:ln w="12700" cap="flat" cmpd="sng" algn="ctr">
          <a:solidFill>
            <a:srgbClr val="17365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Summative Tests</a:t>
          </a:r>
        </a:p>
      </dsp:txBody>
      <dsp:txXfrm>
        <a:off x="2473794" y="2861198"/>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9/29/2020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training module #7 in the Reporting System series, </a:t>
            </a:r>
            <a:r>
              <a:rPr lang="en-US" i="1" dirty="0"/>
              <a:t>How to Analyze Item-Level Reports</a:t>
            </a:r>
            <a:r>
              <a:rPr lang="en-US" dirty="0"/>
              <a:t>. In this training module we show you the unique reporting characteristics of non-summative tests that include item-level data. We also show you how to drill down into your reports using filters and settings so that you see precisely the data you need.</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Here is a My Students Performance on Test report for </a:t>
            </a:r>
            <a:r>
              <a:rPr lang="en-US" altLang="en-US" b="0" dirty="0">
                <a:latin typeface="Arial" panose="020B0604020202020204" pitchFamily="34" charset="0"/>
                <a:cs typeface="Arial" panose="020B0604020202020204" pitchFamily="34" charset="0"/>
              </a:rPr>
              <a:t>the Grade 7 ELA Comprehensive Interim Assessment.</a:t>
            </a:r>
          </a:p>
          <a:p>
            <a:pPr defTabSz="952429"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Notice that the table includes five reporting categories in addition to the blue Total section and the 5 Best and 5 Worst sections. The items included in each of the reporting categories are the ones that assess those skill areas. </a:t>
            </a: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Under each reporting category the item number displays as a blue item link and the maximum points for the item displays under the link. </a:t>
            </a:r>
          </a:p>
          <a:p>
            <a:pPr defTabSz="952429" eaLnBrk="0" fontAlgn="base" hangingPunct="0">
              <a:spcBef>
                <a:spcPct val="30000"/>
              </a:spcBef>
              <a:spcAft>
                <a:spcPct val="0"/>
              </a:spcAft>
              <a:defRPr/>
            </a:pPr>
            <a:r>
              <a:rPr lang="en-US" b="0" u="sng" dirty="0">
                <a:latin typeface="Arial" panose="020B0604020202020204" pitchFamily="34" charset="0"/>
                <a:cs typeface="Arial" panose="020B0604020202020204" pitchFamily="34" charset="0"/>
              </a:rPr>
              <a:t> </a:t>
            </a: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The student responses display as blue score links. The number reflects the points earned for that item. For example, you can see that item #44 under Writing Standards is worth 10 points. The sample student, Demo Student C earned 7 points for their answer to that item.</a:t>
            </a:r>
          </a:p>
          <a:p>
            <a:pPr defTabSz="952429" eaLnBrk="0" fontAlgn="base" hangingPunct="0">
              <a:spcBef>
                <a:spcPct val="30000"/>
              </a:spcBef>
              <a:spcAft>
                <a:spcPct val="0"/>
              </a:spcAft>
              <a:defRPr/>
            </a:pPr>
            <a:endParaRPr lang="en-US" b="0"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Every topic section in this report includes a performance column that can be sorted. Click the up or down arrow next to the column header to sort in ascending or descending order. When you sort your students this way you can quickly see who needs more support in each topic area. </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You may sometimes see “n/a” instead of a score for an item. It means that the student did not respond to the item, or the item was not included in that form of the test.</a:t>
            </a: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Advance further into the report pages by clicking the green circled arrow on the right side of the page.</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Now we show you a report for a test that features multiple scoring assertions.</a:t>
            </a:r>
          </a:p>
          <a:p>
            <a:pPr defTabSz="952429" eaLnBrk="0" fontAlgn="base" hangingPunct="0">
              <a:spcBef>
                <a:spcPct val="30000"/>
              </a:spcBef>
              <a:spcAft>
                <a:spcPct val="0"/>
              </a:spcAft>
              <a:defRPr/>
            </a:pPr>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10</a:t>
            </a:fld>
            <a:endParaRPr lang="en-US"/>
          </a:p>
        </p:txBody>
      </p:sp>
    </p:spTree>
    <p:extLst>
      <p:ext uri="{BB962C8B-B14F-4D97-AF65-F5344CB8AC3E}">
        <p14:creationId xmlns:p14="http://schemas.microsoft.com/office/powerpoint/2010/main" val="305714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report shown here is for a Grade 5 Science Interim on Earth Systems. </a:t>
            </a:r>
          </a:p>
          <a:p>
            <a:endParaRPr lang="en-US"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test items are designed as clusters with </a:t>
            </a:r>
            <a:r>
              <a:rPr lang="en-US" b="0" dirty="0">
                <a:latin typeface="Arial" panose="020B0604020202020204" pitchFamily="34" charset="0"/>
                <a:cs typeface="Arial" panose="020B0604020202020204" pitchFamily="34" charset="0"/>
              </a:rPr>
              <a:t>multiple scoring assertions</a:t>
            </a:r>
            <a:r>
              <a:rPr lang="en-US" dirty="0">
                <a:latin typeface="Arial" panose="020B0604020202020204" pitchFamily="34" charset="0"/>
                <a:cs typeface="Arial" panose="020B0604020202020204" pitchFamily="34" charset="0"/>
              </a:rPr>
              <a:t>. For example, item #1 is worth five points. Each point is associated with a sub-item, listed as 1-1, 1-2, 1-3, and so on. Cluster items usually feature a reading passage, along with graphic images like maps, tables, and illustrations. Several test items are associated with the passage and images. Students are instructed to use what they have learned from the stimuli to perform the associated sub-item tasks. You can see that the demo student, Annie, answered items 1-1 thru 1-4 incorrectly and 1-5 correctly. She earned one of the possible five points.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information button displays the scoring assertions associated with each of the sub-items. The legend displayed here is from item 1-5.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click on the student’s score link, the </a:t>
            </a:r>
            <a:r>
              <a:rPr lang="en-US" b="0" dirty="0">
                <a:latin typeface="Arial" panose="020B0604020202020204" pitchFamily="34" charset="0"/>
                <a:cs typeface="Arial" panose="020B0604020202020204" pitchFamily="34" charset="0"/>
              </a:rPr>
              <a:t>Item &amp; Score </a:t>
            </a:r>
            <a:r>
              <a:rPr lang="en-US" dirty="0">
                <a:latin typeface="Arial" panose="020B0604020202020204" pitchFamily="34" charset="0"/>
                <a:cs typeface="Arial" panose="020B0604020202020204" pitchFamily="34" charset="0"/>
              </a:rPr>
              <a:t>tab of the item-view window shows all five scoring assertions listed in that section of the page. The student outcomes for each sub-item are indicated. </a:t>
            </a:r>
          </a:p>
          <a:p>
            <a:endParaRPr lang="en-US" u="sng" dirty="0">
              <a:latin typeface="Arial" panose="020B0604020202020204" pitchFamily="34" charset="0"/>
              <a:cs typeface="Arial" panose="020B0604020202020204" pitchFamily="34" charset="0"/>
            </a:endParaRPr>
          </a:p>
          <a:p>
            <a:r>
              <a:rPr lang="en-US" u="none" dirty="0">
                <a:latin typeface="Arial" panose="020B0604020202020204" pitchFamily="34" charset="0"/>
                <a:cs typeface="Arial" panose="020B0604020202020204" pitchFamily="34" charset="0"/>
              </a:rPr>
              <a:t>We now show you how to filter your item-level data by standard and how to assign test reasons to your item-level tests and how to filter by test reason.</a:t>
            </a:r>
            <a:endParaRPr lang="en-US" u="none" dirty="0"/>
          </a:p>
        </p:txBody>
      </p:sp>
      <p:sp>
        <p:nvSpPr>
          <p:cNvPr id="4" name="Slide Number Placeholder 3"/>
          <p:cNvSpPr>
            <a:spLocks noGrp="1"/>
          </p:cNvSpPr>
          <p:nvPr>
            <p:ph type="sldNum" sz="quarter" idx="5"/>
          </p:nvPr>
        </p:nvSpPr>
        <p:spPr/>
        <p:txBody>
          <a:bodyPr/>
          <a:lstStyle/>
          <a:p>
            <a:fld id="{4AD116E9-F5F5-482E-B354-EC43FA558A00}" type="slidenum">
              <a:rPr lang="en-US" smtClean="0"/>
              <a:t>11</a:t>
            </a:fld>
            <a:endParaRPr lang="en-US"/>
          </a:p>
        </p:txBody>
      </p:sp>
    </p:spTree>
    <p:extLst>
      <p:ext uri="{BB962C8B-B14F-4D97-AF65-F5344CB8AC3E}">
        <p14:creationId xmlns:p14="http://schemas.microsoft.com/office/powerpoint/2010/main" val="126366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click on the student’s score link, the </a:t>
            </a:r>
            <a:r>
              <a:rPr lang="en-US" b="0" dirty="0">
                <a:latin typeface="Arial" panose="020B0604020202020204" pitchFamily="34" charset="0"/>
                <a:cs typeface="Arial" panose="020B0604020202020204" pitchFamily="34" charset="0"/>
              </a:rPr>
              <a:t>Item &amp; Score </a:t>
            </a:r>
            <a:r>
              <a:rPr lang="en-US" dirty="0">
                <a:latin typeface="Arial" panose="020B0604020202020204" pitchFamily="34" charset="0"/>
                <a:cs typeface="Arial" panose="020B0604020202020204" pitchFamily="34" charset="0"/>
              </a:rPr>
              <a:t>tab of the item-view window shows all five scoring assertions listed in that section of the page. The student outcomes for each sub-item are indicated. </a:t>
            </a:r>
          </a:p>
          <a:p>
            <a:r>
              <a:rPr lang="en-US" u="none" dirty="0">
                <a:latin typeface="Arial" panose="020B0604020202020204" pitchFamily="34" charset="0"/>
                <a:cs typeface="Arial" panose="020B0604020202020204" pitchFamily="34" charset="0"/>
              </a:rPr>
              <a:t>We now show you how to filter your item-level data by standard and how to assign test reasons to your item-level tests and how to filter by test reason.</a:t>
            </a:r>
            <a:endParaRPr lang="en-US" u="none"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257137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it is helpful to use the Standards filter to trim a comprehensive interim test so that you can focus on the students’ performance in a single skill area. </a:t>
            </a:r>
            <a:r>
              <a:rPr lang="en-US" u="none" dirty="0"/>
              <a:t>Please note that terms used to refer to skill areas, and the filter options vary by state and district.</a:t>
            </a:r>
          </a:p>
          <a:p>
            <a:endParaRPr lang="en-US" u="sng" dirty="0"/>
          </a:p>
          <a:p>
            <a:r>
              <a:rPr lang="en-US" u="none" dirty="0"/>
              <a:t>There are 45 items on this comprehensive interim assessment in Grade 7 ELA. The items are associated with five topic areas, also known as domains or reporting categories:  Language Standards in purple, Reading Standards for Informational Text in blue, Reading Standards for Literature in green, Speaking and Listening Standards in tan, and Writing Standards in purple.</a:t>
            </a:r>
          </a:p>
          <a:p>
            <a:endParaRPr lang="en-US" u="none" dirty="0"/>
          </a:p>
          <a:p>
            <a:r>
              <a:rPr lang="en-US" u="none" dirty="0"/>
              <a:t>Open the Filters panel by clicking the expansion arrow or on the standards icon. Use the drop-down list under Standards to select a top-level domain. Here we have selected Reading Standards for Informational Text. </a:t>
            </a:r>
          </a:p>
          <a:p>
            <a:r>
              <a:rPr lang="en-US" u="none" dirty="0"/>
              <a:t>Keep making selections from the drop-down lists as they appear. In this example, we chose the cluster “Craft and Structure.” Then we selected the standard “Determine the Meaning of Words and Phrase.”  </a:t>
            </a:r>
          </a:p>
          <a:p>
            <a:r>
              <a:rPr lang="en-US" u="none" dirty="0"/>
              <a:t>Click Apply to update the report.</a:t>
            </a:r>
          </a:p>
          <a:p>
            <a:endParaRPr lang="en-US" u="none" dirty="0"/>
          </a:p>
          <a:p>
            <a:r>
              <a:rPr lang="en-US" u="none" dirty="0"/>
              <a:t>The table header updates to show the standard selected. </a:t>
            </a:r>
          </a:p>
          <a:p>
            <a:r>
              <a:rPr lang="en-US" u="none" dirty="0"/>
              <a:t>The filtered report shows only the items associated with the standard selected. You can see that Items #12 and #28 under Reading Standards for Informational Text are the ones associated with this standard in this reporting category. </a:t>
            </a:r>
          </a:p>
          <a:p>
            <a:endParaRPr lang="en-US" u="none" dirty="0"/>
          </a:p>
          <a:p>
            <a:r>
              <a:rPr lang="en-US" u="none" dirty="0"/>
              <a:t>You can compare the results of the teacher’s classes on this School Performance on Test Report. The average points earned for the times are is listed for each of the teachers’ classes in the school who had students who took this test. </a:t>
            </a:r>
          </a:p>
          <a:p>
            <a:endParaRPr lang="en-US" u="none" dirty="0"/>
          </a:p>
          <a:p>
            <a:r>
              <a:rPr lang="en-US" u="none" dirty="0"/>
              <a:t>You can look at another standard by changing the selections in the drop-down filter options, or you can clear filters and click Apply.</a:t>
            </a:r>
          </a:p>
          <a:p>
            <a:r>
              <a:rPr lang="en-US" u="none" dirty="0"/>
              <a:t>On the next slide we show you the Roster Performance on Test report, which displays each student’s score link to the item.</a:t>
            </a:r>
          </a:p>
        </p:txBody>
      </p:sp>
      <p:sp>
        <p:nvSpPr>
          <p:cNvPr id="4" name="Slide Number Placeholder 3"/>
          <p:cNvSpPr>
            <a:spLocks noGrp="1"/>
          </p:cNvSpPr>
          <p:nvPr>
            <p:ph type="sldNum" sz="quarter" idx="5"/>
          </p:nvPr>
        </p:nvSpPr>
        <p:spPr/>
        <p:txBody>
          <a:bodyPr/>
          <a:lstStyle/>
          <a:p>
            <a:fld id="{4AD116E9-F5F5-482E-B354-EC43FA558A00}" type="slidenum">
              <a:rPr lang="en-US" smtClean="0"/>
              <a:t>13</a:t>
            </a:fld>
            <a:endParaRPr lang="en-US"/>
          </a:p>
        </p:txBody>
      </p:sp>
    </p:spTree>
    <p:extLst>
      <p:ext uri="{BB962C8B-B14F-4D97-AF65-F5344CB8AC3E}">
        <p14:creationId xmlns:p14="http://schemas.microsoft.com/office/powerpoint/2010/main" val="1220534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CIA Grade 7 ELA test showing four sample students on a roster. You can click on the student score links to open the Item-View Windows for Item #12 and #28. Notice that there are no items listed in the Reading Standards for Literature category. None of the items in this category are associated with standard that we filtered for.</a:t>
            </a:r>
          </a:p>
          <a:p>
            <a:endParaRPr lang="en-US" u="sng" dirty="0"/>
          </a:p>
          <a:p>
            <a:r>
              <a:rPr lang="en-US" u="none" dirty="0"/>
              <a:t>Now we explain the Test Reason Manager and the Test Reason filter. These are two options that apply only to interim and benchmark tests.</a:t>
            </a:r>
          </a:p>
        </p:txBody>
      </p:sp>
      <p:sp>
        <p:nvSpPr>
          <p:cNvPr id="4" name="Slide Number Placeholder 3"/>
          <p:cNvSpPr>
            <a:spLocks noGrp="1"/>
          </p:cNvSpPr>
          <p:nvPr>
            <p:ph type="sldNum" sz="quarter" idx="5"/>
          </p:nvPr>
        </p:nvSpPr>
        <p:spPr/>
        <p:txBody>
          <a:bodyPr/>
          <a:lstStyle/>
          <a:p>
            <a:fld id="{4AD116E9-F5F5-482E-B354-EC43FA558A00}" type="slidenum">
              <a:rPr lang="en-US" smtClean="0"/>
              <a:t>14</a:t>
            </a:fld>
            <a:endParaRPr lang="en-US"/>
          </a:p>
        </p:txBody>
      </p:sp>
    </p:spTree>
    <p:extLst>
      <p:ext uri="{BB962C8B-B14F-4D97-AF65-F5344CB8AC3E}">
        <p14:creationId xmlns:p14="http://schemas.microsoft.com/office/powerpoint/2010/main" val="156625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reasons are categories used to classify test opportunities for reporting purposes.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typically indicate a numbered opportunity, a timeframe in which tests were taken, or a category like “Pre-test”, and they’re a good way to organize tests into groups.</a:t>
            </a:r>
          </a:p>
          <a:p>
            <a:r>
              <a:rPr lang="en-US" sz="1200" kern="1200" dirty="0">
                <a:solidFill>
                  <a:schemeClr val="tx1"/>
                </a:solidFill>
                <a:effectLst/>
                <a:latin typeface="+mn-lt"/>
                <a:ea typeface="+mn-ea"/>
                <a:cs typeface="+mn-cs"/>
              </a:rPr>
              <a:t>Test reasons should ideally be assigned in the Test Administration Site at the time of testing. However, you can use the Test Reason Manager in the Reporting System to assign a different test reason to an interim or benchmark test opportunity after the test is completed. </a:t>
            </a:r>
          </a:p>
          <a:p>
            <a:endParaRPr lang="en-US" dirty="0"/>
          </a:p>
          <a:p>
            <a:r>
              <a:rPr lang="en-US" dirty="0">
                <a:latin typeface="Arial" panose="020B0604020202020204" pitchFamily="34" charset="0"/>
                <a:cs typeface="Arial" panose="020B0604020202020204" pitchFamily="34" charset="0"/>
              </a:rPr>
              <a:t>From the </a:t>
            </a:r>
            <a:r>
              <a:rPr lang="en-US" b="0" dirty="0">
                <a:latin typeface="Arial" panose="020B0604020202020204" pitchFamily="34" charset="0"/>
                <a:cs typeface="Arial" panose="020B0604020202020204" pitchFamily="34" charset="0"/>
              </a:rPr>
              <a:t>My Settings </a:t>
            </a:r>
            <a:r>
              <a:rPr lang="en-US" dirty="0">
                <a:latin typeface="Arial" panose="020B0604020202020204" pitchFamily="34" charset="0"/>
                <a:cs typeface="Arial" panose="020B0604020202020204" pitchFamily="34" charset="0"/>
              </a:rPr>
              <a:t>drop-down menu in the banner, select </a:t>
            </a:r>
            <a:r>
              <a:rPr lang="en-US" b="0" dirty="0">
                <a:latin typeface="Arial" panose="020B0604020202020204" pitchFamily="34" charset="0"/>
                <a:cs typeface="Arial" panose="020B0604020202020204" pitchFamily="34" charset="0"/>
              </a:rPr>
              <a:t>Manage Test Reasons</a:t>
            </a:r>
            <a:r>
              <a:rPr lang="en-US" dirty="0">
                <a:latin typeface="Arial" panose="020B0604020202020204" pitchFamily="34" charset="0"/>
                <a:cs typeface="Arial" panose="020B0604020202020204" pitchFamily="34" charset="0"/>
              </a:rPr>
              <a:t>. The </a:t>
            </a:r>
            <a:r>
              <a:rPr lang="en-US" b="0" dirty="0">
                <a:latin typeface="Arial" panose="020B0604020202020204" pitchFamily="34" charset="0"/>
                <a:cs typeface="Arial" panose="020B0604020202020204" pitchFamily="34" charset="0"/>
              </a:rPr>
              <a:t>Test Reason Manager </a:t>
            </a:r>
            <a:r>
              <a:rPr lang="en-US" dirty="0">
                <a:latin typeface="Arial" panose="020B0604020202020204" pitchFamily="34" charset="0"/>
                <a:cs typeface="Arial" panose="020B0604020202020204" pitchFamily="34" charset="0"/>
              </a:rPr>
              <a:t>window opens.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search for test opportunities to categorize, do either of the following: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In the </a:t>
            </a:r>
            <a:r>
              <a:rPr lang="en-US" b="0" dirty="0">
                <a:latin typeface="Arial" panose="020B0604020202020204" pitchFamily="34" charset="0"/>
                <a:cs typeface="Arial" panose="020B0604020202020204" pitchFamily="34" charset="0"/>
              </a:rPr>
              <a:t>Session ID field</a:t>
            </a:r>
            <a:r>
              <a:rPr lang="en-US" dirty="0">
                <a:latin typeface="Arial" panose="020B0604020202020204" pitchFamily="34" charset="0"/>
                <a:cs typeface="Arial" panose="020B0604020202020204" pitchFamily="34" charset="0"/>
              </a:rPr>
              <a:t>, enter the session ID in which the opportunities were completed in the test delivery system or (TDS).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Or </a:t>
            </a:r>
            <a:r>
              <a:rPr lang="en-US" b="0" dirty="0">
                <a:latin typeface="Arial" panose="020B0604020202020204" pitchFamily="34" charset="0"/>
                <a:cs typeface="Arial" panose="020B0604020202020204" pitchFamily="34" charset="0"/>
              </a:rPr>
              <a:t>select a test reason </a:t>
            </a:r>
            <a:r>
              <a:rPr lang="en-US" dirty="0">
                <a:latin typeface="Arial" panose="020B0604020202020204" pitchFamily="34" charset="0"/>
                <a:cs typeface="Arial" panose="020B0604020202020204" pitchFamily="34" charset="0"/>
              </a:rPr>
              <a:t>associated with the opportunities you want to edit.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Then select a </a:t>
            </a:r>
            <a:r>
              <a:rPr lang="en-US" b="0" dirty="0">
                <a:latin typeface="Arial" panose="020B0604020202020204" pitchFamily="34" charset="0"/>
                <a:cs typeface="Arial" panose="020B0604020202020204" pitchFamily="34" charset="0"/>
              </a:rPr>
              <a:t>range of dates </a:t>
            </a:r>
            <a:r>
              <a:rPr lang="en-US" dirty="0">
                <a:latin typeface="Arial" panose="020B0604020202020204" pitchFamily="34" charset="0"/>
                <a:cs typeface="Arial" panose="020B0604020202020204" pitchFamily="34" charset="0"/>
              </a:rPr>
              <a:t>during which the test session was administered. The range cannot exceed seven days. Then click </a:t>
            </a:r>
            <a:r>
              <a:rPr lang="en-US" b="0" dirty="0">
                <a:latin typeface="Arial" panose="020B0604020202020204" pitchFamily="34" charset="0"/>
                <a:cs typeface="Arial" panose="020B0604020202020204" pitchFamily="34" charset="0"/>
              </a:rPr>
              <a:t>Search.</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15</a:t>
            </a:fld>
            <a:endParaRPr lang="en-US"/>
          </a:p>
        </p:txBody>
      </p:sp>
    </p:spTree>
    <p:extLst>
      <p:ext uri="{BB962C8B-B14F-4D97-AF65-F5344CB8AC3E}">
        <p14:creationId xmlns:p14="http://schemas.microsoft.com/office/powerpoint/2010/main" val="143079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list of retrieved test sessions appears in the section </a:t>
            </a:r>
            <a:r>
              <a:rPr lang="en-US" b="0" dirty="0">
                <a:latin typeface="Arial" panose="020B0604020202020204" pitchFamily="34" charset="0"/>
                <a:cs typeface="Arial" panose="020B0604020202020204" pitchFamily="34" charset="0"/>
              </a:rPr>
              <a:t>Select Test Opportunities.</a:t>
            </a:r>
            <a:r>
              <a:rPr lang="en-US" b="1"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 button(s) </a:t>
            </a:r>
            <a:r>
              <a:rPr lang="en-US" dirty="0">
                <a:latin typeface="Arial" panose="020B0604020202020204" pitchFamily="34" charset="0"/>
                <a:cs typeface="Arial" panose="020B0604020202020204" pitchFamily="34" charset="0"/>
              </a:rPr>
              <a:t>to expand the list of tests in each session and the list of students who took each test opens. </a:t>
            </a:r>
            <a:r>
              <a:rPr lang="en-US" b="0" dirty="0">
                <a:latin typeface="Arial" panose="020B0604020202020204" pitchFamily="34" charset="0"/>
                <a:cs typeface="Arial" panose="020B0604020202020204" pitchFamily="34" charset="0"/>
              </a:rPr>
              <a:t>Mark the checkboxes for each </a:t>
            </a:r>
            <a:r>
              <a:rPr lang="en-US" dirty="0">
                <a:latin typeface="Arial" panose="020B0604020202020204" pitchFamily="34" charset="0"/>
                <a:cs typeface="Arial" panose="020B0604020202020204" pitchFamily="34" charset="0"/>
              </a:rPr>
              <a:t>session, test, or opportunity that requires a test reason.</a:t>
            </a:r>
          </a:p>
          <a:p>
            <a:r>
              <a:rPr lang="en-US" b="0" dirty="0">
                <a:latin typeface="Arial" panose="020B0604020202020204" pitchFamily="34" charset="0"/>
                <a:cs typeface="Arial" panose="020B0604020202020204" pitchFamily="34" charset="0"/>
              </a:rPr>
              <a:t>Click Assign Test Reasons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the confirmation window, </a:t>
            </a:r>
            <a:r>
              <a:rPr lang="en-US" b="0" dirty="0">
                <a:latin typeface="Arial" panose="020B0604020202020204" pitchFamily="34" charset="0"/>
                <a:cs typeface="Arial" panose="020B0604020202020204" pitchFamily="34" charset="0"/>
              </a:rPr>
              <a:t>select a new test reason </a:t>
            </a:r>
            <a:r>
              <a:rPr lang="en-US" dirty="0">
                <a:latin typeface="Arial" panose="020B0604020202020204" pitchFamily="34" charset="0"/>
                <a:cs typeface="Arial" panose="020B0604020202020204" pitchFamily="34" charset="0"/>
              </a:rPr>
              <a:t>to assign to the selected opportunities and click </a:t>
            </a:r>
            <a:r>
              <a:rPr lang="en-US" b="0" dirty="0">
                <a:latin typeface="Arial" panose="020B0604020202020204" pitchFamily="34" charset="0"/>
                <a:cs typeface="Arial" panose="020B0604020202020204" pitchFamily="34" charset="0"/>
              </a:rPr>
              <a:t>Confirm. </a:t>
            </a:r>
          </a:p>
          <a:p>
            <a:endParaRPr lang="en-US" b="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Assigning or reassigning test reasons will make the filter by test reason option more useful. We explain why on the next slide.</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16</a:t>
            </a:fld>
            <a:endParaRPr lang="en-US"/>
          </a:p>
        </p:txBody>
      </p:sp>
    </p:spTree>
    <p:extLst>
      <p:ext uri="{BB962C8B-B14F-4D97-AF65-F5344CB8AC3E}">
        <p14:creationId xmlns:p14="http://schemas.microsoft.com/office/powerpoint/2010/main" val="349191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your test opportunities have test reasons, you can filter reports by a single test reason.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you may want to filter by Pre-Test and look at ELA performance, then filter by Test One and see if students have improved on ELA material. If you don’t filter, you’ll see data for all different test reasons. Filtering allows you to view a single test reason instead of multiple test reasons side by side. You may find reports easier to understand when you’re viewing only a single test reason. The </a:t>
            </a:r>
            <a:r>
              <a:rPr lang="en-US" sz="1200" b="0" kern="1200" dirty="0">
                <a:solidFill>
                  <a:schemeClr val="tx1"/>
                </a:solidFill>
                <a:effectLst/>
                <a:latin typeface="+mn-lt"/>
                <a:ea typeface="+mn-ea"/>
                <a:cs typeface="+mn-cs"/>
              </a:rPr>
              <a:t>test reasons </a:t>
            </a:r>
            <a:r>
              <a:rPr lang="en-US" sz="1200" kern="1200" dirty="0">
                <a:solidFill>
                  <a:schemeClr val="tx1"/>
                </a:solidFill>
                <a:effectLst/>
                <a:latin typeface="+mn-lt"/>
                <a:ea typeface="+mn-ea"/>
                <a:cs typeface="+mn-cs"/>
              </a:rPr>
              <a:t>filter is available on the dashboards for teachers as well as school- and district-level users. On the left side of the dashboard, click the Test Reason button to display the drop-down list of test reasons. Make a selection from the drop-down list and click Apply. For our example we selected the Pre-Test reason.</a:t>
            </a:r>
          </a:p>
          <a:p>
            <a:endParaRPr lang="en-US" dirty="0"/>
          </a:p>
          <a:p>
            <a:r>
              <a:rPr lang="en-US" dirty="0"/>
              <a:t>The filtered report displays with an updated table header. You see only the tests identified with that reason in your results. </a:t>
            </a:r>
            <a:r>
              <a:rPr lang="en-US" u="none" dirty="0"/>
              <a:t>You can return to the Filters drop-down menu and select another reason to make comparisons.</a:t>
            </a:r>
          </a:p>
        </p:txBody>
      </p:sp>
      <p:sp>
        <p:nvSpPr>
          <p:cNvPr id="4" name="Slide Number Placeholder 3"/>
          <p:cNvSpPr>
            <a:spLocks noGrp="1"/>
          </p:cNvSpPr>
          <p:nvPr>
            <p:ph type="sldNum" sz="quarter" idx="5"/>
          </p:nvPr>
        </p:nvSpPr>
        <p:spPr/>
        <p:txBody>
          <a:bodyPr/>
          <a:lstStyle/>
          <a:p>
            <a:fld id="{4AD116E9-F5F5-482E-B354-EC43FA558A00}" type="slidenum">
              <a:rPr lang="en-US" smtClean="0"/>
              <a:t>17</a:t>
            </a:fld>
            <a:endParaRPr lang="en-US"/>
          </a:p>
        </p:txBody>
      </p:sp>
    </p:spTree>
    <p:extLst>
      <p:ext uri="{BB962C8B-B14F-4D97-AF65-F5344CB8AC3E}">
        <p14:creationId xmlns:p14="http://schemas.microsoft.com/office/powerpoint/2010/main" val="311640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18</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training module will be on non-summative test reports that contain item-level data, access to the items themselves and access to student responses to the items. This chart shows how tests in Reporting can be categorized. </a:t>
            </a:r>
          </a:p>
          <a:p>
            <a:endParaRPr lang="en-US" dirty="0"/>
          </a:p>
          <a:p>
            <a:r>
              <a:rPr lang="en-US" dirty="0"/>
              <a:t>All tests are either summative or non-summative assessments. Summative tests are end-of-year or end-of-course comprehensive tests that assess the student’s command of an entire subject. Non-summative tests vary by state and district and can be divided into benchmark and interim tests. </a:t>
            </a:r>
          </a:p>
          <a:p>
            <a:endParaRPr lang="en-US" u="sng" dirty="0"/>
          </a:p>
          <a:p>
            <a:r>
              <a:rPr lang="en-US" dirty="0"/>
              <a:t>Benchmarks are small, single-skill-area tests with non-secure items. Users can compare item-level scores and the items themselves, for all their students. </a:t>
            </a:r>
          </a:p>
          <a:p>
            <a:endParaRPr lang="en-US" dirty="0"/>
          </a:p>
          <a:p>
            <a:r>
              <a:rPr lang="en-US" dirty="0"/>
              <a:t>Interims are larger than benchmarks, but smaller than summative tests. Many interim tests will report item-level data, depending on the type of test, and state and district policies.</a:t>
            </a:r>
          </a:p>
          <a:p>
            <a:endParaRPr lang="en-US" dirty="0"/>
          </a:p>
          <a:p>
            <a:r>
              <a:rPr lang="en-US" dirty="0"/>
              <a:t>We’ll show you how to analyze the item-level data on these reports. Then we show you how to trim your reports by using settings and filter options that apply specifically to item-level data.</a:t>
            </a:r>
          </a:p>
        </p:txBody>
      </p:sp>
      <p:sp>
        <p:nvSpPr>
          <p:cNvPr id="4" name="Slide Number Placeholder 3"/>
          <p:cNvSpPr>
            <a:spLocks noGrp="1"/>
          </p:cNvSpPr>
          <p:nvPr>
            <p:ph type="sldNum" sz="quarter" idx="5"/>
          </p:nvPr>
        </p:nvSpPr>
        <p:spPr/>
        <p:txBody>
          <a:bodyPr/>
          <a:lstStyle/>
          <a:p>
            <a:fld id="{4AD116E9-F5F5-482E-B354-EC43FA558A00}" type="slidenum">
              <a:rPr lang="en-US" smtClean="0"/>
              <a:t>2</a:t>
            </a:fld>
            <a:endParaRPr lang="en-US"/>
          </a:p>
        </p:txBody>
      </p:sp>
    </p:spTree>
    <p:extLst>
      <p:ext uri="{BB962C8B-B14F-4D97-AF65-F5344CB8AC3E}">
        <p14:creationId xmlns:p14="http://schemas.microsoft.com/office/powerpoint/2010/main" val="253834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We start by showing you an unfiltered dashboard for a school-level user in Reporting. </a:t>
            </a:r>
            <a:r>
              <a:rPr lang="en-US" dirty="0"/>
              <a:t>You see five non-summative tests listed on the school user dashboard, shown here. </a:t>
            </a:r>
          </a:p>
          <a:p>
            <a:endParaRPr lang="en-US" dirty="0"/>
          </a:p>
          <a:p>
            <a:r>
              <a:rPr lang="en-US" dirty="0"/>
              <a:t>You also see the test group option expanded in the filters panel, on the left. The test groups are listed by type of test, subject, and grade. You can use this filter to trim the number of reports listed on your dashboard.</a:t>
            </a:r>
          </a:p>
          <a:p>
            <a:endParaRPr lang="en-US" dirty="0"/>
          </a:p>
          <a:p>
            <a:r>
              <a:rPr lang="en-US" dirty="0"/>
              <a:t>Test items can be analyzed to provide a clear view of the student’s reasoning and subsequent performance on the test.  </a:t>
            </a:r>
          </a:p>
          <a:p>
            <a:r>
              <a:rPr lang="en-US" dirty="0"/>
              <a:t>The first report we show you is a report for a benchmark assessment that tests a single standard with more than ten items on the test.</a:t>
            </a:r>
          </a:p>
        </p:txBody>
      </p:sp>
      <p:sp>
        <p:nvSpPr>
          <p:cNvPr id="4" name="Slide Number Placeholder 3"/>
          <p:cNvSpPr>
            <a:spLocks noGrp="1"/>
          </p:cNvSpPr>
          <p:nvPr>
            <p:ph type="sldNum" sz="quarter" idx="5"/>
          </p:nvPr>
        </p:nvSpPr>
        <p:spPr/>
        <p:txBody>
          <a:bodyPr/>
          <a:lstStyle/>
          <a:p>
            <a:fld id="{4AD116E9-F5F5-482E-B354-EC43FA558A00}" type="slidenum">
              <a:rPr lang="en-US" smtClean="0"/>
              <a:t>3</a:t>
            </a:fld>
            <a:endParaRPr lang="en-US"/>
          </a:p>
        </p:txBody>
      </p:sp>
    </p:spTree>
    <p:extLst>
      <p:ext uri="{BB962C8B-B14F-4D97-AF65-F5344CB8AC3E}">
        <p14:creationId xmlns:p14="http://schemas.microsoft.com/office/powerpoint/2010/main" val="357136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roster report for four demo students who took the Grade 4 Math Interim – Number and Operations in Base Ten. This is an interim/benchmark test assessing a single skill, also called a topic area or reporting category. </a:t>
            </a:r>
          </a:p>
          <a:p>
            <a:endParaRPr lang="en-US" dirty="0"/>
          </a:p>
          <a:p>
            <a:r>
              <a:rPr lang="en-US" dirty="0"/>
              <a:t>The colored sections in the table include a Total performance measurement section in blue, a green section for the 5 Items on which Students Performed the Best, an orange section for the 5 Items on which Students Performed the Worst, and a purple section for Total Items. You can expand or collapse the columns by clicking on the + and – signs at the top of the column.</a:t>
            </a:r>
          </a:p>
          <a:p>
            <a:endParaRPr lang="en-US" u="sng" dirty="0"/>
          </a:p>
          <a:p>
            <a:r>
              <a:rPr lang="en-US" u="none" dirty="0"/>
              <a:t>You can see the state, district, school and teacher aggregates displayed above the list of student results. You can click on the information button to display the legend for the performance levels.</a:t>
            </a:r>
          </a:p>
          <a:p>
            <a:endParaRPr lang="en-US" u="sng" dirty="0"/>
          </a:p>
          <a:p>
            <a:r>
              <a:rPr lang="en-US" u="none" dirty="0"/>
              <a:t>To show you how to analyze your results, we will focus first on the orange section, showing the 5 items on which students performed the worst.</a:t>
            </a:r>
          </a:p>
        </p:txBody>
      </p:sp>
      <p:sp>
        <p:nvSpPr>
          <p:cNvPr id="4" name="Slide Number Placeholder 3"/>
          <p:cNvSpPr>
            <a:spLocks noGrp="1"/>
          </p:cNvSpPr>
          <p:nvPr>
            <p:ph type="sldNum" sz="quarter" idx="5"/>
          </p:nvPr>
        </p:nvSpPr>
        <p:spPr/>
        <p:txBody>
          <a:bodyPr/>
          <a:lstStyle/>
          <a:p>
            <a:fld id="{4AD116E9-F5F5-482E-B354-EC43FA558A00}" type="slidenum">
              <a:rPr lang="en-US" smtClean="0"/>
              <a:t>4</a:t>
            </a:fld>
            <a:endParaRPr lang="en-US"/>
          </a:p>
        </p:txBody>
      </p:sp>
    </p:spTree>
    <p:extLst>
      <p:ext uri="{BB962C8B-B14F-4D97-AF65-F5344CB8AC3E}">
        <p14:creationId xmlns:p14="http://schemas.microsoft.com/office/powerpoint/2010/main" val="426637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rows under the section header, 5 Items on which Students Performed the Worst, list the item number and the number of points assigned to the item. </a:t>
            </a:r>
            <a:r>
              <a:rPr lang="en-US" u="none" dirty="0"/>
              <a:t>The students on this roster performed the worst on items #7, #8, #12, #13, and #15.. </a:t>
            </a:r>
          </a:p>
          <a:p>
            <a:endParaRPr lang="en-US" u="sng" dirty="0"/>
          </a:p>
          <a:p>
            <a:r>
              <a:rPr lang="en-US" u="none" dirty="0"/>
              <a:t>For example, the results for item #8 show that students at the aggregate state level earned an average of .32 of a point. The district average is .34 of a point, and the students in the school averaged .5 of a point. The teacher’s students earned the same .5 of a point. Of the four demo students in the table, Demo Student 4 answered that item correctly and earned 1 point. </a:t>
            </a:r>
          </a:p>
          <a:p>
            <a:endParaRPr lang="en-US" u="none" dirty="0"/>
          </a:p>
          <a:p>
            <a:r>
              <a:rPr lang="en-US" u="none" dirty="0"/>
              <a:t>Now we show you a report with fewer than ten items on it.</a:t>
            </a:r>
          </a:p>
          <a:p>
            <a:endParaRPr lang="en-US" u="none" dirty="0"/>
          </a:p>
          <a:p>
            <a:endParaRPr lang="en-US" u="none" dirty="0"/>
          </a:p>
        </p:txBody>
      </p:sp>
      <p:sp>
        <p:nvSpPr>
          <p:cNvPr id="4" name="Slide Number Placeholder 3"/>
          <p:cNvSpPr>
            <a:spLocks noGrp="1"/>
          </p:cNvSpPr>
          <p:nvPr>
            <p:ph type="sldNum" sz="quarter" idx="5"/>
          </p:nvPr>
        </p:nvSpPr>
        <p:spPr/>
        <p:txBody>
          <a:bodyPr/>
          <a:lstStyle/>
          <a:p>
            <a:fld id="{4AD116E9-F5F5-482E-B354-EC43FA558A00}" type="slidenum">
              <a:rPr lang="en-US" smtClean="0"/>
              <a:t>5</a:t>
            </a:fld>
            <a:endParaRPr lang="en-US"/>
          </a:p>
        </p:txBody>
      </p:sp>
    </p:spTree>
    <p:extLst>
      <p:ext uri="{BB962C8B-B14F-4D97-AF65-F5344CB8AC3E}">
        <p14:creationId xmlns:p14="http://schemas.microsoft.com/office/powerpoint/2010/main" val="83452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Item-level reports with fewer than ten items do not display with the 5 Best and 5 Worst sections. You see a Total Items section, as shown here on the Grade 3 Math Module on Number and Operations Fractions.</a:t>
            </a:r>
          </a:p>
          <a:p>
            <a:r>
              <a:rPr lang="en-US" dirty="0"/>
              <a:t>The state, district, and school aggregate average point values display above the students listed and their student score links.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Now we show you how to access the item and the student’s response to it.</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6</a:t>
            </a:fld>
            <a:endParaRPr lang="en-US"/>
          </a:p>
        </p:txBody>
      </p:sp>
    </p:spTree>
    <p:extLst>
      <p:ext uri="{BB962C8B-B14F-4D97-AF65-F5344CB8AC3E}">
        <p14:creationId xmlns:p14="http://schemas.microsoft.com/office/powerpoint/2010/main" val="40116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view a test item in the blank state, click the item number link in the first row of the report table. The item-view window displays the test question as it appeared on the assessment in the Student Testing Site. </a:t>
            </a:r>
          </a:p>
          <a:p>
            <a:r>
              <a:rPr lang="en-US" u="none" dirty="0"/>
              <a:t>To view the student’s response to the item, find that student’s name in the Student column on the left. Then click the blue score link under the numbered item. In this example we look at item #12 for Demo Student 4.</a:t>
            </a:r>
          </a:p>
          <a:p>
            <a:r>
              <a:rPr lang="en-US" u="none" dirty="0"/>
              <a:t>The item-view window displays the item, along with the answer provided by Demo Student 4.</a:t>
            </a:r>
          </a:p>
          <a:p>
            <a:endParaRPr lang="en-US" u="sng" dirty="0"/>
          </a:p>
          <a:p>
            <a:r>
              <a:rPr lang="en-US" u="none" dirty="0"/>
              <a:t>We will explain the features of the item-view window on the next slide.</a:t>
            </a:r>
          </a:p>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current item number and the score for that item in the gray bar in the banner. The student answered incorrectly with a score of 0 out of 1 point on item #12.</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Moving to the right in the gray bar you see two tabs, Item &amp; Score and Rubric &amp; Resources. You can toggle between these tabs to display associated content. The Item &amp; Score tab is open in the top image and the Rubric &amp; Resources tab is open in the bottom image.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teal-colored bar at the top of the window are three navigation tools to help you move between students and items without returning to the report. The name of the selected student displays in the middle box. Clicking the down arrow takes you to the next student listed in the report table. Clicking the up arrow takes you to the previous student. The navigation tool on the left moves you to the previous item. The navigation tool on the right takes you to the next item. Because we opened Item #4 from the 5 Worst section on the report, Item 8 displays as the previous item listed under the 5 Worst column.</a:t>
            </a:r>
            <a:endParaRPr lang="en-US" alt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teal and gray banners, the </a:t>
            </a:r>
            <a:r>
              <a:rPr lang="en-US" altLang="en-US" b="0"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and the </a:t>
            </a:r>
            <a:r>
              <a:rPr lang="en-US" altLang="en-US" b="0" dirty="0">
                <a:latin typeface="Arial" panose="020B0604020202020204" pitchFamily="34" charset="0"/>
                <a:cs typeface="Arial" panose="020B0604020202020204" pitchFamily="34" charset="0"/>
              </a:rPr>
              <a:t>Outcome</a:t>
            </a:r>
            <a:r>
              <a:rPr lang="en-US" altLang="en-US" dirty="0">
                <a:latin typeface="Arial" panose="020B0604020202020204" pitchFamily="34" charset="0"/>
                <a:cs typeface="Arial" panose="020B0604020202020204" pitchFamily="34" charset="0"/>
              </a:rPr>
              <a:t> for the test item are displayed. </a:t>
            </a:r>
          </a:p>
          <a:p>
            <a:pPr defTabSz="952429" eaLnBrk="0" fontAlgn="base" hangingPunct="0">
              <a:spcBef>
                <a:spcPct val="30000"/>
              </a:spcBef>
              <a:spcAft>
                <a:spcPct val="0"/>
              </a:spcAft>
              <a:defRPr/>
            </a:pPr>
            <a:r>
              <a:rPr lang="en-US" altLang="en-US" u="sng" dirty="0">
                <a:latin typeface="Arial" panose="020B0604020202020204" pitchFamily="34" charset="0"/>
                <a:cs typeface="Arial" panose="020B0604020202020204" pitchFamily="34" charset="0"/>
              </a:rPr>
              <a:t> </a:t>
            </a: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Scoring Assertion </a:t>
            </a:r>
            <a:r>
              <a:rPr lang="en-US" altLang="en-US" dirty="0">
                <a:latin typeface="Arial" panose="020B0604020202020204" pitchFamily="34" charset="0"/>
                <a:cs typeface="Arial" panose="020B0604020202020204" pitchFamily="34" charset="0"/>
              </a:rPr>
              <a:t>states exactly what the student must do to earn the point value for the item.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box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Some windows display “Scoring Criteria” instead of “Scoring Assertion.”</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test item is displayed below along with the student’s response to it. Reviewing a student’s response in this window provides important clues into the struggles experienced by the student.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on a per-item basis. To do so, click  the toggle at the upper right of the item you are viewing.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We explain the Rubric &amp; Resources tab on the next slide.</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8</a:t>
            </a:fld>
            <a:endParaRPr lang="en-US"/>
          </a:p>
        </p:txBody>
      </p:sp>
    </p:spTree>
    <p:extLst>
      <p:ext uri="{BB962C8B-B14F-4D97-AF65-F5344CB8AC3E}">
        <p14:creationId xmlns:p14="http://schemas.microsoft.com/office/powerpoint/2010/main" val="22497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Rubric &amp; Resources window has the same teal and gray banner features and is divided into three sections: Details, Rubric, and Frequency Distribution of Student Responses. </a:t>
            </a:r>
            <a:r>
              <a:rPr lang="en-US" altLang="en-US" dirty="0">
                <a:latin typeface="Arial" panose="020B0604020202020204" pitchFamily="34" charset="0"/>
                <a:cs typeface="Arial" panose="020B0604020202020204" pitchFamily="34" charset="0"/>
              </a:rPr>
              <a:t>The sections are expanded and collapsed using the circled arrows to the left. The information included in each section varies, depending on the test item.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Topic lists the skill area to which the item belongs. The </a:t>
            </a:r>
            <a:r>
              <a:rPr lang="en-US" altLang="en-US" b="0" dirty="0">
                <a:latin typeface="Arial" panose="020B0604020202020204" pitchFamily="34" charset="0"/>
                <a:cs typeface="Arial" panose="020B0604020202020204" pitchFamily="34" charset="0"/>
              </a:rPr>
              <a:t>Content Alignment </a:t>
            </a:r>
            <a:r>
              <a:rPr lang="en-US" altLang="en-US" dirty="0">
                <a:latin typeface="Arial" panose="020B0604020202020204" pitchFamily="34" charset="0"/>
                <a:cs typeface="Arial" panose="020B0604020202020204" pitchFamily="34" charset="0"/>
              </a:rPr>
              <a:t>section describes, in detail, the academic or learning standard to which the item is aligned. </a:t>
            </a:r>
            <a:r>
              <a:rPr lang="en-US" u="none" dirty="0">
                <a:latin typeface="Arial" panose="020B0604020202020204" pitchFamily="34" charset="0"/>
                <a:cs typeface="Arial" panose="020B0604020202020204" pitchFamily="34" charset="0"/>
              </a:rPr>
              <a:t>The Rubric displays the criteria used to score the item. </a:t>
            </a:r>
          </a:p>
          <a:p>
            <a:pPr defTabSz="952429" eaLnBrk="0" fontAlgn="base" hangingPunct="0">
              <a:spcBef>
                <a:spcPct val="30000"/>
              </a:spcBef>
              <a:spcAft>
                <a:spcPct val="0"/>
              </a:spcAft>
              <a:defRPr/>
            </a:pPr>
            <a:endParaRPr lang="en-US"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A simple correct answer may be listed, or this section may include a score breakdown, a human-readable rubric, or an exemplar, which provides an example of a response for each point value. </a:t>
            </a:r>
          </a:p>
          <a:p>
            <a:pPr defTabSz="952429" eaLnBrk="0" fontAlgn="base" hangingPunct="0">
              <a:spcBef>
                <a:spcPct val="30000"/>
              </a:spcBef>
              <a:spcAft>
                <a:spcPct val="0"/>
              </a:spcAf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The Frequency Distribution of Student Responses provides a breakdown of how many students earned each possible point value available for the item. In this example, 26 students in the school responded to item #412 on this Math benchmark test. Fourteen of them answered correctly and earned one point for the item.</a:t>
            </a:r>
          </a:p>
          <a:p>
            <a:pPr defTabSz="952429" eaLnBrk="0" fontAlgn="base" hangingPunct="0">
              <a:spcBef>
                <a:spcPct val="30000"/>
              </a:spcBef>
              <a:spcAft>
                <a:spcPct val="0"/>
              </a:spcAf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Now we show you a test report for a Comprehensive Interim Test with reporting categories for each skill area.</a:t>
            </a:r>
          </a:p>
          <a:p>
            <a:pPr defTabSz="952429" eaLnBrk="0" fontAlgn="base" hangingPunct="0">
              <a:spcBef>
                <a:spcPct val="30000"/>
              </a:spcBef>
              <a:spcAft>
                <a:spcPct val="0"/>
              </a:spcAf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u="sng" dirty="0"/>
          </a:p>
        </p:txBody>
      </p:sp>
      <p:sp>
        <p:nvSpPr>
          <p:cNvPr id="4" name="Slide Number Placeholder 3"/>
          <p:cNvSpPr>
            <a:spLocks noGrp="1"/>
          </p:cNvSpPr>
          <p:nvPr>
            <p:ph type="sldNum" sz="quarter" idx="5"/>
          </p:nvPr>
        </p:nvSpPr>
        <p:spPr/>
        <p:txBody>
          <a:bodyPr/>
          <a:lstStyle/>
          <a:p>
            <a:fld id="{4AD116E9-F5F5-482E-B354-EC43FA558A00}" type="slidenum">
              <a:rPr lang="en-US" smtClean="0"/>
              <a:t>9</a:t>
            </a:fld>
            <a:endParaRPr lang="en-US"/>
          </a:p>
        </p:txBody>
      </p:sp>
    </p:spTree>
    <p:extLst>
      <p:ext uri="{BB962C8B-B14F-4D97-AF65-F5344CB8AC3E}">
        <p14:creationId xmlns:p14="http://schemas.microsoft.com/office/powerpoint/2010/main" val="854688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1293246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mn-lt"/>
              </a:rPr>
              <a:t>How to Analyze Item-Level Reports</a:t>
            </a:r>
          </a:p>
        </p:txBody>
      </p:sp>
      <p:sp>
        <p:nvSpPr>
          <p:cNvPr id="3" name="Subtitle 2"/>
          <p:cNvSpPr>
            <a:spLocks noGrp="1"/>
          </p:cNvSpPr>
          <p:nvPr>
            <p:ph type="subTitle" idx="1"/>
          </p:nvPr>
        </p:nvSpPr>
        <p:spPr/>
        <p:txBody>
          <a:bodyPr/>
          <a:lstStyle/>
          <a:p>
            <a:r>
              <a:rPr lang="en-US" dirty="0"/>
              <a:t>Reporting System Training Module Series #7</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Reports with Multiple Topic Areas">
            <a:extLst>
              <a:ext uri="{FF2B5EF4-FFF2-40B4-BE49-F238E27FC236}">
                <a16:creationId xmlns:a16="http://schemas.microsoft.com/office/drawing/2014/main" id="{7D6F4BC5-D40D-4050-9666-8820E7DAA39A}"/>
              </a:ext>
            </a:extLst>
          </p:cNvPr>
          <p:cNvGrpSpPr/>
          <p:nvPr/>
        </p:nvGrpSpPr>
        <p:grpSpPr>
          <a:xfrm>
            <a:off x="444518" y="1353132"/>
            <a:ext cx="11302964" cy="4151736"/>
            <a:chOff x="444518" y="1353132"/>
            <a:chExt cx="11302964" cy="4151736"/>
          </a:xfrm>
        </p:grpSpPr>
        <p:pic>
          <p:nvPicPr>
            <p:cNvPr id="11" name="Picture 10" descr="A screenshot of a cell phone&#10;&#10;Description automatically generated">
              <a:extLst>
                <a:ext uri="{FF2B5EF4-FFF2-40B4-BE49-F238E27FC236}">
                  <a16:creationId xmlns:a16="http://schemas.microsoft.com/office/drawing/2014/main" id="{720604B8-C6C0-4EFD-BB59-1F7413983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18" y="1353132"/>
              <a:ext cx="11302964" cy="4151736"/>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F7982632-D6EC-43FE-9CEF-746BE1BD2A28}"/>
                </a:ext>
              </a:extLst>
            </p:cNvPr>
            <p:cNvSpPr/>
            <p:nvPr/>
          </p:nvSpPr>
          <p:spPr>
            <a:xfrm>
              <a:off x="9689910" y="4913664"/>
              <a:ext cx="473594" cy="3138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0D747BC-0FC6-475A-9E76-DFDB5801315F}"/>
                </a:ext>
              </a:extLst>
            </p:cNvPr>
            <p:cNvSpPr/>
            <p:nvPr/>
          </p:nvSpPr>
          <p:spPr>
            <a:xfrm>
              <a:off x="9689910" y="2585544"/>
              <a:ext cx="473593" cy="4099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A420BF5-5A94-4820-BCAC-A2FE8C241508}"/>
              </a:ext>
            </a:extLst>
          </p:cNvPr>
          <p:cNvSpPr>
            <a:spLocks noGrp="1"/>
          </p:cNvSpPr>
          <p:nvPr>
            <p:ph type="title"/>
          </p:nvPr>
        </p:nvSpPr>
        <p:spPr>
          <a:xfrm>
            <a:off x="434304" y="12700"/>
            <a:ext cx="10515600" cy="988601"/>
          </a:xfrm>
        </p:spPr>
        <p:txBody>
          <a:bodyPr/>
          <a:lstStyle/>
          <a:p>
            <a:r>
              <a:rPr lang="en-US" dirty="0">
                <a:latin typeface="+mn-lt"/>
              </a:rPr>
              <a:t>Reports with Multiple Topic Areas</a:t>
            </a:r>
          </a:p>
        </p:txBody>
      </p:sp>
    </p:spTree>
    <p:extLst>
      <p:ext uri="{BB962C8B-B14F-4D97-AF65-F5344CB8AC3E}">
        <p14:creationId xmlns:p14="http://schemas.microsoft.com/office/powerpoint/2010/main" val="98680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Items with Multiple Scoring Assertions">
            <a:extLst>
              <a:ext uri="{FF2B5EF4-FFF2-40B4-BE49-F238E27FC236}">
                <a16:creationId xmlns:a16="http://schemas.microsoft.com/office/drawing/2014/main" id="{4E2F1FAF-6236-40B2-B0B9-EA256B0FE162}"/>
              </a:ext>
            </a:extLst>
          </p:cNvPr>
          <p:cNvGrpSpPr/>
          <p:nvPr/>
        </p:nvGrpSpPr>
        <p:grpSpPr>
          <a:xfrm>
            <a:off x="585217" y="1333242"/>
            <a:ext cx="10973983" cy="4191515"/>
            <a:chOff x="180884" y="1062488"/>
            <a:chExt cx="7766433" cy="2966391"/>
          </a:xfrm>
        </p:grpSpPr>
        <p:pic>
          <p:nvPicPr>
            <p:cNvPr id="2" name="Picture 1" descr="Items with Multiple Scoring Assertions">
              <a:extLst>
                <a:ext uri="{FF2B5EF4-FFF2-40B4-BE49-F238E27FC236}">
                  <a16:creationId xmlns:a16="http://schemas.microsoft.com/office/drawing/2014/main" id="{85A82409-48E9-4B74-8158-A877143EA700}"/>
                </a:ext>
              </a:extLst>
            </p:cNvPr>
            <p:cNvPicPr>
              <a:picLocks noChangeAspect="1"/>
            </p:cNvPicPr>
            <p:nvPr/>
          </p:nvPicPr>
          <p:blipFill>
            <a:blip r:embed="rId3"/>
            <a:stretch>
              <a:fillRect/>
            </a:stretch>
          </p:blipFill>
          <p:spPr>
            <a:xfrm>
              <a:off x="180884" y="1062488"/>
              <a:ext cx="7167218" cy="29527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3CBBC403-EE39-45BE-B9EA-69F2B0150C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62635" y="2621989"/>
              <a:ext cx="2084682" cy="855090"/>
            </a:xfrm>
            <a:prstGeom prst="rect">
              <a:avLst/>
            </a:prstGeom>
            <a:ln>
              <a:solidFill>
                <a:schemeClr val="bg1">
                  <a:lumMod val="75000"/>
                </a:schemeClr>
              </a:solidFill>
            </a:ln>
            <a:effectLst/>
          </p:spPr>
        </p:pic>
        <p:sp>
          <p:nvSpPr>
            <p:cNvPr id="5" name="Rectangle 4">
              <a:extLst>
                <a:ext uri="{FF2B5EF4-FFF2-40B4-BE49-F238E27FC236}">
                  <a16:creationId xmlns:a16="http://schemas.microsoft.com/office/drawing/2014/main" id="{A9530690-159E-4FAA-AD23-ED1C0D6E827D}"/>
                </a:ext>
              </a:extLst>
            </p:cNvPr>
            <p:cNvSpPr/>
            <p:nvPr/>
          </p:nvSpPr>
          <p:spPr>
            <a:xfrm>
              <a:off x="5862635" y="2621989"/>
              <a:ext cx="2084682" cy="855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3696CDB-E64B-4338-AD66-B7174082B7EA}"/>
                </a:ext>
              </a:extLst>
            </p:cNvPr>
            <p:cNvSpPr/>
            <p:nvPr/>
          </p:nvSpPr>
          <p:spPr>
            <a:xfrm>
              <a:off x="3450594" y="3615631"/>
              <a:ext cx="2412041" cy="4132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72DF7B-9F11-4E4B-97F7-2F5D20575F2D}"/>
                </a:ext>
              </a:extLst>
            </p:cNvPr>
            <p:cNvSpPr/>
            <p:nvPr/>
          </p:nvSpPr>
          <p:spPr>
            <a:xfrm>
              <a:off x="5572585" y="2271316"/>
              <a:ext cx="348939" cy="2882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descr="Items with Multiple Scoring Assertions">
            <a:extLst>
              <a:ext uri="{FF2B5EF4-FFF2-40B4-BE49-F238E27FC236}">
                <a16:creationId xmlns:a16="http://schemas.microsoft.com/office/drawing/2014/main" id="{F01A8B00-CDC9-4F87-899A-20B4D242DA98}"/>
              </a:ext>
            </a:extLst>
          </p:cNvPr>
          <p:cNvSpPr>
            <a:spLocks noGrp="1"/>
          </p:cNvSpPr>
          <p:nvPr>
            <p:ph type="title"/>
          </p:nvPr>
        </p:nvSpPr>
        <p:spPr>
          <a:xfrm>
            <a:off x="434304" y="12700"/>
            <a:ext cx="10515600" cy="988601"/>
          </a:xfrm>
        </p:spPr>
        <p:txBody>
          <a:bodyPr/>
          <a:lstStyle/>
          <a:p>
            <a:r>
              <a:rPr lang="en-US" dirty="0">
                <a:latin typeface="+mn-lt"/>
              </a:rPr>
              <a:t>Items with Multiple Scoring Assertions</a:t>
            </a:r>
          </a:p>
        </p:txBody>
      </p:sp>
    </p:spTree>
    <p:extLst>
      <p:ext uri="{BB962C8B-B14F-4D97-AF65-F5344CB8AC3E}">
        <p14:creationId xmlns:p14="http://schemas.microsoft.com/office/powerpoint/2010/main" val="422199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Items with Multiple Scoring Assertions (continued)">
            <a:extLst>
              <a:ext uri="{FF2B5EF4-FFF2-40B4-BE49-F238E27FC236}">
                <a16:creationId xmlns:a16="http://schemas.microsoft.com/office/drawing/2014/main" id="{4A114105-99B2-41E3-ACEC-75A8D8FD0DC9}"/>
              </a:ext>
            </a:extLst>
          </p:cNvPr>
          <p:cNvGrpSpPr/>
          <p:nvPr/>
        </p:nvGrpSpPr>
        <p:grpSpPr>
          <a:xfrm>
            <a:off x="2099725" y="1770744"/>
            <a:ext cx="7992549" cy="3316511"/>
            <a:chOff x="2609713" y="1449345"/>
            <a:chExt cx="7992549" cy="3316511"/>
          </a:xfrm>
        </p:grpSpPr>
        <p:pic>
          <p:nvPicPr>
            <p:cNvPr id="4" name="Picture 3" descr="A screenshot of a social media post&#10;&#10;Description automatically generated">
              <a:extLst>
                <a:ext uri="{FF2B5EF4-FFF2-40B4-BE49-F238E27FC236}">
                  <a16:creationId xmlns:a16="http://schemas.microsoft.com/office/drawing/2014/main" id="{921A2A4F-8128-4113-B5A1-32008415A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13" y="1449345"/>
              <a:ext cx="7992549" cy="3316511"/>
            </a:xfrm>
            <a:prstGeom prst="rect">
              <a:avLst/>
            </a:prstGeom>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E120D05D-6506-4192-AFDF-64F914A069F2}"/>
                </a:ext>
              </a:extLst>
            </p:cNvPr>
            <p:cNvSpPr/>
            <p:nvPr/>
          </p:nvSpPr>
          <p:spPr>
            <a:xfrm>
              <a:off x="9134634" y="2402200"/>
              <a:ext cx="1180214" cy="23636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05E8199A-7D23-4470-B27E-5442DE501A5C}"/>
              </a:ext>
            </a:extLst>
          </p:cNvPr>
          <p:cNvSpPr>
            <a:spLocks noGrp="1"/>
          </p:cNvSpPr>
          <p:nvPr>
            <p:ph type="title"/>
          </p:nvPr>
        </p:nvSpPr>
        <p:spPr/>
        <p:txBody>
          <a:bodyPr>
            <a:normAutofit fontScale="90000"/>
          </a:bodyPr>
          <a:lstStyle/>
          <a:p>
            <a:r>
              <a:rPr lang="en-US" dirty="0">
                <a:latin typeface="+mn-lt"/>
              </a:rPr>
              <a:t>Items with Multiple Scoring Assertions (continued)</a:t>
            </a:r>
          </a:p>
        </p:txBody>
      </p:sp>
    </p:spTree>
    <p:extLst>
      <p:ext uri="{BB962C8B-B14F-4D97-AF65-F5344CB8AC3E}">
        <p14:creationId xmlns:p14="http://schemas.microsoft.com/office/powerpoint/2010/main" val="276577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Use the Standards Filter">
            <a:extLst>
              <a:ext uri="{FF2B5EF4-FFF2-40B4-BE49-F238E27FC236}">
                <a16:creationId xmlns:a16="http://schemas.microsoft.com/office/drawing/2014/main" id="{B6D7CA9D-25FC-4611-A7D8-393FA532997A}"/>
              </a:ext>
            </a:extLst>
          </p:cNvPr>
          <p:cNvGrpSpPr/>
          <p:nvPr/>
        </p:nvGrpSpPr>
        <p:grpSpPr>
          <a:xfrm>
            <a:off x="393376" y="1245593"/>
            <a:ext cx="11532385" cy="4366813"/>
            <a:chOff x="393376" y="1245593"/>
            <a:chExt cx="11532385" cy="4366813"/>
          </a:xfrm>
        </p:grpSpPr>
        <p:pic>
          <p:nvPicPr>
            <p:cNvPr id="12" name="Picture 11" descr="A screenshot of a computer&#10;&#10;Description automatically generated">
              <a:extLst>
                <a:ext uri="{FF2B5EF4-FFF2-40B4-BE49-F238E27FC236}">
                  <a16:creationId xmlns:a16="http://schemas.microsoft.com/office/drawing/2014/main" id="{7F01934E-D9A3-4944-81D7-89DE513B6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76" y="1245593"/>
              <a:ext cx="11532385" cy="4366813"/>
            </a:xfrm>
            <a:prstGeom prst="rect">
              <a:avLst/>
            </a:prstGeom>
          </p:spPr>
        </p:pic>
        <p:sp>
          <p:nvSpPr>
            <p:cNvPr id="2" name="Rectangle 1">
              <a:extLst>
                <a:ext uri="{FF2B5EF4-FFF2-40B4-BE49-F238E27FC236}">
                  <a16:creationId xmlns:a16="http://schemas.microsoft.com/office/drawing/2014/main" id="{5283CD71-FE01-4CC5-AAEE-C57109C88B43}"/>
                </a:ext>
              </a:extLst>
            </p:cNvPr>
            <p:cNvSpPr/>
            <p:nvPr/>
          </p:nvSpPr>
          <p:spPr>
            <a:xfrm>
              <a:off x="393376" y="1513490"/>
              <a:ext cx="1773781" cy="4098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Oval 6">
              <a:extLst>
                <a:ext uri="{FF2B5EF4-FFF2-40B4-BE49-F238E27FC236}">
                  <a16:creationId xmlns:a16="http://schemas.microsoft.com/office/drawing/2014/main" id="{9E6408F4-B85E-43F4-8036-A19B682026CA}"/>
                </a:ext>
              </a:extLst>
            </p:cNvPr>
            <p:cNvSpPr/>
            <p:nvPr/>
          </p:nvSpPr>
          <p:spPr>
            <a:xfrm>
              <a:off x="4351408" y="2123090"/>
              <a:ext cx="1324304" cy="2102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a:extLst>
                <a:ext uri="{FF2B5EF4-FFF2-40B4-BE49-F238E27FC236}">
                  <a16:creationId xmlns:a16="http://schemas.microsoft.com/office/drawing/2014/main" id="{16345056-842D-4F69-A335-AD3B84ED0F3B}"/>
                </a:ext>
              </a:extLst>
            </p:cNvPr>
            <p:cNvSpPr/>
            <p:nvPr/>
          </p:nvSpPr>
          <p:spPr>
            <a:xfrm>
              <a:off x="7996599" y="2653744"/>
              <a:ext cx="1473222" cy="29586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Title 4">
            <a:extLst>
              <a:ext uri="{FF2B5EF4-FFF2-40B4-BE49-F238E27FC236}">
                <a16:creationId xmlns:a16="http://schemas.microsoft.com/office/drawing/2014/main" id="{7682EDB3-B54D-406D-B7FB-8E62DB167EA6}"/>
              </a:ext>
            </a:extLst>
          </p:cNvPr>
          <p:cNvSpPr>
            <a:spLocks noGrp="1"/>
          </p:cNvSpPr>
          <p:nvPr>
            <p:ph type="title"/>
          </p:nvPr>
        </p:nvSpPr>
        <p:spPr/>
        <p:txBody>
          <a:bodyPr/>
          <a:lstStyle/>
          <a:p>
            <a:r>
              <a:rPr lang="en-US" dirty="0">
                <a:latin typeface="+mn-lt"/>
              </a:rPr>
              <a:t>Use the Standards Filter</a:t>
            </a:r>
          </a:p>
        </p:txBody>
      </p:sp>
    </p:spTree>
    <p:extLst>
      <p:ext uri="{BB962C8B-B14F-4D97-AF65-F5344CB8AC3E}">
        <p14:creationId xmlns:p14="http://schemas.microsoft.com/office/powerpoint/2010/main" val="217770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Use the Standards Filter (continued)">
            <a:extLst>
              <a:ext uri="{FF2B5EF4-FFF2-40B4-BE49-F238E27FC236}">
                <a16:creationId xmlns:a16="http://schemas.microsoft.com/office/drawing/2014/main" id="{D808F46B-14BE-4D8F-8D62-ABA497CE7137}"/>
              </a:ext>
            </a:extLst>
          </p:cNvPr>
          <p:cNvGrpSpPr/>
          <p:nvPr/>
        </p:nvGrpSpPr>
        <p:grpSpPr>
          <a:xfrm>
            <a:off x="389649" y="1316553"/>
            <a:ext cx="11412701" cy="4224894"/>
            <a:chOff x="389649" y="1316553"/>
            <a:chExt cx="11412701" cy="4224894"/>
          </a:xfrm>
        </p:grpSpPr>
        <p:grpSp>
          <p:nvGrpSpPr>
            <p:cNvPr id="7" name="Group 6">
              <a:extLst>
                <a:ext uri="{FF2B5EF4-FFF2-40B4-BE49-F238E27FC236}">
                  <a16:creationId xmlns:a16="http://schemas.microsoft.com/office/drawing/2014/main" id="{DE1D35AC-DE5E-4924-8A65-E940E0636EF4}"/>
                </a:ext>
              </a:extLst>
            </p:cNvPr>
            <p:cNvGrpSpPr/>
            <p:nvPr/>
          </p:nvGrpSpPr>
          <p:grpSpPr>
            <a:xfrm>
              <a:off x="389649" y="1316553"/>
              <a:ext cx="11412701" cy="4224894"/>
              <a:chOff x="389649" y="1316553"/>
              <a:chExt cx="11412701" cy="4224894"/>
            </a:xfrm>
          </p:grpSpPr>
          <p:pic>
            <p:nvPicPr>
              <p:cNvPr id="5" name="Picture 4" descr="A screenshot of a computer&#10;&#10;Description automatically generated">
                <a:extLst>
                  <a:ext uri="{FF2B5EF4-FFF2-40B4-BE49-F238E27FC236}">
                    <a16:creationId xmlns:a16="http://schemas.microsoft.com/office/drawing/2014/main" id="{0BDEC53E-3577-4701-A3D0-E706492C0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49" y="1316553"/>
                <a:ext cx="11412701" cy="42248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8512E6AD-A78D-4941-BB84-CA11DEC564BF}"/>
                  </a:ext>
                </a:extLst>
              </p:cNvPr>
              <p:cNvSpPr/>
              <p:nvPr/>
            </p:nvSpPr>
            <p:spPr>
              <a:xfrm>
                <a:off x="7924800" y="2227791"/>
                <a:ext cx="1559442" cy="32942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403AE48-6DC9-4CF2-9DE7-6B9D6ED297D9}"/>
                  </a:ext>
                </a:extLst>
              </p:cNvPr>
              <p:cNvSpPr/>
              <p:nvPr/>
            </p:nvSpPr>
            <p:spPr>
              <a:xfrm>
                <a:off x="5730949" y="2247171"/>
                <a:ext cx="1935125" cy="3294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9" name="Oval 8">
              <a:extLst>
                <a:ext uri="{FF2B5EF4-FFF2-40B4-BE49-F238E27FC236}">
                  <a16:creationId xmlns:a16="http://schemas.microsoft.com/office/drawing/2014/main" id="{77835A29-0BE6-42BC-9865-25B5A3093420}"/>
                </a:ext>
              </a:extLst>
            </p:cNvPr>
            <p:cNvSpPr/>
            <p:nvPr/>
          </p:nvSpPr>
          <p:spPr>
            <a:xfrm>
              <a:off x="2764346" y="1723697"/>
              <a:ext cx="1376730" cy="2102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Title 9">
            <a:extLst>
              <a:ext uri="{FF2B5EF4-FFF2-40B4-BE49-F238E27FC236}">
                <a16:creationId xmlns:a16="http://schemas.microsoft.com/office/drawing/2014/main" id="{2180CF5B-C293-46ED-B4AB-08FB5CC697AE}"/>
              </a:ext>
            </a:extLst>
          </p:cNvPr>
          <p:cNvSpPr>
            <a:spLocks noGrp="1"/>
          </p:cNvSpPr>
          <p:nvPr>
            <p:ph type="title"/>
          </p:nvPr>
        </p:nvSpPr>
        <p:spPr>
          <a:xfrm>
            <a:off x="434304" y="0"/>
            <a:ext cx="10515600" cy="988601"/>
          </a:xfrm>
        </p:spPr>
        <p:txBody>
          <a:bodyPr/>
          <a:lstStyle/>
          <a:p>
            <a:r>
              <a:rPr lang="en-US" dirty="0">
                <a:latin typeface="+mn-lt"/>
              </a:rPr>
              <a:t>Use the Standards Filter (continued)</a:t>
            </a:r>
          </a:p>
        </p:txBody>
      </p:sp>
    </p:spTree>
    <p:extLst>
      <p:ext uri="{BB962C8B-B14F-4D97-AF65-F5344CB8AC3E}">
        <p14:creationId xmlns:p14="http://schemas.microsoft.com/office/powerpoint/2010/main" val="126625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Assign Test Reasons">
            <a:extLst>
              <a:ext uri="{FF2B5EF4-FFF2-40B4-BE49-F238E27FC236}">
                <a16:creationId xmlns:a16="http://schemas.microsoft.com/office/drawing/2014/main" id="{191DD863-5E90-49AD-8C02-24F13F735FED}"/>
              </a:ext>
            </a:extLst>
          </p:cNvPr>
          <p:cNvGrpSpPr/>
          <p:nvPr/>
        </p:nvGrpSpPr>
        <p:grpSpPr>
          <a:xfrm>
            <a:off x="464481" y="1294291"/>
            <a:ext cx="11134524" cy="5289896"/>
            <a:chOff x="431005" y="847657"/>
            <a:chExt cx="11134524" cy="5289896"/>
          </a:xfrm>
        </p:grpSpPr>
        <p:grpSp>
          <p:nvGrpSpPr>
            <p:cNvPr id="2" name="Group 1">
              <a:extLst>
                <a:ext uri="{FF2B5EF4-FFF2-40B4-BE49-F238E27FC236}">
                  <a16:creationId xmlns:a16="http://schemas.microsoft.com/office/drawing/2014/main" id="{08B5268A-D975-40D5-91A3-BCDE47EC7E38}"/>
                </a:ext>
              </a:extLst>
            </p:cNvPr>
            <p:cNvGrpSpPr/>
            <p:nvPr/>
          </p:nvGrpSpPr>
          <p:grpSpPr>
            <a:xfrm>
              <a:off x="431005" y="847657"/>
              <a:ext cx="11134524" cy="5289896"/>
              <a:chOff x="366628" y="392891"/>
              <a:chExt cx="11134524" cy="5289896"/>
            </a:xfrm>
          </p:grpSpPr>
          <p:grpSp>
            <p:nvGrpSpPr>
              <p:cNvPr id="13" name="Group 12">
                <a:extLst>
                  <a:ext uri="{FF2B5EF4-FFF2-40B4-BE49-F238E27FC236}">
                    <a16:creationId xmlns:a16="http://schemas.microsoft.com/office/drawing/2014/main" id="{E234B10C-A66C-4FB0-8074-30C0AAB0B38C}"/>
                  </a:ext>
                </a:extLst>
              </p:cNvPr>
              <p:cNvGrpSpPr/>
              <p:nvPr/>
            </p:nvGrpSpPr>
            <p:grpSpPr>
              <a:xfrm>
                <a:off x="366628" y="392891"/>
                <a:ext cx="8544833" cy="3184071"/>
                <a:chOff x="250521" y="707733"/>
                <a:chExt cx="9990961" cy="3722943"/>
              </a:xfrm>
            </p:grpSpPr>
            <p:pic>
              <p:nvPicPr>
                <p:cNvPr id="10" name="Picture 9" descr="Assign Test Reasons">
                  <a:extLst>
                    <a:ext uri="{FF2B5EF4-FFF2-40B4-BE49-F238E27FC236}">
                      <a16:creationId xmlns:a16="http://schemas.microsoft.com/office/drawing/2014/main" id="{DF8A4AE7-9F0D-4347-9F14-ACCC4FB3926F}"/>
                    </a:ext>
                  </a:extLst>
                </p:cNvPr>
                <p:cNvPicPr>
                  <a:picLocks noChangeAspect="1"/>
                </p:cNvPicPr>
                <p:nvPr/>
              </p:nvPicPr>
              <p:blipFill>
                <a:blip r:embed="rId3"/>
                <a:stretch>
                  <a:fillRect/>
                </a:stretch>
              </p:blipFill>
              <p:spPr>
                <a:xfrm>
                  <a:off x="250521" y="1141482"/>
                  <a:ext cx="8651440" cy="32891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EFF0CD9-D3F4-4C9F-AB88-F13DB2DAA9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0521" y="707733"/>
                  <a:ext cx="8651440" cy="474663"/>
                </a:xfrm>
                <a:prstGeom prst="rect">
                  <a:avLst/>
                </a:prstGeom>
              </p:spPr>
            </p:pic>
            <p:sp>
              <p:nvSpPr>
                <p:cNvPr id="12" name="Rectangle 11">
                  <a:extLst>
                    <a:ext uri="{FF2B5EF4-FFF2-40B4-BE49-F238E27FC236}">
                      <a16:creationId xmlns:a16="http://schemas.microsoft.com/office/drawing/2014/main" id="{B61AF77E-6677-4644-886D-04BBB85EC3F8}"/>
                    </a:ext>
                  </a:extLst>
                </p:cNvPr>
                <p:cNvSpPr/>
                <p:nvPr/>
              </p:nvSpPr>
              <p:spPr>
                <a:xfrm>
                  <a:off x="7619498" y="1137820"/>
                  <a:ext cx="2621984" cy="2632606"/>
                </a:xfrm>
                <a:prstGeom prst="rect">
                  <a:avLst/>
                </a:prstGeom>
                <a:solidFill>
                  <a:srgbClr val="0433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Manage Access</a:t>
                  </a:r>
                </a:p>
                <a:p>
                  <a:r>
                    <a:rPr lang="en-US" sz="1000" dirty="0"/>
                    <a:t>    Change Role</a:t>
                  </a:r>
                </a:p>
                <a:p>
                  <a:endParaRPr lang="en-US" sz="1000" dirty="0"/>
                </a:p>
                <a:p>
                  <a:r>
                    <a:rPr lang="en-US" sz="1000" b="1" dirty="0"/>
                    <a:t>Reporting Options</a:t>
                  </a:r>
                </a:p>
                <a:p>
                  <a:r>
                    <a:rPr lang="en-US" sz="1000" dirty="0"/>
                    <a:t>   Manage Test Reasons</a:t>
                  </a:r>
                </a:p>
                <a:p>
                  <a:r>
                    <a:rPr lang="en-US" sz="1000" dirty="0"/>
                    <a:t>   Select Tests to Include on Reports</a:t>
                  </a:r>
                </a:p>
                <a:p>
                  <a:r>
                    <a:rPr lang="en-US" sz="1000" dirty="0"/>
                    <a:t>   Change Reporting Time Period</a:t>
                  </a:r>
                </a:p>
                <a:p>
                  <a:r>
                    <a:rPr lang="en-US" sz="1000" dirty="0"/>
                    <a:t>   Set Student Settings on Item View</a:t>
                  </a:r>
                </a:p>
                <a:p>
                  <a:endParaRPr lang="en-US" sz="1000" dirty="0"/>
                </a:p>
                <a:p>
                  <a:r>
                    <a:rPr lang="en-US" sz="1000" b="1" dirty="0"/>
                    <a:t>Roster Settings</a:t>
                  </a:r>
                </a:p>
                <a:p>
                  <a:r>
                    <a:rPr lang="en-US" sz="1000" dirty="0"/>
                    <a:t>   Add Roster</a:t>
                  </a:r>
                </a:p>
                <a:p>
                  <a:r>
                    <a:rPr lang="en-US" sz="1000" dirty="0"/>
                    <a:t>   View/Edit Roster</a:t>
                  </a:r>
                </a:p>
                <a:p>
                  <a:r>
                    <a:rPr lang="en-US" sz="1000" dirty="0"/>
                    <a:t>   Upload Rosters</a:t>
                  </a:r>
                </a:p>
              </p:txBody>
            </p:sp>
          </p:grpSp>
          <p:pic>
            <p:nvPicPr>
              <p:cNvPr id="14" name="Picture 13" descr="Test Reason Manage">
                <a:extLst>
                  <a:ext uri="{FF2B5EF4-FFF2-40B4-BE49-F238E27FC236}">
                    <a16:creationId xmlns:a16="http://schemas.microsoft.com/office/drawing/2014/main" id="{2801925E-B3B4-45B8-B93B-B5F95303A258}"/>
                  </a:ext>
                </a:extLst>
              </p:cNvPr>
              <p:cNvPicPr>
                <a:picLocks noChangeAspect="1"/>
              </p:cNvPicPr>
              <p:nvPr/>
            </p:nvPicPr>
            <p:blipFill>
              <a:blip r:embed="rId5"/>
              <a:stretch>
                <a:fillRect/>
              </a:stretch>
            </p:blipFill>
            <p:spPr>
              <a:xfrm>
                <a:off x="3968724" y="3012279"/>
                <a:ext cx="7532428" cy="26705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6C5F6972-7490-405E-9BD3-F11FC8953EA7}"/>
                  </a:ext>
                </a:extLst>
              </p:cNvPr>
              <p:cNvSpPr/>
              <p:nvPr/>
            </p:nvSpPr>
            <p:spPr>
              <a:xfrm>
                <a:off x="6668993" y="1482441"/>
                <a:ext cx="1601334" cy="2069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4480397A-157D-49CD-AC0D-BA82E50C1AA8}"/>
                </a:ext>
              </a:extLst>
            </p:cNvPr>
            <p:cNvSpPr/>
            <p:nvPr/>
          </p:nvSpPr>
          <p:spPr>
            <a:xfrm>
              <a:off x="453971" y="853678"/>
              <a:ext cx="2785158" cy="367835"/>
            </a:xfrm>
            <a:prstGeom prst="rect">
              <a:avLst/>
            </a:prstGeom>
            <a:solidFill>
              <a:srgbClr val="043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Oval 16">
              <a:extLst>
                <a:ext uri="{FF2B5EF4-FFF2-40B4-BE49-F238E27FC236}">
                  <a16:creationId xmlns:a16="http://schemas.microsoft.com/office/drawing/2014/main" id="{8C26CD9E-92D8-463C-856D-8C83AD2F902A}"/>
                </a:ext>
              </a:extLst>
            </p:cNvPr>
            <p:cNvSpPr/>
            <p:nvPr/>
          </p:nvSpPr>
          <p:spPr>
            <a:xfrm>
              <a:off x="4033100" y="3429001"/>
              <a:ext cx="1554635" cy="3021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EA8387F-1A93-44B3-A289-52CE35C8D0B0}"/>
                </a:ext>
              </a:extLst>
            </p:cNvPr>
            <p:cNvSpPr/>
            <p:nvPr/>
          </p:nvSpPr>
          <p:spPr>
            <a:xfrm>
              <a:off x="3048000" y="1702676"/>
              <a:ext cx="788276" cy="215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6" name="Title 5">
            <a:extLst>
              <a:ext uri="{FF2B5EF4-FFF2-40B4-BE49-F238E27FC236}">
                <a16:creationId xmlns:a16="http://schemas.microsoft.com/office/drawing/2014/main" id="{6B34E8BE-0994-4393-AC2F-444328E95203}"/>
              </a:ext>
            </a:extLst>
          </p:cNvPr>
          <p:cNvSpPr>
            <a:spLocks noGrp="1"/>
          </p:cNvSpPr>
          <p:nvPr>
            <p:ph type="title"/>
          </p:nvPr>
        </p:nvSpPr>
        <p:spPr>
          <a:xfrm>
            <a:off x="434304" y="12700"/>
            <a:ext cx="10515600" cy="988601"/>
          </a:xfrm>
        </p:spPr>
        <p:txBody>
          <a:bodyPr/>
          <a:lstStyle/>
          <a:p>
            <a:r>
              <a:rPr lang="en-US" dirty="0">
                <a:latin typeface="+mn-lt"/>
              </a:rPr>
              <a:t>Assign Test Reasons</a:t>
            </a:r>
          </a:p>
        </p:txBody>
      </p:sp>
    </p:spTree>
    <p:extLst>
      <p:ext uri="{BB962C8B-B14F-4D97-AF65-F5344CB8AC3E}">
        <p14:creationId xmlns:p14="http://schemas.microsoft.com/office/powerpoint/2010/main" val="1478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Assign Test Reasons (continued)">
            <a:extLst>
              <a:ext uri="{FF2B5EF4-FFF2-40B4-BE49-F238E27FC236}">
                <a16:creationId xmlns:a16="http://schemas.microsoft.com/office/drawing/2014/main" id="{5DC3CB2B-394E-40CA-A569-DFB4D3772A94}"/>
              </a:ext>
            </a:extLst>
          </p:cNvPr>
          <p:cNvGrpSpPr/>
          <p:nvPr/>
        </p:nvGrpSpPr>
        <p:grpSpPr>
          <a:xfrm>
            <a:off x="153788" y="1341399"/>
            <a:ext cx="11718172" cy="4803687"/>
            <a:chOff x="153788" y="1341399"/>
            <a:chExt cx="11718172" cy="4803687"/>
          </a:xfrm>
        </p:grpSpPr>
        <p:grpSp>
          <p:nvGrpSpPr>
            <p:cNvPr id="19" name="Group 18">
              <a:extLst>
                <a:ext uri="{FF2B5EF4-FFF2-40B4-BE49-F238E27FC236}">
                  <a16:creationId xmlns:a16="http://schemas.microsoft.com/office/drawing/2014/main" id="{E5AF3A23-D34C-4992-80A3-D4577937A789}"/>
                </a:ext>
              </a:extLst>
            </p:cNvPr>
            <p:cNvGrpSpPr/>
            <p:nvPr/>
          </p:nvGrpSpPr>
          <p:grpSpPr>
            <a:xfrm>
              <a:off x="6912366" y="2692964"/>
              <a:ext cx="4959594" cy="1804884"/>
              <a:chOff x="6836166" y="2235764"/>
              <a:chExt cx="4959594" cy="1804884"/>
            </a:xfrm>
          </p:grpSpPr>
          <p:pic>
            <p:nvPicPr>
              <p:cNvPr id="5" name="Picture 4" descr="Confirm Test Reason and Assign Opportunities window">
                <a:extLst>
                  <a:ext uri="{FF2B5EF4-FFF2-40B4-BE49-F238E27FC236}">
                    <a16:creationId xmlns:a16="http://schemas.microsoft.com/office/drawing/2014/main" id="{A5C5BE93-9449-48AB-A4D9-6911CD8BAC0F}"/>
                  </a:ext>
                </a:extLst>
              </p:cNvPr>
              <p:cNvPicPr/>
              <p:nvPr/>
            </p:nvPicPr>
            <p:blipFill rotWithShape="1">
              <a:blip r:embed="rId3">
                <a:extLst>
                  <a:ext uri="{28A0092B-C50C-407E-A947-70E740481C1C}">
                    <a14:useLocalDpi xmlns:a14="http://schemas.microsoft.com/office/drawing/2010/main" val="0"/>
                  </a:ext>
                </a:extLst>
              </a:blip>
              <a:srcRect l="17681" t="35071" r="16812" b="34819"/>
              <a:stretch/>
            </p:blipFill>
            <p:spPr>
              <a:xfrm>
                <a:off x="6837374" y="2235764"/>
                <a:ext cx="4958386" cy="180488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BEFEC595-500B-4934-BD5C-6EA363603E4B}"/>
                  </a:ext>
                </a:extLst>
              </p:cNvPr>
              <p:cNvSpPr/>
              <p:nvPr/>
            </p:nvSpPr>
            <p:spPr>
              <a:xfrm>
                <a:off x="6836166" y="2437778"/>
                <a:ext cx="2665186" cy="4132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AA8E318-8BA2-437E-8642-7FFAA2905A99}"/>
                  </a:ext>
                </a:extLst>
              </p:cNvPr>
              <p:cNvSpPr/>
              <p:nvPr/>
            </p:nvSpPr>
            <p:spPr>
              <a:xfrm>
                <a:off x="7911518" y="3715162"/>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2523BC-CF8A-4757-9B9B-1170DF6BDF33}"/>
                </a:ext>
              </a:extLst>
            </p:cNvPr>
            <p:cNvGrpSpPr/>
            <p:nvPr/>
          </p:nvGrpSpPr>
          <p:grpSpPr>
            <a:xfrm>
              <a:off x="153788" y="1341399"/>
              <a:ext cx="6509691" cy="4803687"/>
              <a:chOff x="214223" y="859970"/>
              <a:chExt cx="6509691" cy="4803687"/>
            </a:xfrm>
          </p:grpSpPr>
          <p:grpSp>
            <p:nvGrpSpPr>
              <p:cNvPr id="3" name="Group 2">
                <a:extLst>
                  <a:ext uri="{FF2B5EF4-FFF2-40B4-BE49-F238E27FC236}">
                    <a16:creationId xmlns:a16="http://schemas.microsoft.com/office/drawing/2014/main" id="{62E143A0-9D3F-44A1-8CA2-5A4819949D2B}"/>
                  </a:ext>
                </a:extLst>
              </p:cNvPr>
              <p:cNvGrpSpPr/>
              <p:nvPr/>
            </p:nvGrpSpPr>
            <p:grpSpPr>
              <a:xfrm>
                <a:off x="488120" y="859970"/>
                <a:ext cx="6235794" cy="4803687"/>
                <a:chOff x="488120" y="859970"/>
                <a:chExt cx="6235794" cy="4803687"/>
              </a:xfrm>
            </p:grpSpPr>
            <p:pic>
              <p:nvPicPr>
                <p:cNvPr id="4" name="Picture 3" descr="Test Reason Manager window with Select Test Opportunities section listing sessions, tests, and students">
                  <a:extLst>
                    <a:ext uri="{FF2B5EF4-FFF2-40B4-BE49-F238E27FC236}">
                      <a16:creationId xmlns:a16="http://schemas.microsoft.com/office/drawing/2014/main" id="{69E14E4A-6473-4657-8125-DDB7C81A4CEA}"/>
                    </a:ext>
                  </a:extLst>
                </p:cNvPr>
                <p:cNvPicPr/>
                <p:nvPr/>
              </p:nvPicPr>
              <p:blipFill rotWithShape="1">
                <a:blip r:embed="rId4">
                  <a:extLst>
                    <a:ext uri="{28A0092B-C50C-407E-A947-70E740481C1C}">
                      <a14:useLocalDpi xmlns:a14="http://schemas.microsoft.com/office/drawing/2010/main" val="0"/>
                    </a:ext>
                  </a:extLst>
                </a:blip>
                <a:srcRect l="2797" t="3462" r="2619" b="3646"/>
                <a:stretch/>
              </p:blipFill>
              <p:spPr>
                <a:xfrm>
                  <a:off x="553170" y="859970"/>
                  <a:ext cx="6170744" cy="4803687"/>
                </a:xfrm>
                <a:prstGeom prst="rect">
                  <a:avLst/>
                </a:prstGeom>
                <a:ln w="12700">
                  <a:solidFill>
                    <a:schemeClr val="bg1">
                      <a:lumMod val="75000"/>
                    </a:schemeClr>
                  </a:solidFill>
                </a:ln>
              </p:spPr>
            </p:pic>
            <p:sp>
              <p:nvSpPr>
                <p:cNvPr id="15" name="Arrow: Right 14">
                  <a:extLst>
                    <a:ext uri="{FF2B5EF4-FFF2-40B4-BE49-F238E27FC236}">
                      <a16:creationId xmlns:a16="http://schemas.microsoft.com/office/drawing/2014/main" id="{3699EF53-BFE6-421D-8FF9-F3AD221FFCD8}"/>
                    </a:ext>
                  </a:extLst>
                </p:cNvPr>
                <p:cNvSpPr/>
                <p:nvPr/>
              </p:nvSpPr>
              <p:spPr>
                <a:xfrm>
                  <a:off x="2750445" y="5380709"/>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338B099-80A3-42AF-B848-82C3E56AF193}"/>
                    </a:ext>
                  </a:extLst>
                </p:cNvPr>
                <p:cNvSpPr/>
                <p:nvPr/>
              </p:nvSpPr>
              <p:spPr>
                <a:xfrm>
                  <a:off x="488120" y="3927709"/>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B7C2D82-8D97-448C-9CA2-AD8676A1F3D4}"/>
                    </a:ext>
                  </a:extLst>
                </p:cNvPr>
                <p:cNvSpPr/>
                <p:nvPr/>
              </p:nvSpPr>
              <p:spPr>
                <a:xfrm>
                  <a:off x="599314" y="2743200"/>
                  <a:ext cx="1103364" cy="3114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Arrow: Right 12">
                <a:extLst>
                  <a:ext uri="{FF2B5EF4-FFF2-40B4-BE49-F238E27FC236}">
                    <a16:creationId xmlns:a16="http://schemas.microsoft.com/office/drawing/2014/main" id="{18BA5573-5A4B-43F6-AF8A-385286A7BE12}"/>
                  </a:ext>
                </a:extLst>
              </p:cNvPr>
              <p:cNvSpPr/>
              <p:nvPr/>
            </p:nvSpPr>
            <p:spPr>
              <a:xfrm>
                <a:off x="214223" y="3291118"/>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A2FC2AA1-50D5-4567-879E-C6C82ABAA631}"/>
              </a:ext>
            </a:extLst>
          </p:cNvPr>
          <p:cNvSpPr>
            <a:spLocks noGrp="1"/>
          </p:cNvSpPr>
          <p:nvPr>
            <p:ph type="title"/>
          </p:nvPr>
        </p:nvSpPr>
        <p:spPr>
          <a:xfrm>
            <a:off x="434304" y="12700"/>
            <a:ext cx="10515600" cy="988601"/>
          </a:xfrm>
        </p:spPr>
        <p:txBody>
          <a:bodyPr/>
          <a:lstStyle/>
          <a:p>
            <a:r>
              <a:rPr lang="en-US" dirty="0">
                <a:latin typeface="+mn-lt"/>
              </a:rPr>
              <a:t>Assign Test Reasons (continued)</a:t>
            </a:r>
          </a:p>
        </p:txBody>
      </p:sp>
    </p:spTree>
    <p:extLst>
      <p:ext uri="{BB962C8B-B14F-4D97-AF65-F5344CB8AC3E}">
        <p14:creationId xmlns:p14="http://schemas.microsoft.com/office/powerpoint/2010/main" val="357015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Filter by Test Reason">
            <a:extLst>
              <a:ext uri="{FF2B5EF4-FFF2-40B4-BE49-F238E27FC236}">
                <a16:creationId xmlns:a16="http://schemas.microsoft.com/office/drawing/2014/main" id="{64A3B77D-128B-4750-8722-B71703B8E8AC}"/>
              </a:ext>
            </a:extLst>
          </p:cNvPr>
          <p:cNvGrpSpPr/>
          <p:nvPr/>
        </p:nvGrpSpPr>
        <p:grpSpPr>
          <a:xfrm>
            <a:off x="730377" y="1261362"/>
            <a:ext cx="10219527" cy="5183415"/>
            <a:chOff x="730377" y="1261362"/>
            <a:chExt cx="10219527" cy="5183415"/>
          </a:xfrm>
        </p:grpSpPr>
        <p:grpSp>
          <p:nvGrpSpPr>
            <p:cNvPr id="11" name="Group 10">
              <a:extLst>
                <a:ext uri="{FF2B5EF4-FFF2-40B4-BE49-F238E27FC236}">
                  <a16:creationId xmlns:a16="http://schemas.microsoft.com/office/drawing/2014/main" id="{03B32676-3D6F-4E7A-8DDB-515B80302852}"/>
                </a:ext>
              </a:extLst>
            </p:cNvPr>
            <p:cNvGrpSpPr/>
            <p:nvPr/>
          </p:nvGrpSpPr>
          <p:grpSpPr>
            <a:xfrm>
              <a:off x="730377" y="1261362"/>
              <a:ext cx="8561016" cy="2660922"/>
              <a:chOff x="699957" y="145510"/>
              <a:chExt cx="13550823" cy="4211846"/>
            </a:xfrm>
          </p:grpSpPr>
          <p:grpSp>
            <p:nvGrpSpPr>
              <p:cNvPr id="5" name="Group 4">
                <a:extLst>
                  <a:ext uri="{FF2B5EF4-FFF2-40B4-BE49-F238E27FC236}">
                    <a16:creationId xmlns:a16="http://schemas.microsoft.com/office/drawing/2014/main" id="{AA6179AC-0710-4514-A1DC-51E781CC680F}"/>
                  </a:ext>
                </a:extLst>
              </p:cNvPr>
              <p:cNvGrpSpPr/>
              <p:nvPr/>
            </p:nvGrpSpPr>
            <p:grpSpPr>
              <a:xfrm>
                <a:off x="699957" y="145510"/>
                <a:ext cx="13550823" cy="4211846"/>
                <a:chOff x="699623" y="540103"/>
                <a:chExt cx="13550823" cy="4211846"/>
              </a:xfrm>
            </p:grpSpPr>
            <p:pic>
              <p:nvPicPr>
                <p:cNvPr id="3" name="Picture 2" descr="Filter by Test Reason">
                  <a:extLst>
                    <a:ext uri="{FF2B5EF4-FFF2-40B4-BE49-F238E27FC236}">
                      <a16:creationId xmlns:a16="http://schemas.microsoft.com/office/drawing/2014/main" id="{377C26E0-4786-4A97-B693-DDB101266F66}"/>
                    </a:ext>
                  </a:extLst>
                </p:cNvPr>
                <p:cNvPicPr>
                  <a:picLocks noChangeAspect="1"/>
                </p:cNvPicPr>
                <p:nvPr/>
              </p:nvPicPr>
              <p:blipFill rotWithShape="1">
                <a:blip r:embed="rId3"/>
                <a:srcRect b="22151"/>
                <a:stretch/>
              </p:blipFill>
              <p:spPr>
                <a:xfrm>
                  <a:off x="699623" y="540103"/>
                  <a:ext cx="13550823" cy="421184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E305F5E2-D06D-484E-B264-358C967CC78B}"/>
                    </a:ext>
                  </a:extLst>
                </p:cNvPr>
                <p:cNvSpPr/>
                <p:nvPr/>
              </p:nvSpPr>
              <p:spPr>
                <a:xfrm>
                  <a:off x="942444" y="2276360"/>
                  <a:ext cx="1228778" cy="168026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solidFill>
                        <a:schemeClr val="tx1">
                          <a:lumMod val="50000"/>
                        </a:schemeClr>
                      </a:solidFill>
                    </a:rPr>
                    <a:t>Fall</a:t>
                  </a:r>
                </a:p>
                <a:p>
                  <a:r>
                    <a:rPr lang="en-US" sz="800" dirty="0">
                      <a:solidFill>
                        <a:schemeClr val="tx1">
                          <a:lumMod val="50000"/>
                        </a:schemeClr>
                      </a:solidFill>
                    </a:rPr>
                    <a:t>Pre-Test</a:t>
                  </a:r>
                </a:p>
                <a:p>
                  <a:r>
                    <a:rPr lang="en-US" sz="800" dirty="0">
                      <a:solidFill>
                        <a:schemeClr val="tx1">
                          <a:lumMod val="50000"/>
                        </a:schemeClr>
                      </a:solidFill>
                    </a:rPr>
                    <a:t>Post-Test</a:t>
                  </a:r>
                </a:p>
                <a:p>
                  <a:r>
                    <a:rPr lang="en-US" sz="800" dirty="0">
                      <a:solidFill>
                        <a:schemeClr val="tx1">
                          <a:lumMod val="50000"/>
                        </a:schemeClr>
                      </a:solidFill>
                    </a:rPr>
                    <a:t>Spring</a:t>
                  </a:r>
                </a:p>
                <a:p>
                  <a:r>
                    <a:rPr lang="en-US" sz="800" dirty="0">
                      <a:solidFill>
                        <a:schemeClr val="tx1">
                          <a:lumMod val="50000"/>
                        </a:schemeClr>
                      </a:solidFill>
                    </a:rPr>
                    <a:t>Test One</a:t>
                  </a:r>
                </a:p>
                <a:p>
                  <a:r>
                    <a:rPr lang="en-US" sz="800" dirty="0">
                      <a:solidFill>
                        <a:schemeClr val="tx1">
                          <a:lumMod val="50000"/>
                        </a:schemeClr>
                      </a:solidFill>
                    </a:rPr>
                    <a:t>Test Two</a:t>
                  </a:r>
                </a:p>
                <a:p>
                  <a:r>
                    <a:rPr lang="en-US" sz="800" dirty="0">
                      <a:solidFill>
                        <a:schemeClr val="tx1">
                          <a:lumMod val="50000"/>
                        </a:schemeClr>
                      </a:solidFill>
                    </a:rPr>
                    <a:t>Unassigned </a:t>
                  </a:r>
                </a:p>
                <a:p>
                  <a:r>
                    <a:rPr lang="en-US" sz="800" dirty="0">
                      <a:solidFill>
                        <a:schemeClr val="tx1">
                          <a:lumMod val="50000"/>
                        </a:schemeClr>
                      </a:solidFill>
                    </a:rPr>
                    <a:t>Winter</a:t>
                  </a:r>
                </a:p>
              </p:txBody>
            </p:sp>
          </p:grpSp>
          <p:sp>
            <p:nvSpPr>
              <p:cNvPr id="2" name="Rectangle 1">
                <a:extLst>
                  <a:ext uri="{FF2B5EF4-FFF2-40B4-BE49-F238E27FC236}">
                    <a16:creationId xmlns:a16="http://schemas.microsoft.com/office/drawing/2014/main" id="{5D9456B4-8DD1-4CC7-B192-7925FF09AB95}"/>
                  </a:ext>
                </a:extLst>
              </p:cNvPr>
              <p:cNvSpPr/>
              <p:nvPr/>
            </p:nvSpPr>
            <p:spPr>
              <a:xfrm>
                <a:off x="699957" y="430221"/>
                <a:ext cx="2119518" cy="3927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B831917-2AD0-4499-8E44-4C09C099044E}"/>
                </a:ext>
              </a:extLst>
            </p:cNvPr>
            <p:cNvGrpSpPr/>
            <p:nvPr/>
          </p:nvGrpSpPr>
          <p:grpSpPr>
            <a:xfrm>
              <a:off x="2552138" y="4148351"/>
              <a:ext cx="8397766" cy="2296426"/>
              <a:chOff x="2132835" y="3737131"/>
              <a:chExt cx="8397766" cy="2296426"/>
            </a:xfrm>
          </p:grpSpPr>
          <p:pic>
            <p:nvPicPr>
              <p:cNvPr id="6" name="Picture 5" descr="Filter by Test Reason">
                <a:extLst>
                  <a:ext uri="{FF2B5EF4-FFF2-40B4-BE49-F238E27FC236}">
                    <a16:creationId xmlns:a16="http://schemas.microsoft.com/office/drawing/2014/main" id="{808751C7-14DA-4028-A9F5-7B166929D6F4}"/>
                  </a:ext>
                </a:extLst>
              </p:cNvPr>
              <p:cNvPicPr>
                <a:picLocks noChangeAspect="1"/>
              </p:cNvPicPr>
              <p:nvPr/>
            </p:nvPicPr>
            <p:blipFill>
              <a:blip r:embed="rId4"/>
              <a:stretch>
                <a:fillRect/>
              </a:stretch>
            </p:blipFill>
            <p:spPr>
              <a:xfrm>
                <a:off x="2132835" y="3737131"/>
                <a:ext cx="8397766" cy="22964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F5EA406D-EB97-4D07-BBCF-A891A0640C99}"/>
                  </a:ext>
                </a:extLst>
              </p:cNvPr>
              <p:cNvSpPr/>
              <p:nvPr/>
            </p:nvSpPr>
            <p:spPr>
              <a:xfrm>
                <a:off x="5076497" y="4267199"/>
                <a:ext cx="914400" cy="1766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Title 6">
            <a:extLst>
              <a:ext uri="{FF2B5EF4-FFF2-40B4-BE49-F238E27FC236}">
                <a16:creationId xmlns:a16="http://schemas.microsoft.com/office/drawing/2014/main" id="{AA335EAB-AB0F-494F-83EC-EC405FF4921D}"/>
              </a:ext>
            </a:extLst>
          </p:cNvPr>
          <p:cNvSpPr>
            <a:spLocks noGrp="1"/>
          </p:cNvSpPr>
          <p:nvPr>
            <p:ph type="title"/>
          </p:nvPr>
        </p:nvSpPr>
        <p:spPr>
          <a:xfrm>
            <a:off x="434304" y="0"/>
            <a:ext cx="10515600" cy="988601"/>
          </a:xfrm>
        </p:spPr>
        <p:txBody>
          <a:bodyPr/>
          <a:lstStyle/>
          <a:p>
            <a:r>
              <a:rPr lang="en-US" dirty="0">
                <a:latin typeface="+mn-lt"/>
              </a:rPr>
              <a:t>Filter by Test Reason</a:t>
            </a:r>
          </a:p>
        </p:txBody>
      </p:sp>
    </p:spTree>
    <p:extLst>
      <p:ext uri="{BB962C8B-B14F-4D97-AF65-F5344CB8AC3E}">
        <p14:creationId xmlns:p14="http://schemas.microsoft.com/office/powerpoint/2010/main" val="198040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a:bodyPr>
          <a:lstStyle/>
          <a:p>
            <a:r>
              <a:rPr lang="en-US" dirty="0">
                <a:latin typeface="+mn-lt"/>
              </a:rPr>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9DE75D3-DA30-4778-B299-0373021D1094}"/>
              </a:ext>
            </a:extLst>
          </p:cNvPr>
          <p:cNvSpPr txBox="1"/>
          <p:nvPr/>
        </p:nvSpPr>
        <p:spPr>
          <a:xfrm>
            <a:off x="9736770" y="2861290"/>
            <a:ext cx="1879061" cy="1754326"/>
          </a:xfrm>
          <a:prstGeom prst="rect">
            <a:avLst/>
          </a:prstGeom>
          <a:noFill/>
          <a:ln w="38100">
            <a:solidFill>
              <a:srgbClr val="032F55"/>
            </a:solidFill>
          </a:ln>
        </p:spPr>
        <p:txBody>
          <a:bodyPr wrap="square" rtlCol="0">
            <a:spAutoFit/>
          </a:bodyPr>
          <a:lstStyle/>
          <a:p>
            <a:pPr algn="ctr"/>
            <a:r>
              <a:rPr lang="en-US" b="1" dirty="0">
                <a:solidFill>
                  <a:schemeClr val="tx1">
                    <a:lumMod val="50000"/>
                  </a:schemeClr>
                </a:solidFill>
              </a:rPr>
              <a:t>Our Focus</a:t>
            </a:r>
            <a:r>
              <a:rPr lang="en-US" dirty="0">
                <a:solidFill>
                  <a:schemeClr val="tx1">
                    <a:lumMod val="50000"/>
                  </a:schemeClr>
                </a:solidFill>
              </a:rPr>
              <a:t>:</a:t>
            </a:r>
          </a:p>
          <a:p>
            <a:pPr algn="ctr"/>
            <a:r>
              <a:rPr lang="en-US" dirty="0">
                <a:solidFill>
                  <a:schemeClr val="tx1">
                    <a:lumMod val="50000"/>
                  </a:schemeClr>
                </a:solidFill>
              </a:rPr>
              <a:t>Item-Level Data Included on Benchmark and Interim Test Reports</a:t>
            </a:r>
          </a:p>
        </p:txBody>
      </p:sp>
      <p:sp>
        <p:nvSpPr>
          <p:cNvPr id="31" name="Right Brace 30">
            <a:extLst>
              <a:ext uri="{FF2B5EF4-FFF2-40B4-BE49-F238E27FC236}">
                <a16:creationId xmlns:a16="http://schemas.microsoft.com/office/drawing/2014/main" id="{919E3BF4-2ABC-475D-89EC-CE5782A4C26B}"/>
              </a:ext>
              <a:ext uri="{C183D7F6-B498-43B3-948B-1728B52AA6E4}">
                <adec:decorative xmlns:adec="http://schemas.microsoft.com/office/drawing/2017/decorative" val="1"/>
              </a:ext>
            </a:extLst>
          </p:cNvPr>
          <p:cNvSpPr/>
          <p:nvPr/>
        </p:nvSpPr>
        <p:spPr>
          <a:xfrm>
            <a:off x="8736544" y="1195627"/>
            <a:ext cx="705118" cy="5007270"/>
          </a:xfrm>
          <a:prstGeom prst="rightBrace">
            <a:avLst>
              <a:gd name="adj1" fmla="val 13662"/>
              <a:gd name="adj2" fmla="val 50000"/>
            </a:avLst>
          </a:prstGeom>
          <a:ln w="57150">
            <a:solidFill>
              <a:srgbClr val="032F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 name="Diagram 3" descr="Types of Non-Summative Tests that Report Item-Level Data">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3725105690"/>
              </p:ext>
            </p:extLst>
          </p:nvPr>
        </p:nvGraphicFramePr>
        <p:xfrm>
          <a:off x="576168" y="-537550"/>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0BA2B53-9851-454C-81DB-99DDFB51EDC6}"/>
              </a:ext>
            </a:extLst>
          </p:cNvPr>
          <p:cNvSpPr>
            <a:spLocks noGrp="1"/>
          </p:cNvSpPr>
          <p:nvPr>
            <p:ph type="title"/>
          </p:nvPr>
        </p:nvSpPr>
        <p:spPr>
          <a:xfrm>
            <a:off x="434304" y="10160"/>
            <a:ext cx="10515600" cy="988601"/>
          </a:xfrm>
        </p:spPr>
        <p:txBody>
          <a:bodyPr>
            <a:noAutofit/>
          </a:bodyPr>
          <a:lstStyle/>
          <a:p>
            <a:r>
              <a:rPr lang="en-US" dirty="0">
                <a:latin typeface="+mn-lt"/>
              </a:rPr>
              <a:t>Types of Non-Summative Tests that </a:t>
            </a:r>
            <a:br>
              <a:rPr lang="en-US" dirty="0">
                <a:latin typeface="+mn-lt"/>
              </a:rPr>
            </a:br>
            <a:r>
              <a:rPr lang="en-US" dirty="0">
                <a:latin typeface="+mn-lt"/>
              </a:rPr>
              <a:t>Report Item-Level Data</a:t>
            </a:r>
          </a:p>
        </p:txBody>
      </p:sp>
    </p:spTree>
    <p:extLst>
      <p:ext uri="{BB962C8B-B14F-4D97-AF65-F5344CB8AC3E}">
        <p14:creationId xmlns:p14="http://schemas.microsoft.com/office/powerpoint/2010/main" val="3330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hboard">
            <a:extLst>
              <a:ext uri="{FF2B5EF4-FFF2-40B4-BE49-F238E27FC236}">
                <a16:creationId xmlns:a16="http://schemas.microsoft.com/office/drawing/2014/main" id="{AA1F9389-F358-459D-B27F-26B5AD4556DC}"/>
              </a:ext>
            </a:extLst>
          </p:cNvPr>
          <p:cNvPicPr>
            <a:picLocks noChangeAspect="1"/>
          </p:cNvPicPr>
          <p:nvPr/>
        </p:nvPicPr>
        <p:blipFill rotWithShape="1">
          <a:blip r:embed="rId3">
            <a:extLst>
              <a:ext uri="{28A0092B-C50C-407E-A947-70E740481C1C}">
                <a14:useLocalDpi xmlns:a14="http://schemas.microsoft.com/office/drawing/2010/main" val="0"/>
              </a:ext>
            </a:extLst>
          </a:blip>
          <a:srcRect t="6603" b="22509"/>
          <a:stretch/>
        </p:blipFill>
        <p:spPr>
          <a:xfrm>
            <a:off x="1819870" y="1354070"/>
            <a:ext cx="9753600" cy="4861527"/>
          </a:xfrm>
          <a:prstGeom prst="rect">
            <a:avLst/>
          </a:prstGeom>
          <a:ln w="38100">
            <a:noFill/>
          </a:ln>
        </p:spPr>
      </p:pic>
      <p:pic>
        <p:nvPicPr>
          <p:cNvPr id="3" name="Picture 2">
            <a:extLst>
              <a:ext uri="{FF2B5EF4-FFF2-40B4-BE49-F238E27FC236}">
                <a16:creationId xmlns:a16="http://schemas.microsoft.com/office/drawing/2014/main" id="{4EF10915-D6A1-4BE7-B920-D913FAB2BB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0304" y="1613133"/>
            <a:ext cx="1876425" cy="2171700"/>
          </a:xfrm>
          <a:prstGeom prst="rect">
            <a:avLst/>
          </a:prstGeom>
          <a:ln>
            <a:noFill/>
          </a:ln>
        </p:spPr>
      </p:pic>
      <p:pic>
        <p:nvPicPr>
          <p:cNvPr id="4" name="Picture 3">
            <a:extLst>
              <a:ext uri="{FF2B5EF4-FFF2-40B4-BE49-F238E27FC236}">
                <a16:creationId xmlns:a16="http://schemas.microsoft.com/office/drawing/2014/main" id="{A2210162-1A28-4CFE-B3CB-7C65D5C8F3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0304" y="1356349"/>
            <a:ext cx="1693950" cy="265506"/>
          </a:xfrm>
          <a:prstGeom prst="rect">
            <a:avLst/>
          </a:prstGeom>
          <a:ln>
            <a:noFill/>
          </a:ln>
        </p:spPr>
      </p:pic>
      <p:sp>
        <p:nvSpPr>
          <p:cNvPr id="5" name="Rectangle 4">
            <a:extLst>
              <a:ext uri="{FF2B5EF4-FFF2-40B4-BE49-F238E27FC236}">
                <a16:creationId xmlns:a16="http://schemas.microsoft.com/office/drawing/2014/main" id="{89E1ED4B-08F7-4DE9-A59A-62A9C8AD7BE6}"/>
              </a:ext>
              <a:ext uri="{C183D7F6-B498-43B3-948B-1728B52AA6E4}">
                <adec:decorative xmlns:adec="http://schemas.microsoft.com/office/drawing/2017/decorative" val="1"/>
              </a:ext>
            </a:extLst>
          </p:cNvPr>
          <p:cNvSpPr/>
          <p:nvPr/>
        </p:nvSpPr>
        <p:spPr>
          <a:xfrm>
            <a:off x="1819870" y="1354070"/>
            <a:ext cx="906049" cy="25906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CFF775-9098-4E7A-947B-5F0E73052518}"/>
              </a:ext>
              <a:ext uri="{C183D7F6-B498-43B3-948B-1728B52AA6E4}">
                <adec:decorative xmlns:adec="http://schemas.microsoft.com/office/drawing/2017/decorative" val="1"/>
              </a:ext>
            </a:extLst>
          </p:cNvPr>
          <p:cNvSpPr/>
          <p:nvPr/>
        </p:nvSpPr>
        <p:spPr>
          <a:xfrm>
            <a:off x="226977" y="3784833"/>
            <a:ext cx="1876425" cy="2430764"/>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5ACD91-A596-4ACC-8073-5E62C42464A7}"/>
              </a:ext>
              <a:ext uri="{C183D7F6-B498-43B3-948B-1728B52AA6E4}">
                <adec:decorative xmlns:adec="http://schemas.microsoft.com/office/drawing/2017/decorative" val="1"/>
              </a:ext>
            </a:extLst>
          </p:cNvPr>
          <p:cNvSpPr/>
          <p:nvPr/>
        </p:nvSpPr>
        <p:spPr>
          <a:xfrm>
            <a:off x="226977" y="1354070"/>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2C1D10B-B85E-48E5-A382-640F8D2F9A46}"/>
              </a:ext>
              <a:ext uri="{C183D7F6-B498-43B3-948B-1728B52AA6E4}">
                <adec:decorative xmlns:adec="http://schemas.microsoft.com/office/drawing/2017/decorative" val="1"/>
              </a:ext>
            </a:extLst>
          </p:cNvPr>
          <p:cNvSpPr/>
          <p:nvPr/>
        </p:nvSpPr>
        <p:spPr>
          <a:xfrm>
            <a:off x="2103403" y="3947334"/>
            <a:ext cx="2978926" cy="1828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0B35B9C2-1DBE-45F2-BDB7-8BE855CEAA73}"/>
              </a:ext>
              <a:ext uri="{C183D7F6-B498-43B3-948B-1728B52AA6E4}">
                <adec:decorative xmlns:adec="http://schemas.microsoft.com/office/drawing/2017/decorative" val="1"/>
              </a:ext>
            </a:extLst>
          </p:cNvPr>
          <p:cNvSpPr/>
          <p:nvPr/>
        </p:nvSpPr>
        <p:spPr>
          <a:xfrm>
            <a:off x="226978" y="1632890"/>
            <a:ext cx="1891812" cy="45729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itle 14">
            <a:extLst>
              <a:ext uri="{FF2B5EF4-FFF2-40B4-BE49-F238E27FC236}">
                <a16:creationId xmlns:a16="http://schemas.microsoft.com/office/drawing/2014/main" id="{CC44D008-A58F-4401-9040-979A09955937}"/>
              </a:ext>
            </a:extLst>
          </p:cNvPr>
          <p:cNvSpPr>
            <a:spLocks noGrp="1"/>
          </p:cNvSpPr>
          <p:nvPr>
            <p:ph type="title"/>
          </p:nvPr>
        </p:nvSpPr>
        <p:spPr/>
        <p:txBody>
          <a:bodyPr/>
          <a:lstStyle/>
          <a:p>
            <a:r>
              <a:rPr lang="en-US" dirty="0">
                <a:latin typeface="+mn-lt"/>
              </a:rPr>
              <a:t>Dashboard View</a:t>
            </a:r>
          </a:p>
        </p:txBody>
      </p:sp>
    </p:spTree>
    <p:extLst>
      <p:ext uri="{BB962C8B-B14F-4D97-AF65-F5344CB8AC3E}">
        <p14:creationId xmlns:p14="http://schemas.microsoft.com/office/powerpoint/2010/main" val="19962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E01DBAAE-D6CA-49CC-B981-EF58BE99C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24" y="1299605"/>
            <a:ext cx="10796952" cy="4657748"/>
          </a:xfrm>
          <a:prstGeom prst="rect">
            <a:avLst/>
          </a:prstGeom>
        </p:spPr>
      </p:pic>
      <p:cxnSp>
        <p:nvCxnSpPr>
          <p:cNvPr id="4" name="Straight Arrow Connector 3">
            <a:extLst>
              <a:ext uri="{FF2B5EF4-FFF2-40B4-BE49-F238E27FC236}">
                <a16:creationId xmlns:a16="http://schemas.microsoft.com/office/drawing/2014/main" id="{E00BD3CF-60E5-4024-9AF3-9F6BE58FB332}"/>
              </a:ext>
              <a:ext uri="{C183D7F6-B498-43B3-948B-1728B52AA6E4}">
                <adec:decorative xmlns:adec="http://schemas.microsoft.com/office/drawing/2017/decorative" val="1"/>
              </a:ext>
            </a:extLst>
          </p:cNvPr>
          <p:cNvCxnSpPr>
            <a:cxnSpLocks/>
          </p:cNvCxnSpPr>
          <p:nvPr/>
        </p:nvCxnSpPr>
        <p:spPr>
          <a:xfrm>
            <a:off x="5066002" y="4528383"/>
            <a:ext cx="0" cy="8844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lowchart: Connector 1">
            <a:extLst>
              <a:ext uri="{FF2B5EF4-FFF2-40B4-BE49-F238E27FC236}">
                <a16:creationId xmlns:a16="http://schemas.microsoft.com/office/drawing/2014/main" id="{19BC8EAB-AC05-4229-B8FB-A181E554B162}"/>
              </a:ext>
              <a:ext uri="{C183D7F6-B498-43B3-948B-1728B52AA6E4}">
                <adec:decorative xmlns:adec="http://schemas.microsoft.com/office/drawing/2017/decorative" val="1"/>
              </a:ext>
            </a:extLst>
          </p:cNvPr>
          <p:cNvSpPr/>
          <p:nvPr/>
        </p:nvSpPr>
        <p:spPr>
          <a:xfrm>
            <a:off x="4922225" y="4228767"/>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2" name="Picture 11" descr="Report Design: Single-Skill Topic Area">
            <a:extLst>
              <a:ext uri="{FF2B5EF4-FFF2-40B4-BE49-F238E27FC236}">
                <a16:creationId xmlns:a16="http://schemas.microsoft.com/office/drawing/2014/main" id="{4AA54A05-8414-4409-B187-273E1C27920F}"/>
              </a:ext>
            </a:extLst>
          </p:cNvPr>
          <p:cNvPicPr>
            <a:picLocks noChangeAspect="1"/>
          </p:cNvPicPr>
          <p:nvPr/>
        </p:nvPicPr>
        <p:blipFill>
          <a:blip r:embed="rId4"/>
          <a:stretch>
            <a:fillRect/>
          </a:stretch>
        </p:blipFill>
        <p:spPr>
          <a:xfrm>
            <a:off x="4922225" y="5495063"/>
            <a:ext cx="2546263" cy="1089124"/>
          </a:xfrm>
          <a:prstGeom prst="rect">
            <a:avLst/>
          </a:prstGeom>
          <a:ln w="12700">
            <a:solidFill>
              <a:schemeClr val="bg1">
                <a:lumMod val="75000"/>
              </a:schemeClr>
            </a:solidFill>
          </a:ln>
        </p:spPr>
      </p:pic>
      <p:sp>
        <p:nvSpPr>
          <p:cNvPr id="3" name="Title 2">
            <a:extLst>
              <a:ext uri="{FF2B5EF4-FFF2-40B4-BE49-F238E27FC236}">
                <a16:creationId xmlns:a16="http://schemas.microsoft.com/office/drawing/2014/main" id="{9AB80250-8DF9-4320-9915-EF9CDF18A007}"/>
              </a:ext>
            </a:extLst>
          </p:cNvPr>
          <p:cNvSpPr>
            <a:spLocks noGrp="1"/>
          </p:cNvSpPr>
          <p:nvPr>
            <p:ph type="title"/>
          </p:nvPr>
        </p:nvSpPr>
        <p:spPr/>
        <p:txBody>
          <a:bodyPr/>
          <a:lstStyle/>
          <a:p>
            <a:r>
              <a:rPr lang="en-US" dirty="0">
                <a:latin typeface="+mn-lt"/>
              </a:rPr>
              <a:t>Report Design: Single-Skill Topic Area</a:t>
            </a:r>
          </a:p>
        </p:txBody>
      </p:sp>
    </p:spTree>
    <p:extLst>
      <p:ext uri="{BB962C8B-B14F-4D97-AF65-F5344CB8AC3E}">
        <p14:creationId xmlns:p14="http://schemas.microsoft.com/office/powerpoint/2010/main" val="16118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Report Design: Single-Skill Topic Area (continued)">
            <a:extLst>
              <a:ext uri="{FF2B5EF4-FFF2-40B4-BE49-F238E27FC236}">
                <a16:creationId xmlns:a16="http://schemas.microsoft.com/office/drawing/2014/main" id="{F4B20E09-20FC-4935-868B-7C0DBBB283AE}"/>
              </a:ext>
            </a:extLst>
          </p:cNvPr>
          <p:cNvGrpSpPr/>
          <p:nvPr/>
        </p:nvGrpSpPr>
        <p:grpSpPr>
          <a:xfrm>
            <a:off x="697524" y="1278502"/>
            <a:ext cx="10796952" cy="4657748"/>
            <a:chOff x="697524" y="1100126"/>
            <a:chExt cx="10796952" cy="4657748"/>
          </a:xfrm>
        </p:grpSpPr>
        <p:pic>
          <p:nvPicPr>
            <p:cNvPr id="5" name="Picture 4" descr="A screenshot of a computer&#10;&#10;Description automatically generated">
              <a:extLst>
                <a:ext uri="{FF2B5EF4-FFF2-40B4-BE49-F238E27FC236}">
                  <a16:creationId xmlns:a16="http://schemas.microsoft.com/office/drawing/2014/main" id="{11E17F02-D992-4192-854F-EC8AF3ACA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24" y="1100126"/>
              <a:ext cx="10796952" cy="4657748"/>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2024B77C-C948-49EF-BF6F-6D32AD532943}"/>
                </a:ext>
              </a:extLst>
            </p:cNvPr>
            <p:cNvSpPr/>
            <p:nvPr/>
          </p:nvSpPr>
          <p:spPr>
            <a:xfrm>
              <a:off x="8155172" y="1998921"/>
              <a:ext cx="2392326" cy="37589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Rectangle 6">
              <a:extLst>
                <a:ext uri="{FF2B5EF4-FFF2-40B4-BE49-F238E27FC236}">
                  <a16:creationId xmlns:a16="http://schemas.microsoft.com/office/drawing/2014/main" id="{45E6B000-A5BA-4EDA-8DF0-41608CBC389E}"/>
                </a:ext>
              </a:extLst>
            </p:cNvPr>
            <p:cNvSpPr/>
            <p:nvPr/>
          </p:nvSpPr>
          <p:spPr>
            <a:xfrm>
              <a:off x="8644270" y="2562446"/>
              <a:ext cx="478465" cy="3195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Title 2">
            <a:extLst>
              <a:ext uri="{FF2B5EF4-FFF2-40B4-BE49-F238E27FC236}">
                <a16:creationId xmlns:a16="http://schemas.microsoft.com/office/drawing/2014/main" id="{00DAA79D-1D88-4625-838A-1CFA32C70895}"/>
              </a:ext>
            </a:extLst>
          </p:cNvPr>
          <p:cNvSpPr>
            <a:spLocks noGrp="1"/>
          </p:cNvSpPr>
          <p:nvPr>
            <p:ph type="title"/>
          </p:nvPr>
        </p:nvSpPr>
        <p:spPr>
          <a:xfrm>
            <a:off x="434304" y="12700"/>
            <a:ext cx="10515600" cy="988601"/>
          </a:xfrm>
        </p:spPr>
        <p:txBody>
          <a:bodyPr>
            <a:normAutofit fontScale="90000"/>
          </a:bodyPr>
          <a:lstStyle/>
          <a:p>
            <a:r>
              <a:rPr lang="en-US" dirty="0">
                <a:latin typeface="+mn-lt"/>
              </a:rPr>
              <a:t>Report Design: Single-Skill Topic Area (continued)</a:t>
            </a:r>
          </a:p>
        </p:txBody>
      </p:sp>
    </p:spTree>
    <p:extLst>
      <p:ext uri="{BB962C8B-B14F-4D97-AF65-F5344CB8AC3E}">
        <p14:creationId xmlns:p14="http://schemas.microsoft.com/office/powerpoint/2010/main" val="159058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Report Design: Single-Skill Topic Area &#10;(&lt; 10 items)">
            <a:extLst>
              <a:ext uri="{FF2B5EF4-FFF2-40B4-BE49-F238E27FC236}">
                <a16:creationId xmlns:a16="http://schemas.microsoft.com/office/drawing/2014/main" id="{7FECE924-010C-450E-A217-05209606AD2E}"/>
              </a:ext>
            </a:extLst>
          </p:cNvPr>
          <p:cNvGrpSpPr/>
          <p:nvPr/>
        </p:nvGrpSpPr>
        <p:grpSpPr>
          <a:xfrm>
            <a:off x="573471" y="1369976"/>
            <a:ext cx="10848109" cy="4410853"/>
            <a:chOff x="573471" y="1369976"/>
            <a:chExt cx="10848109" cy="4410853"/>
          </a:xfrm>
        </p:grpSpPr>
        <p:grpSp>
          <p:nvGrpSpPr>
            <p:cNvPr id="2" name="Group 1">
              <a:extLst>
                <a:ext uri="{FF2B5EF4-FFF2-40B4-BE49-F238E27FC236}">
                  <a16:creationId xmlns:a16="http://schemas.microsoft.com/office/drawing/2014/main" id="{775E606C-FA2C-4530-8E98-DC8FCF14A3BD}"/>
                </a:ext>
              </a:extLst>
            </p:cNvPr>
            <p:cNvGrpSpPr/>
            <p:nvPr/>
          </p:nvGrpSpPr>
          <p:grpSpPr>
            <a:xfrm>
              <a:off x="573471" y="1369976"/>
              <a:ext cx="10848109" cy="4410853"/>
              <a:chOff x="573471" y="937489"/>
              <a:chExt cx="10848109" cy="4410853"/>
            </a:xfrm>
            <a:effectLst>
              <a:outerShdw blurRad="50800" dist="38100" dir="2700000" algn="tl" rotWithShape="0">
                <a:prstClr val="black">
                  <a:alpha val="40000"/>
                </a:prstClr>
              </a:outerShdw>
            </a:effectLst>
          </p:grpSpPr>
          <p:pic>
            <p:nvPicPr>
              <p:cNvPr id="3" name="Picture 2" descr="Report Design: Single-Skill Topic Area &#10;(&lt; 10 items)">
                <a:extLst>
                  <a:ext uri="{FF2B5EF4-FFF2-40B4-BE49-F238E27FC236}">
                    <a16:creationId xmlns:a16="http://schemas.microsoft.com/office/drawing/2014/main" id="{E0CCE20A-46E2-401E-B88D-8749099FBF8E}"/>
                  </a:ext>
                </a:extLst>
              </p:cNvPr>
              <p:cNvPicPr>
                <a:picLocks noChangeAspect="1"/>
              </p:cNvPicPr>
              <p:nvPr/>
            </p:nvPicPr>
            <p:blipFill>
              <a:blip r:embed="rId3"/>
              <a:stretch>
                <a:fillRect/>
              </a:stretch>
            </p:blipFill>
            <p:spPr>
              <a:xfrm>
                <a:off x="573471" y="937489"/>
                <a:ext cx="10848109" cy="4410853"/>
              </a:xfrm>
              <a:prstGeom prst="rect">
                <a:avLst/>
              </a:prstGeom>
              <a:ln w="12700">
                <a:solidFill>
                  <a:schemeClr val="bg1">
                    <a:lumMod val="75000"/>
                  </a:schemeClr>
                </a:solidFill>
              </a:ln>
            </p:spPr>
          </p:pic>
          <p:pic>
            <p:nvPicPr>
              <p:cNvPr id="4" name="Picture 3">
                <a:extLst>
                  <a:ext uri="{FF2B5EF4-FFF2-40B4-BE49-F238E27FC236}">
                    <a16:creationId xmlns:a16="http://schemas.microsoft.com/office/drawing/2014/main" id="{E7F8B346-A757-4169-92BC-42F6727C44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13695" y="1250353"/>
                <a:ext cx="1036160" cy="319991"/>
              </a:xfrm>
              <a:prstGeom prst="rect">
                <a:avLst/>
              </a:prstGeom>
            </p:spPr>
          </p:pic>
        </p:grpSp>
        <p:sp>
          <p:nvSpPr>
            <p:cNvPr id="5" name="TextBox 4">
              <a:extLst>
                <a:ext uri="{FF2B5EF4-FFF2-40B4-BE49-F238E27FC236}">
                  <a16:creationId xmlns:a16="http://schemas.microsoft.com/office/drawing/2014/main" id="{91E29132-6D54-40A8-A873-4A5A8CFEFB05}"/>
                </a:ext>
              </a:extLst>
            </p:cNvPr>
            <p:cNvSpPr txBox="1"/>
            <p:nvPr/>
          </p:nvSpPr>
          <p:spPr>
            <a:xfrm>
              <a:off x="1052318" y="4065513"/>
              <a:ext cx="1268361" cy="230832"/>
            </a:xfrm>
            <a:prstGeom prst="rect">
              <a:avLst/>
            </a:prstGeom>
            <a:solidFill>
              <a:srgbClr val="FBFBFB"/>
            </a:solidFill>
          </p:spPr>
          <p:txBody>
            <a:bodyPr wrap="square" lIns="27432" rtlCol="0">
              <a:spAutoFit/>
            </a:bodyPr>
            <a:lstStyle/>
            <a:p>
              <a:r>
                <a:rPr lang="en-US" sz="900" dirty="0"/>
                <a:t>School</a:t>
              </a:r>
            </a:p>
          </p:txBody>
        </p:sp>
        <p:sp>
          <p:nvSpPr>
            <p:cNvPr id="6" name="Oval 5">
              <a:extLst>
                <a:ext uri="{FF2B5EF4-FFF2-40B4-BE49-F238E27FC236}">
                  <a16:creationId xmlns:a16="http://schemas.microsoft.com/office/drawing/2014/main" id="{B6532BFF-807C-44DB-BCE2-40C06D1FA418}"/>
                </a:ext>
              </a:extLst>
            </p:cNvPr>
            <p:cNvSpPr/>
            <p:nvPr/>
          </p:nvSpPr>
          <p:spPr>
            <a:xfrm>
              <a:off x="5728138" y="3268717"/>
              <a:ext cx="4414346" cy="11035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Title 9" descr="Report Design: Single-Skill Topic Area &#10;(&lt; 10 items)">
            <a:extLst>
              <a:ext uri="{FF2B5EF4-FFF2-40B4-BE49-F238E27FC236}">
                <a16:creationId xmlns:a16="http://schemas.microsoft.com/office/drawing/2014/main" id="{5502E30C-3B22-41DF-9FA8-8E0B335929D6}"/>
              </a:ext>
            </a:extLst>
          </p:cNvPr>
          <p:cNvSpPr>
            <a:spLocks noGrp="1"/>
          </p:cNvSpPr>
          <p:nvPr>
            <p:ph type="title"/>
          </p:nvPr>
        </p:nvSpPr>
        <p:spPr>
          <a:xfrm>
            <a:off x="434304" y="0"/>
            <a:ext cx="10515600" cy="988601"/>
          </a:xfrm>
        </p:spPr>
        <p:txBody>
          <a:bodyPr>
            <a:normAutofit fontScale="90000"/>
          </a:bodyPr>
          <a:lstStyle/>
          <a:p>
            <a:r>
              <a:rPr lang="en-US" dirty="0">
                <a:latin typeface="+mn-lt"/>
              </a:rPr>
              <a:t>Report Design: Single-Skill Topic Area </a:t>
            </a:r>
            <a:br>
              <a:rPr lang="en-US" dirty="0">
                <a:latin typeface="+mn-lt"/>
              </a:rPr>
            </a:br>
            <a:r>
              <a:rPr lang="en-US" dirty="0">
                <a:latin typeface="+mn-lt"/>
              </a:rPr>
              <a:t>(&lt; 10 items)</a:t>
            </a:r>
          </a:p>
        </p:txBody>
      </p:sp>
    </p:spTree>
    <p:extLst>
      <p:ext uri="{BB962C8B-B14F-4D97-AF65-F5344CB8AC3E}">
        <p14:creationId xmlns:p14="http://schemas.microsoft.com/office/powerpoint/2010/main" val="169536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View an Item and Student Response">
            <a:extLst>
              <a:ext uri="{FF2B5EF4-FFF2-40B4-BE49-F238E27FC236}">
                <a16:creationId xmlns:a16="http://schemas.microsoft.com/office/drawing/2014/main" id="{B180E9E5-DC07-46E6-8A77-C48316090D40}"/>
              </a:ext>
            </a:extLst>
          </p:cNvPr>
          <p:cNvGrpSpPr/>
          <p:nvPr/>
        </p:nvGrpSpPr>
        <p:grpSpPr>
          <a:xfrm>
            <a:off x="787358" y="1241407"/>
            <a:ext cx="9809491" cy="5081551"/>
            <a:chOff x="902871" y="949307"/>
            <a:chExt cx="9809491" cy="5081551"/>
          </a:xfrm>
        </p:grpSpPr>
        <p:pic>
          <p:nvPicPr>
            <p:cNvPr id="5" name="Picture 4" descr="A screenshot of a computer&#10;&#10;Description automatically generated">
              <a:extLst>
                <a:ext uri="{FF2B5EF4-FFF2-40B4-BE49-F238E27FC236}">
                  <a16:creationId xmlns:a16="http://schemas.microsoft.com/office/drawing/2014/main" id="{8A07E699-020A-42E4-A32C-5C24AC56B666}"/>
                </a:ext>
              </a:extLst>
            </p:cNvPr>
            <p:cNvPicPr>
              <a:picLocks noChangeAspect="1"/>
            </p:cNvPicPr>
            <p:nvPr/>
          </p:nvPicPr>
          <p:blipFill rotWithShape="1">
            <a:blip r:embed="rId3">
              <a:extLst>
                <a:ext uri="{28A0092B-C50C-407E-A947-70E740481C1C}">
                  <a14:useLocalDpi xmlns:a14="http://schemas.microsoft.com/office/drawing/2010/main" val="0"/>
                </a:ext>
              </a:extLst>
            </a:blip>
            <a:srcRect l="66701" r="-1"/>
            <a:stretch/>
          </p:blipFill>
          <p:spPr>
            <a:xfrm>
              <a:off x="902871" y="1100126"/>
              <a:ext cx="3595382" cy="46577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Flowchart: Connector 6">
              <a:extLst>
                <a:ext uri="{FF2B5EF4-FFF2-40B4-BE49-F238E27FC236}">
                  <a16:creationId xmlns:a16="http://schemas.microsoft.com/office/drawing/2014/main" id="{8D4A8C28-3527-42B9-AB85-6723001565D5}"/>
                </a:ext>
              </a:extLst>
            </p:cNvPr>
            <p:cNvSpPr/>
            <p:nvPr/>
          </p:nvSpPr>
          <p:spPr>
            <a:xfrm>
              <a:off x="2225153" y="5415253"/>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11" name="Straight Arrow Connector 10">
              <a:extLst>
                <a:ext uri="{FF2B5EF4-FFF2-40B4-BE49-F238E27FC236}">
                  <a16:creationId xmlns:a16="http://schemas.microsoft.com/office/drawing/2014/main" id="{9C2C7A6C-D9EA-4BC2-B294-461C9D10FE7D}"/>
                </a:ext>
              </a:extLst>
            </p:cNvPr>
            <p:cNvCxnSpPr>
              <a:cxnSpLocks/>
            </p:cNvCxnSpPr>
            <p:nvPr/>
          </p:nvCxnSpPr>
          <p:spPr>
            <a:xfrm flipV="1">
              <a:off x="2512708" y="4401879"/>
              <a:ext cx="2867366" cy="11206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screenshot of a cell phone&#10;&#10;Description automatically generated">
              <a:extLst>
                <a:ext uri="{FF2B5EF4-FFF2-40B4-BE49-F238E27FC236}">
                  <a16:creationId xmlns:a16="http://schemas.microsoft.com/office/drawing/2014/main" id="{DB33D716-A1F1-4C53-B1C7-8ED8D00B5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028" y="3314620"/>
              <a:ext cx="5224334" cy="2716238"/>
            </a:xfrm>
            <a:prstGeom prst="rect">
              <a:avLst/>
            </a:prstGeom>
            <a:effectLst>
              <a:outerShdw blurRad="50800" dist="38100" dir="2700000" algn="tl" rotWithShape="0">
                <a:prstClr val="black">
                  <a:alpha val="40000"/>
                </a:prstClr>
              </a:outerShdw>
            </a:effectLst>
          </p:spPr>
        </p:pic>
        <p:sp>
          <p:nvSpPr>
            <p:cNvPr id="8" name="Flowchart: Connector 7">
              <a:extLst>
                <a:ext uri="{FF2B5EF4-FFF2-40B4-BE49-F238E27FC236}">
                  <a16:creationId xmlns:a16="http://schemas.microsoft.com/office/drawing/2014/main" id="{A8D1E44C-D4B0-4F18-86AC-7F6AF32B5A58}"/>
                </a:ext>
              </a:extLst>
            </p:cNvPr>
            <p:cNvSpPr/>
            <p:nvPr/>
          </p:nvSpPr>
          <p:spPr>
            <a:xfrm>
              <a:off x="2226218" y="2540945"/>
              <a:ext cx="287555"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flipV="1">
              <a:off x="2513773" y="1488558"/>
              <a:ext cx="2940729" cy="12021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screenshot of a cell phone&#10;&#10;Description automatically generated">
              <a:extLst>
                <a:ext uri="{FF2B5EF4-FFF2-40B4-BE49-F238E27FC236}">
                  <a16:creationId xmlns:a16="http://schemas.microsoft.com/office/drawing/2014/main" id="{67D7E65A-3FB9-44D1-816D-19A7B7980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6022" y="949307"/>
              <a:ext cx="5028346" cy="2049982"/>
            </a:xfrm>
            <a:prstGeom prst="rect">
              <a:avLst/>
            </a:prstGeom>
            <a:effectLst>
              <a:outerShdw blurRad="50800" dist="38100" dir="2700000" algn="tl" rotWithShape="0">
                <a:prstClr val="black">
                  <a:alpha val="40000"/>
                </a:prstClr>
              </a:outerShdw>
            </a:effectLst>
          </p:spPr>
        </p:pic>
      </p:grpSp>
      <p:sp>
        <p:nvSpPr>
          <p:cNvPr id="2" name="Title 1">
            <a:extLst>
              <a:ext uri="{FF2B5EF4-FFF2-40B4-BE49-F238E27FC236}">
                <a16:creationId xmlns:a16="http://schemas.microsoft.com/office/drawing/2014/main" id="{FD760560-E5E5-467B-BA25-9B19F5C6125E}"/>
              </a:ext>
            </a:extLst>
          </p:cNvPr>
          <p:cNvSpPr>
            <a:spLocks noGrp="1"/>
          </p:cNvSpPr>
          <p:nvPr>
            <p:ph type="title"/>
          </p:nvPr>
        </p:nvSpPr>
        <p:spPr>
          <a:xfrm>
            <a:off x="434304" y="12700"/>
            <a:ext cx="10515600" cy="988601"/>
          </a:xfrm>
        </p:spPr>
        <p:txBody>
          <a:bodyPr/>
          <a:lstStyle/>
          <a:p>
            <a:r>
              <a:rPr lang="en-US" dirty="0">
                <a:latin typeface="+mn-lt"/>
              </a:rPr>
              <a:t>View an Item and Student Response</a:t>
            </a:r>
          </a:p>
        </p:txBody>
      </p:sp>
    </p:spTree>
    <p:extLst>
      <p:ext uri="{BB962C8B-B14F-4D97-AF65-F5344CB8AC3E}">
        <p14:creationId xmlns:p14="http://schemas.microsoft.com/office/powerpoint/2010/main" val="293267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Item &amp; Score Tab">
            <a:extLst>
              <a:ext uri="{FF2B5EF4-FFF2-40B4-BE49-F238E27FC236}">
                <a16:creationId xmlns:a16="http://schemas.microsoft.com/office/drawing/2014/main" id="{0C7F8053-2DB0-402C-9BF6-C4E588BC6EED}"/>
              </a:ext>
            </a:extLst>
          </p:cNvPr>
          <p:cNvGrpSpPr/>
          <p:nvPr/>
        </p:nvGrpSpPr>
        <p:grpSpPr>
          <a:xfrm>
            <a:off x="434304" y="1231369"/>
            <a:ext cx="11063247" cy="5119256"/>
            <a:chOff x="616688" y="875769"/>
            <a:chExt cx="11063247" cy="5119256"/>
          </a:xfrm>
        </p:grpSpPr>
        <p:pic>
          <p:nvPicPr>
            <p:cNvPr id="8" name="Picture 7" descr="A screenshot of a cell phone&#10;&#10;Description automatically generated">
              <a:extLst>
                <a:ext uri="{FF2B5EF4-FFF2-40B4-BE49-F238E27FC236}">
                  <a16:creationId xmlns:a16="http://schemas.microsoft.com/office/drawing/2014/main" id="{96DC8BB9-297C-44A4-B834-ACFB24B6A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88" y="875769"/>
              <a:ext cx="6152320" cy="3198716"/>
            </a:xfrm>
            <a:prstGeom prst="rect">
              <a:avLst/>
            </a:prstGeom>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A520124A-78E1-48AF-8373-F59D02C57156}"/>
                </a:ext>
              </a:extLst>
            </p:cNvPr>
            <p:cNvSpPr/>
            <p:nvPr/>
          </p:nvSpPr>
          <p:spPr>
            <a:xfrm>
              <a:off x="4702628" y="1262742"/>
              <a:ext cx="1012371"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Oval 1">
              <a:extLst>
                <a:ext uri="{FF2B5EF4-FFF2-40B4-BE49-F238E27FC236}">
                  <a16:creationId xmlns:a16="http://schemas.microsoft.com/office/drawing/2014/main" id="{6A05746F-E7C0-496D-9C42-4813B19B55FB}"/>
                </a:ext>
              </a:extLst>
            </p:cNvPr>
            <p:cNvSpPr/>
            <p:nvPr/>
          </p:nvSpPr>
          <p:spPr>
            <a:xfrm>
              <a:off x="616688" y="1262742"/>
              <a:ext cx="1538683"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1" name="Group 10">
              <a:extLst>
                <a:ext uri="{FF2B5EF4-FFF2-40B4-BE49-F238E27FC236}">
                  <a16:creationId xmlns:a16="http://schemas.microsoft.com/office/drawing/2014/main" id="{36270D6D-C27A-457B-96EB-40436D0C73F8}"/>
                </a:ext>
              </a:extLst>
            </p:cNvPr>
            <p:cNvGrpSpPr/>
            <p:nvPr/>
          </p:nvGrpSpPr>
          <p:grpSpPr>
            <a:xfrm>
              <a:off x="6188149" y="2738174"/>
              <a:ext cx="5491786" cy="3256851"/>
              <a:chOff x="5934410" y="2738174"/>
              <a:chExt cx="5745526" cy="3328651"/>
            </a:xfrm>
          </p:grpSpPr>
          <p:pic>
            <p:nvPicPr>
              <p:cNvPr id="7" name="Picture 6" descr="A screenshot of a social media post&#10;&#10;Description automatically generated">
                <a:extLst>
                  <a:ext uri="{FF2B5EF4-FFF2-40B4-BE49-F238E27FC236}">
                    <a16:creationId xmlns:a16="http://schemas.microsoft.com/office/drawing/2014/main" id="{8EA78902-22A5-49AC-AA4E-51F3FE423A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410" y="2738174"/>
                <a:ext cx="5745526" cy="3328651"/>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D95E9D0E-B1AF-47FF-BE4B-F4C5A566E443}"/>
                  </a:ext>
                </a:extLst>
              </p:cNvPr>
              <p:cNvSpPr/>
              <p:nvPr/>
            </p:nvSpPr>
            <p:spPr>
              <a:xfrm>
                <a:off x="10834576" y="3049012"/>
                <a:ext cx="845359" cy="261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4" name="Title 3">
            <a:extLst>
              <a:ext uri="{FF2B5EF4-FFF2-40B4-BE49-F238E27FC236}">
                <a16:creationId xmlns:a16="http://schemas.microsoft.com/office/drawing/2014/main" id="{A81151A0-A392-4AB6-AF95-9CE8E8C9934A}"/>
              </a:ext>
            </a:extLst>
          </p:cNvPr>
          <p:cNvSpPr>
            <a:spLocks noGrp="1"/>
          </p:cNvSpPr>
          <p:nvPr>
            <p:ph type="title"/>
          </p:nvPr>
        </p:nvSpPr>
        <p:spPr>
          <a:xfrm>
            <a:off x="434304" y="12700"/>
            <a:ext cx="10515600" cy="988601"/>
          </a:xfrm>
        </p:spPr>
        <p:txBody>
          <a:bodyPr/>
          <a:lstStyle/>
          <a:p>
            <a:r>
              <a:rPr lang="en-US" dirty="0">
                <a:latin typeface="+mn-lt"/>
              </a:rPr>
              <a:t>Item &amp; Score Tab</a:t>
            </a:r>
          </a:p>
        </p:txBody>
      </p:sp>
    </p:spTree>
    <p:extLst>
      <p:ext uri="{BB962C8B-B14F-4D97-AF65-F5344CB8AC3E}">
        <p14:creationId xmlns:p14="http://schemas.microsoft.com/office/powerpoint/2010/main" val="89645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ubric &amp; Resources Tab">
            <a:extLst>
              <a:ext uri="{FF2B5EF4-FFF2-40B4-BE49-F238E27FC236}">
                <a16:creationId xmlns:a16="http://schemas.microsoft.com/office/drawing/2014/main" id="{92E46848-73D5-4253-A702-D6954100D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442" y="1173236"/>
            <a:ext cx="9099115" cy="527154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B32A0E2-8F42-4059-92C5-8911CE3045F9}"/>
              </a:ext>
            </a:extLst>
          </p:cNvPr>
          <p:cNvSpPr>
            <a:spLocks noGrp="1"/>
          </p:cNvSpPr>
          <p:nvPr>
            <p:ph type="title"/>
          </p:nvPr>
        </p:nvSpPr>
        <p:spPr/>
        <p:txBody>
          <a:bodyPr/>
          <a:lstStyle/>
          <a:p>
            <a:r>
              <a:rPr lang="en-US" dirty="0">
                <a:latin typeface="+mn-lt"/>
              </a:rPr>
              <a:t>Rubric &amp; Resources Tab</a:t>
            </a:r>
          </a:p>
        </p:txBody>
      </p:sp>
    </p:spTree>
    <p:extLst>
      <p:ext uri="{BB962C8B-B14F-4D97-AF65-F5344CB8AC3E}">
        <p14:creationId xmlns:p14="http://schemas.microsoft.com/office/powerpoint/2010/main" val="549954124"/>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8C253B-B54D-48C8-B4AC-652988635C42}">
  <ds:schemaRefs>
    <ds:schemaRef ds:uri="http://schemas.microsoft.com/sharepoint/v3/contenttype/forms"/>
  </ds:schemaRefs>
</ds:datastoreItem>
</file>

<file path=customXml/itemProps2.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B90193-8589-4CB7-9462-970618448455}">
  <ds:schemaRefs>
    <ds:schemaRef ds:uri="http://purl.org/dc/elements/1.1/"/>
    <ds:schemaRef ds:uri="http://schemas.microsoft.com/office/2006/metadata/properties"/>
    <ds:schemaRef ds:uri="2843375c-8823-4e2f-99fa-88d565c262bc"/>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13c9ea0d-e25c-4f93-9b70-02862080b19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1877</TotalTime>
  <Words>3468</Words>
  <Application>Microsoft Office PowerPoint</Application>
  <PresentationFormat>Widescreen</PresentationFormat>
  <Paragraphs>214</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宋体</vt:lpstr>
      <vt:lpstr>Arial</vt:lpstr>
      <vt:lpstr>Calibri</vt:lpstr>
      <vt:lpstr>Calibri Light</vt:lpstr>
      <vt:lpstr>Cambria</vt:lpstr>
      <vt:lpstr>Gill Sans MT</vt:lpstr>
      <vt:lpstr>Open Sans</vt:lpstr>
      <vt:lpstr>Open Sans Light</vt:lpstr>
      <vt:lpstr>Open Sans Semibold</vt:lpstr>
      <vt:lpstr>1_Office Theme</vt:lpstr>
      <vt:lpstr>How to Analyze Item-Level Reports</vt:lpstr>
      <vt:lpstr>Types of Non-Summative Tests that  Report Item-Level Data</vt:lpstr>
      <vt:lpstr>Dashboard View</vt:lpstr>
      <vt:lpstr>Report Design: Single-Skill Topic Area</vt:lpstr>
      <vt:lpstr>Report Design: Single-Skill Topic Area (continued)</vt:lpstr>
      <vt:lpstr>Report Design: Single-Skill Topic Area  (&lt; 10 items)</vt:lpstr>
      <vt:lpstr>View an Item and Student Response</vt:lpstr>
      <vt:lpstr>Item &amp; Score Tab</vt:lpstr>
      <vt:lpstr>Rubric &amp; Resources Tab</vt:lpstr>
      <vt:lpstr>Reports with Multiple Topic Areas</vt:lpstr>
      <vt:lpstr>Items with Multiple Scoring Assertions</vt:lpstr>
      <vt:lpstr>Items with Multiple Scoring Assertions (continued)</vt:lpstr>
      <vt:lpstr>Use the Standards Filter</vt:lpstr>
      <vt:lpstr>Use the Standards Filter (continued)</vt:lpstr>
      <vt:lpstr>Assign Test Reasons</vt:lpstr>
      <vt:lpstr>Assign Test Reasons (continued)</vt:lpstr>
      <vt:lpstr>Filter by Test Reason</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32</cp:revision>
  <dcterms:created xsi:type="dcterms:W3CDTF">2020-09-01T02:08:39Z</dcterms:created>
  <dcterms:modified xsi:type="dcterms:W3CDTF">2020-09-29T22:24:58Z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