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17"/>
  </p:notesMasterIdLst>
  <p:sldIdLst>
    <p:sldId id="631" r:id="rId5"/>
    <p:sldId id="632" r:id="rId6"/>
    <p:sldId id="575" r:id="rId7"/>
    <p:sldId id="576" r:id="rId8"/>
    <p:sldId id="577" r:id="rId9"/>
    <p:sldId id="630" r:id="rId10"/>
    <p:sldId id="578" r:id="rId11"/>
    <p:sldId id="633" r:id="rId12"/>
    <p:sldId id="579" r:id="rId13"/>
    <p:sldId id="580" r:id="rId14"/>
    <p:sldId id="581" r:id="rId15"/>
    <p:sldId id="279"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Beals" initials="CB" lastIdx="9" clrIdx="0">
    <p:extLst>
      <p:ext uri="{19B8F6BF-5375-455C-9EA6-DF929625EA0E}">
        <p15:presenceInfo xmlns:p15="http://schemas.microsoft.com/office/powerpoint/2012/main" userId="S-1-5-21-57989841-920026266-682003330-24477" providerId="AD"/>
      </p:ext>
    </p:extLst>
  </p:cmAuthor>
  <p:cmAuthor id="2" name="Jacob Williams" initials="JW" lastIdx="1" clrIdx="1">
    <p:extLst>
      <p:ext uri="{19B8F6BF-5375-455C-9EA6-DF929625EA0E}">
        <p15:presenceInfo xmlns:p15="http://schemas.microsoft.com/office/powerpoint/2012/main" userId="S::Jacob.Williams@educationnorthwest.org::50179e6d-4894-44da-8ece-201724051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6374" autoAdjust="0"/>
  </p:normalViewPr>
  <p:slideViewPr>
    <p:cSldViewPr snapToGrid="0">
      <p:cViewPr varScale="1">
        <p:scale>
          <a:sx n="98" d="100"/>
          <a:sy n="98" d="100"/>
        </p:scale>
        <p:origin x="114" y="450"/>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2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9/28/2020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to the fourth training module in the Reporting System series; </a:t>
            </a:r>
            <a:r>
              <a:rPr lang="en-US" i="1" dirty="0">
                <a:latin typeface="Arial" panose="020B0604020202020204" pitchFamily="34" charset="0"/>
                <a:cs typeface="Arial" panose="020B0604020202020204" pitchFamily="34" charset="0"/>
              </a:rPr>
              <a:t>How to Print Individual Student Reports (ISRs) and Student Data Files</a:t>
            </a:r>
            <a:r>
              <a:rPr lang="en-US" dirty="0">
                <a:latin typeface="Arial" panose="020B0604020202020204" pitchFamily="34" charset="0"/>
                <a:cs typeface="Arial" panose="020B0604020202020204" pitchFamily="34" charset="0"/>
              </a:rPr>
              <a:t>. In this training module we show you how to generate the ISR, which is designed to be shared with parents and students, and the Student Data File, which is designed to help you arrange large amounts of data in a spreadsheet application.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98990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t>A Student Data File is a user report of performance data, in Excel, CSV, or text format. Files of this nature allow the user to employ the workbook features of a spreadsheet application to organize and sort the data. A sample is shown here. The generation process for a Student Data File is the same one used for the ISR with different print options. Customize the Student Data File using the same three selection columns and the Filters button. Choose your desired print format and click the green Generate button. The Student Data File displays in the user’s Inbox. The next slide shows a sample Inbox.</a:t>
            </a:r>
          </a:p>
        </p:txBody>
      </p:sp>
      <p:sp>
        <p:nvSpPr>
          <p:cNvPr id="4" name="Slide Number Placeholder 3"/>
          <p:cNvSpPr>
            <a:spLocks noGrp="1"/>
          </p:cNvSpPr>
          <p:nvPr>
            <p:ph type="sldNum" sz="quarter" idx="5"/>
          </p:nvPr>
        </p:nvSpPr>
        <p:spPr/>
        <p:txBody>
          <a:bodyPr/>
          <a:lstStyle/>
          <a:p>
            <a:fld id="{7F3D153C-AC91-4B2D-A0B8-DBF176D63563}" type="slidenum">
              <a:rPr lang="en-US" smtClean="0"/>
              <a:t>10</a:t>
            </a:fld>
            <a:endParaRPr lang="en-US"/>
          </a:p>
        </p:txBody>
      </p:sp>
    </p:spTree>
    <p:extLst>
      <p:ext uri="{BB962C8B-B14F-4D97-AF65-F5344CB8AC3E}">
        <p14:creationId xmlns:p14="http://schemas.microsoft.com/office/powerpoint/2010/main" val="409631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Inbox stores any reports you generate using the Student Results Generator tool. Click the name of a file to download it. To learn more about the features of the Inbox consult the appendix section of the </a:t>
            </a:r>
            <a:r>
              <a:rPr lang="en-US" i="1" dirty="0"/>
              <a:t>Reporting System User Guide </a:t>
            </a:r>
            <a:r>
              <a:rPr lang="en-US" dirty="0"/>
              <a:t>or view training module #5 in the series</a:t>
            </a:r>
            <a:r>
              <a:rPr lang="en-US" i="1" dirty="0"/>
              <a:t>, How to Print and Export Data You Can See in Your Reports.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3D153C-AC91-4B2D-A0B8-DBF176D63563}" type="slidenum">
              <a:rPr lang="en-US" smtClean="0"/>
              <a:t>11</a:t>
            </a:fld>
            <a:endParaRPr lang="en-US"/>
          </a:p>
        </p:txBody>
      </p:sp>
    </p:spTree>
    <p:extLst>
      <p:ext uri="{BB962C8B-B14F-4D97-AF65-F5344CB8AC3E}">
        <p14:creationId xmlns:p14="http://schemas.microsoft.com/office/powerpoint/2010/main" val="193694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training modules are posted on your state </a:t>
            </a:r>
            <a:r>
              <a:rPr lang="en-US" altLang="zh-CN" dirty="0"/>
              <a:t>or district</a:t>
            </a:r>
            <a:r>
              <a:rPr lang="en-US" dirty="0"/>
              <a:t> portal. You may also consult the</a:t>
            </a:r>
            <a:r>
              <a:rPr lang="en-US" b="1" dirty="0"/>
              <a:t> </a:t>
            </a:r>
            <a:r>
              <a:rPr lang="en-US" b="0" i="1" dirty="0"/>
              <a:t>Reporting System </a:t>
            </a:r>
            <a:r>
              <a:rPr lang="en-US" i="1" dirty="0"/>
              <a:t>User Guide</a:t>
            </a:r>
            <a:r>
              <a:rPr lang="en-US" dirty="0"/>
              <a:t>.</a:t>
            </a:r>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Tree>
    <p:extLst>
      <p:ext uri="{BB962C8B-B14F-4D97-AF65-F5344CB8AC3E}">
        <p14:creationId xmlns:p14="http://schemas.microsoft.com/office/powerpoint/2010/main" val="41005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Student Results Generator button is the “head and shoulders” icon located in the top-right corner of the dashboard and report pages. When you click on it the Student Results Generator pop-up window displays. Both reports, the ISR and the Data File, are built by completing three numbered and colored sections, #1 Select Test Reasons, #2 Select Assessments, and #3 Select Students. In this training module we show you several sample ISRs and then take you through the steps of generating an ISR. You construct the Student Data File in the same way, but your report will be in the form of an Excel or CSV spreadsheet. What you see in your Student Results Generator pop-up window may vary slightly from these images depending on the type of assessments administered in your state or district.</a:t>
            </a:r>
          </a:p>
        </p:txBody>
      </p:sp>
      <p:sp>
        <p:nvSpPr>
          <p:cNvPr id="4" name="Slide Number Placeholder 3"/>
          <p:cNvSpPr>
            <a:spLocks noGrp="1"/>
          </p:cNvSpPr>
          <p:nvPr>
            <p:ph type="sldNum" sz="quarter" idx="5"/>
          </p:nvPr>
        </p:nvSpPr>
        <p:spPr/>
        <p:txBody>
          <a:bodyPr/>
          <a:lstStyle/>
          <a:p>
            <a:fld id="{7F3D153C-AC91-4B2D-A0B8-DBF176D63563}" type="slidenum">
              <a:rPr lang="en-US" smtClean="0"/>
              <a:t>2</a:t>
            </a:fld>
            <a:endParaRPr lang="en-US"/>
          </a:p>
        </p:txBody>
      </p:sp>
    </p:spTree>
    <p:extLst>
      <p:ext uri="{BB962C8B-B14F-4D97-AF65-F5344CB8AC3E}">
        <p14:creationId xmlns:p14="http://schemas.microsoft.com/office/powerpoint/2010/main" val="286269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An ISR is a PDF that displays the performance results of one test taken by one student. It may consist of a single page, called the “simple report,” or multiple pages, called a “detailed report.” ISR layouts vary according to the type of test. On the left is a simple ISR, showing the results for a Grade 11 Interim English Language Arts assessment. Student, test, and school information is located at the top, followed by a summary of performance. A vertical scale of cut scores and performance levels features prominently on the report page. State, district, and school aggregate scores are included, if available. If the test is structured with reporting categories, levels and descriptors for those are reported, as well. Other data are displayed depending on the state and type of test. If the report is for a fixed-form interim test, like the ISR page on the right, item-specific data are included in the detailed, multiple-page report. This report is for the Interim Comprehensive Assessment in English Language Arts Literacy. The second page of the report, shown here, groups the test items into the four reporting categories, Listening, Reading, Research and Inquiry, and Writing. You see an item difficulty column and a points earned column for each test item.</a:t>
            </a:r>
          </a:p>
        </p:txBody>
      </p:sp>
      <p:sp>
        <p:nvSpPr>
          <p:cNvPr id="4" name="Slide Number Placeholder 3"/>
          <p:cNvSpPr>
            <a:spLocks noGrp="1"/>
          </p:cNvSpPr>
          <p:nvPr>
            <p:ph type="sldNum" sz="quarter" idx="5"/>
          </p:nvPr>
        </p:nvSpPr>
        <p:spPr/>
        <p:txBody>
          <a:bodyPr/>
          <a:lstStyle/>
          <a:p>
            <a:fld id="{7F3D153C-AC91-4B2D-A0B8-DBF176D63563}" type="slidenum">
              <a:rPr lang="en-US" smtClean="0"/>
              <a:t>3</a:t>
            </a:fld>
            <a:endParaRPr lang="en-US"/>
          </a:p>
        </p:txBody>
      </p:sp>
    </p:spTree>
    <p:extLst>
      <p:ext uri="{BB962C8B-B14F-4D97-AF65-F5344CB8AC3E}">
        <p14:creationId xmlns:p14="http://schemas.microsoft.com/office/powerpoint/2010/main" val="402450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 the left is a sample of a detailed ISR for the grade 3 Science Interim test. It includes seven scoring assertions associated with item #1 on the test. Each numbered assertion describes the required task and the outcome indicates if the student fulfilled the expectation or not. On the right is a sample of a detailed ISR showing a trend report. A trend report is the same Longitudinal Report accessed in the</a:t>
            </a:r>
            <a:r>
              <a:rPr lang="en-US" b="1" dirty="0"/>
              <a:t> </a:t>
            </a:r>
            <a:r>
              <a:rPr lang="en-US" i="1" dirty="0"/>
              <a:t>Reporting System</a:t>
            </a:r>
            <a:r>
              <a:rPr lang="en-US" dirty="0"/>
              <a:t>. This report shows that the student’s scores on the two instances of this test have risen over time. Now we show you how to build the ISRs you need.</a:t>
            </a:r>
          </a:p>
        </p:txBody>
      </p:sp>
      <p:sp>
        <p:nvSpPr>
          <p:cNvPr id="4" name="Slide Number Placeholder 3"/>
          <p:cNvSpPr>
            <a:spLocks noGrp="1"/>
          </p:cNvSpPr>
          <p:nvPr>
            <p:ph type="sldNum" sz="quarter" idx="5"/>
          </p:nvPr>
        </p:nvSpPr>
        <p:spPr/>
        <p:txBody>
          <a:bodyPr/>
          <a:lstStyle/>
          <a:p>
            <a:fld id="{7F3D153C-AC91-4B2D-A0B8-DBF176D63563}" type="slidenum">
              <a:rPr lang="en-US" smtClean="0"/>
              <a:t>4</a:t>
            </a:fld>
            <a:endParaRPr lang="en-US"/>
          </a:p>
        </p:txBody>
      </p:sp>
    </p:spTree>
    <p:extLst>
      <p:ext uri="{BB962C8B-B14F-4D97-AF65-F5344CB8AC3E}">
        <p14:creationId xmlns:p14="http://schemas.microsoft.com/office/powerpoint/2010/main" val="386414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can build your ISRs from scratch or you can build them using pre-populated data. If you click the generator button from the </a:t>
            </a:r>
            <a:r>
              <a:rPr lang="en-US" b="0" dirty="0"/>
              <a:t>dashboard, </a:t>
            </a:r>
            <a:r>
              <a:rPr lang="en-US" dirty="0"/>
              <a:t>as shown here in the top-left image, the Student Results Generator window opens with all the selection choices unpopulated. You generate the ISR or ISRs by selecting the test reasons, assessments, and students that match your ISR needs. You can choose any combination of test reasons, assessments, and students. The pop-up window displays with column #1 open. If you open the generator from a report page, as shown in the bottom-left image, the Student Results Generator is pre-populated with data associated with the specific test report. The selections are made for you and you only need to confirm them or change them to generate the ISR or ISRs you need. On the next slide we demonstrate the process using a pop-up window with pre-populated data.</a:t>
            </a:r>
          </a:p>
          <a:p>
            <a:endParaRPr lang="en-US" dirty="0"/>
          </a:p>
          <a:p>
            <a:endParaRPr lang="en-US" dirty="0"/>
          </a:p>
        </p:txBody>
      </p:sp>
      <p:sp>
        <p:nvSpPr>
          <p:cNvPr id="4" name="Slide Number Placeholder 3"/>
          <p:cNvSpPr>
            <a:spLocks noGrp="1"/>
          </p:cNvSpPr>
          <p:nvPr>
            <p:ph type="sldNum" sz="quarter" idx="5"/>
          </p:nvPr>
        </p:nvSpPr>
        <p:spPr/>
        <p:txBody>
          <a:bodyPr/>
          <a:lstStyle/>
          <a:p>
            <a:fld id="{7F3D153C-AC91-4B2D-A0B8-DBF176D63563}" type="slidenum">
              <a:rPr lang="en-US" smtClean="0"/>
              <a:t>5</a:t>
            </a:fld>
            <a:endParaRPr lang="en-US"/>
          </a:p>
        </p:txBody>
      </p:sp>
    </p:spTree>
    <p:extLst>
      <p:ext uri="{BB962C8B-B14F-4D97-AF65-F5344CB8AC3E}">
        <p14:creationId xmlns:p14="http://schemas.microsoft.com/office/powerpoint/2010/main" val="269949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Here is the Student Results Generator window showing pre-populated selections. Typically, when the generator button is clicked on from a test report page, the Select Students column, #3 displays in the open position. This slide shows the window for a school-level user who is viewing the roster results of Demo Teacher G, specifically Roster SW, on a School Performance on Test report. The Select Students column displays the rosters for all the teachers in the school; however, the students on Roster SW for Demo Teacher G are pre-selected. Each roster can be expanded to show the students on that roster, by clicking on the down arrow next to the roster name. Depending on the ISRs you need to generate, confirm that the pre-selections are those that you want or mark the checkboxes for the rosters and/or students you need. Now go to the other two sections and confirm or change the selections. You open and close each column by clicking the + or - symbols at the top of the columns. Or you can click the Previous and Next buttons at the top of each open column. We explain the sections on the next slide.</a:t>
            </a:r>
          </a:p>
          <a:p>
            <a:pPr algn="just"/>
            <a:endParaRPr lang="en-US" dirty="0"/>
          </a:p>
          <a:p>
            <a:pPr algn="just"/>
            <a:r>
              <a:rPr lang="en-US" dirty="0"/>
              <a:t>* Some states may offer some links to sample ISRs in different subject areas. This varies by state and district. </a:t>
            </a:r>
          </a:p>
          <a:p>
            <a:endParaRPr lang="en-US" dirty="0"/>
          </a:p>
        </p:txBody>
      </p:sp>
      <p:sp>
        <p:nvSpPr>
          <p:cNvPr id="4" name="Slide Number Placeholder 3"/>
          <p:cNvSpPr>
            <a:spLocks noGrp="1"/>
          </p:cNvSpPr>
          <p:nvPr>
            <p:ph type="sldNum" sz="quarter" idx="5"/>
          </p:nvPr>
        </p:nvSpPr>
        <p:spPr/>
        <p:txBody>
          <a:bodyPr/>
          <a:lstStyle/>
          <a:p>
            <a:fld id="{7F3D153C-AC91-4B2D-A0B8-DBF176D63563}" type="slidenum">
              <a:rPr lang="en-US" smtClean="0"/>
              <a:t>6</a:t>
            </a:fld>
            <a:endParaRPr lang="en-US"/>
          </a:p>
        </p:txBody>
      </p:sp>
    </p:spTree>
    <p:extLst>
      <p:ext uri="{BB962C8B-B14F-4D97-AF65-F5344CB8AC3E}">
        <p14:creationId xmlns:p14="http://schemas.microsoft.com/office/powerpoint/2010/main" val="400775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Column #1 is labeled Select Test Reasons. Test reasons are the test administration windows for summative tests. Test reasons for interim, benchmark, and modular tests can be categories, like Pre-test or Post-test, or a numbered opportunity. Mark the boxes for the reasons that apply to the ISRs you need to generate. Column #2 lists assessments by type of test, subject, and grade. Select individual assessments or mark All Subjects. You can generate ISRs for any test in the list. The Select Students column, #3, will load results depending on the user’s role. Teachers and school-level users will see a list of rosters with student names below.  District users will see a list of schools. The Selections panel on the right displays a count indicating the total number of students selected and the number of ISRs you have ordered. </a:t>
            </a:r>
            <a:endParaRPr lang="en-US" u="none" dirty="0"/>
          </a:p>
        </p:txBody>
      </p:sp>
      <p:sp>
        <p:nvSpPr>
          <p:cNvPr id="4" name="Slide Number Placeholder 3"/>
          <p:cNvSpPr>
            <a:spLocks noGrp="1"/>
          </p:cNvSpPr>
          <p:nvPr>
            <p:ph type="sldNum" sz="quarter" idx="5"/>
          </p:nvPr>
        </p:nvSpPr>
        <p:spPr/>
        <p:txBody>
          <a:bodyPr/>
          <a:lstStyle/>
          <a:p>
            <a:fld id="{7F3D153C-AC91-4B2D-A0B8-DBF176D63563}" type="slidenum">
              <a:rPr lang="en-US" smtClean="0"/>
              <a:t>7</a:t>
            </a:fld>
            <a:endParaRPr lang="en-US"/>
          </a:p>
        </p:txBody>
      </p:sp>
    </p:spTree>
    <p:extLst>
      <p:ext uri="{BB962C8B-B14F-4D97-AF65-F5344CB8AC3E}">
        <p14:creationId xmlns:p14="http://schemas.microsoft.com/office/powerpoint/2010/main" val="53568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fourth customizing option is accessed via the filter button which is located to the left of the Next and Previous buttons. You can select a range of dates to be included in the ISR by using the calendar to enter a start date and an end date. Click Apply. After making your customizations, click the ISR radio button under Report Type in the Selections Panel. We now explain the Print Options available.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167271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t>After selecting your customization options for the ISRs you choose how to print the reports. Print options for the ISR are listed under that heading in the Selections panel to the right. You can print simple single-page reports or detailed, multiple-page ISRs. Other options allow you to download a sample ISR, choose a print language, and add a cover page. (Not shown.) The options in this panel vary according to your state configurations. After you have made your selections, click the green Generate button. The ISR file, or multiple PDFs in a zip file, will be sent to your Inbox, accessed via the banner on all pages in</a:t>
            </a:r>
            <a:r>
              <a:rPr lang="en-US" b="1" dirty="0"/>
              <a:t> </a:t>
            </a:r>
            <a:r>
              <a:rPr lang="en-US" dirty="0"/>
              <a:t>Reporting. We will explain how to print from the Inbox after we explain the Student Data File.</a:t>
            </a:r>
          </a:p>
        </p:txBody>
      </p:sp>
      <p:sp>
        <p:nvSpPr>
          <p:cNvPr id="4" name="Slide Number Placeholder 3"/>
          <p:cNvSpPr>
            <a:spLocks noGrp="1"/>
          </p:cNvSpPr>
          <p:nvPr>
            <p:ph type="sldNum" sz="quarter" idx="5"/>
          </p:nvPr>
        </p:nvSpPr>
        <p:spPr/>
        <p:txBody>
          <a:bodyPr/>
          <a:lstStyle/>
          <a:p>
            <a:fld id="{7F3D153C-AC91-4B2D-A0B8-DBF176D63563}" type="slidenum">
              <a:rPr lang="en-US" smtClean="0"/>
              <a:t>9</a:t>
            </a:fld>
            <a:endParaRPr lang="en-US"/>
          </a:p>
        </p:txBody>
      </p:sp>
    </p:spTree>
    <p:extLst>
      <p:ext uri="{BB962C8B-B14F-4D97-AF65-F5344CB8AC3E}">
        <p14:creationId xmlns:p14="http://schemas.microsoft.com/office/powerpoint/2010/main" val="2955937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Standards Review Meeting</a:t>
            </a:r>
            <a:endParaRPr lang="en-US" dirty="0"/>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Standards Review Meeting</a:t>
            </a:r>
            <a:endParaRPr lang="en-US" dirty="0"/>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Standards Review Meeting</a:t>
            </a:r>
            <a:endParaRPr lang="en-US" dirty="0"/>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Standards Review Meeting</a:t>
            </a:r>
            <a:endParaRPr lang="en-US" dirty="0"/>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a:t>Copyright © 20XX Cambium Assessment, Inc. All rights reserved.</a:t>
            </a:r>
            <a:endParaRPr lang="en-US" dirty="0"/>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99385512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#4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#4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pic>
        <p:nvPicPr>
          <p:cNvPr id="51" name="Google Shape;51;p13" descr="Decorative Image"/>
          <p:cNvPicPr preferRelativeResize="0"/>
          <p:nvPr/>
        </p:nvPicPr>
        <p:blipFill rotWithShape="1">
          <a:blip r:embed="rId2">
            <a:alphaModFix/>
          </a:blip>
          <a:srcRect/>
          <a:stretch/>
        </p:blipFill>
        <p:spPr>
          <a:xfrm>
            <a:off x="0" y="3541"/>
            <a:ext cx="11686315" cy="1015705"/>
          </a:xfrm>
          <a:prstGeom prst="rect">
            <a:avLst/>
          </a:prstGeom>
          <a:noFill/>
          <a:ln>
            <a:noFill/>
          </a:ln>
        </p:spPr>
      </p:pic>
      <p:sp>
        <p:nvSpPr>
          <p:cNvPr id="52" name="Google Shape;52;p13"/>
          <p:cNvSpPr txBox="1">
            <a:spLocks noGrp="1"/>
          </p:cNvSpPr>
          <p:nvPr>
            <p:ph type="body" idx="1"/>
          </p:nvPr>
        </p:nvSpPr>
        <p:spPr>
          <a:xfrm>
            <a:off x="751112" y="1340124"/>
            <a:ext cx="10515600" cy="4351200"/>
          </a:xfrm>
          <a:prstGeom prst="rect">
            <a:avLst/>
          </a:prstGeom>
          <a:noFill/>
          <a:ln>
            <a:noFill/>
          </a:ln>
        </p:spPr>
        <p:txBody>
          <a:bodyPr spcFirstLastPara="1" wrap="square" lIns="68575" tIns="34275" rIns="68575" bIns="34275" anchor="t" anchorCtr="0">
            <a:noAutofit/>
          </a:bodyPr>
          <a:lstStyle>
            <a:lvl1pPr marL="609585" lvl="0" indent="-558786" algn="l" rtl="0">
              <a:lnSpc>
                <a:spcPct val="90000"/>
              </a:lnSpc>
              <a:spcBef>
                <a:spcPts val="1067"/>
              </a:spcBef>
              <a:spcAft>
                <a:spcPts val="0"/>
              </a:spcAft>
              <a:buClr>
                <a:srgbClr val="000000"/>
              </a:buClr>
              <a:buSzPts val="3000"/>
              <a:buChar char="●"/>
              <a:defRPr sz="4000">
                <a:solidFill>
                  <a:srgbClr val="000000"/>
                </a:solidFill>
                <a:latin typeface="Calibri"/>
                <a:ea typeface="Calibri"/>
                <a:cs typeface="Calibri"/>
                <a:sym typeface="Calibri"/>
              </a:defRPr>
            </a:lvl1pPr>
            <a:lvl2pPr marL="1219170" lvl="1" indent="-533387" algn="l" rtl="0">
              <a:lnSpc>
                <a:spcPct val="90000"/>
              </a:lnSpc>
              <a:spcBef>
                <a:spcPts val="2133"/>
              </a:spcBef>
              <a:spcAft>
                <a:spcPts val="0"/>
              </a:spcAft>
              <a:buClr>
                <a:srgbClr val="000000"/>
              </a:buClr>
              <a:buSzPts val="2700"/>
              <a:buChar char="○"/>
              <a:defRPr sz="3600">
                <a:solidFill>
                  <a:srgbClr val="000000"/>
                </a:solidFill>
                <a:latin typeface="Calibri"/>
                <a:ea typeface="Calibri"/>
                <a:cs typeface="Calibri"/>
                <a:sym typeface="Calibri"/>
              </a:defRPr>
            </a:lvl2pPr>
            <a:lvl3pPr marL="1828754" lvl="2" indent="-507987" algn="l" rtl="0">
              <a:lnSpc>
                <a:spcPct val="90000"/>
              </a:lnSpc>
              <a:spcBef>
                <a:spcPts val="2133"/>
              </a:spcBef>
              <a:spcAft>
                <a:spcPts val="0"/>
              </a:spcAft>
              <a:buClr>
                <a:srgbClr val="000000"/>
              </a:buClr>
              <a:buSzPts val="2400"/>
              <a:buChar char="■"/>
              <a:defRPr sz="3200">
                <a:solidFill>
                  <a:srgbClr val="000000"/>
                </a:solidFill>
                <a:latin typeface="Calibri"/>
                <a:ea typeface="Calibri"/>
                <a:cs typeface="Calibri"/>
                <a:sym typeface="Calibri"/>
              </a:defRPr>
            </a:lvl3pPr>
            <a:lvl4pPr marL="2438339" lvl="3"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4pPr>
            <a:lvl5pPr marL="3047924" lvl="4"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5pPr>
            <a:lvl6pPr marL="3657509" lvl="5" indent="-423323" algn="l" rtl="0">
              <a:lnSpc>
                <a:spcPct val="90000"/>
              </a:lnSpc>
              <a:spcBef>
                <a:spcPts val="2133"/>
              </a:spcBef>
              <a:spcAft>
                <a:spcPts val="0"/>
              </a:spcAft>
              <a:buClr>
                <a:schemeClr val="dk1"/>
              </a:buClr>
              <a:buSzPts val="1400"/>
              <a:buChar char="■"/>
              <a:defRPr/>
            </a:lvl6pPr>
            <a:lvl7pPr marL="4267093" lvl="6" indent="-423323" algn="l" rtl="0">
              <a:lnSpc>
                <a:spcPct val="90000"/>
              </a:lnSpc>
              <a:spcBef>
                <a:spcPts val="2133"/>
              </a:spcBef>
              <a:spcAft>
                <a:spcPts val="0"/>
              </a:spcAft>
              <a:buClr>
                <a:schemeClr val="dk1"/>
              </a:buClr>
              <a:buSzPts val="1400"/>
              <a:buChar char="●"/>
              <a:defRPr/>
            </a:lvl7pPr>
            <a:lvl8pPr marL="4876678" lvl="7" indent="-423323" algn="l" rtl="0">
              <a:lnSpc>
                <a:spcPct val="90000"/>
              </a:lnSpc>
              <a:spcBef>
                <a:spcPts val="2133"/>
              </a:spcBef>
              <a:spcAft>
                <a:spcPts val="0"/>
              </a:spcAft>
              <a:buClr>
                <a:schemeClr val="dk1"/>
              </a:buClr>
              <a:buSzPts val="1400"/>
              <a:buChar char="○"/>
              <a:defRPr/>
            </a:lvl8pPr>
            <a:lvl9pPr marL="5486263" lvl="8" indent="-423323" algn="l" rtl="0">
              <a:lnSpc>
                <a:spcPct val="90000"/>
              </a:lnSpc>
              <a:spcBef>
                <a:spcPts val="2133"/>
              </a:spcBef>
              <a:spcAft>
                <a:spcPts val="2133"/>
              </a:spcAft>
              <a:buClr>
                <a:schemeClr val="dk1"/>
              </a:buClr>
              <a:buSzPts val="1400"/>
              <a:buChar char="■"/>
              <a:defRPr/>
            </a:lvl9pPr>
          </a:lstStyle>
          <a:p>
            <a:endParaRPr/>
          </a:p>
        </p:txBody>
      </p:sp>
      <p:sp>
        <p:nvSpPr>
          <p:cNvPr id="53" name="Google Shape;53;p13"/>
          <p:cNvSpPr txBox="1">
            <a:spLocks noGrp="1"/>
          </p:cNvSpPr>
          <p:nvPr>
            <p:ph type="sldNum" idx="12"/>
          </p:nvPr>
        </p:nvSpPr>
        <p:spPr>
          <a:xfrm>
            <a:off x="9230661" y="6395773"/>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200" b="0" i="0" u="none" strike="noStrike" cap="none">
                <a:solidFill>
                  <a:srgbClr val="3B3B3B"/>
                </a:solidFill>
                <a:latin typeface="Calibri"/>
                <a:ea typeface="Calibri"/>
                <a:cs typeface="Calibri"/>
                <a:sym typeface="Calibri"/>
              </a:defRPr>
            </a:lvl1pPr>
            <a:lvl2pPr marL="0" lvl="1" indent="0" algn="r" rtl="0">
              <a:spcBef>
                <a:spcPts val="0"/>
              </a:spcBef>
              <a:buNone/>
              <a:defRPr sz="1200" b="0" i="0" u="none" strike="noStrike" cap="none">
                <a:solidFill>
                  <a:srgbClr val="3B3B3B"/>
                </a:solidFill>
                <a:latin typeface="Calibri"/>
                <a:ea typeface="Calibri"/>
                <a:cs typeface="Calibri"/>
                <a:sym typeface="Calibri"/>
              </a:defRPr>
            </a:lvl2pPr>
            <a:lvl3pPr marL="0" lvl="2" indent="0" algn="r" rtl="0">
              <a:spcBef>
                <a:spcPts val="0"/>
              </a:spcBef>
              <a:buNone/>
              <a:defRPr sz="1200" b="0" i="0" u="none" strike="noStrike" cap="none">
                <a:solidFill>
                  <a:srgbClr val="3B3B3B"/>
                </a:solidFill>
                <a:latin typeface="Calibri"/>
                <a:ea typeface="Calibri"/>
                <a:cs typeface="Calibri"/>
                <a:sym typeface="Calibri"/>
              </a:defRPr>
            </a:lvl3pPr>
            <a:lvl4pPr marL="0" lvl="3" indent="0" algn="r" rtl="0">
              <a:spcBef>
                <a:spcPts val="0"/>
              </a:spcBef>
              <a:buNone/>
              <a:defRPr sz="1200" b="0" i="0" u="none" strike="noStrike" cap="none">
                <a:solidFill>
                  <a:srgbClr val="3B3B3B"/>
                </a:solidFill>
                <a:latin typeface="Calibri"/>
                <a:ea typeface="Calibri"/>
                <a:cs typeface="Calibri"/>
                <a:sym typeface="Calibri"/>
              </a:defRPr>
            </a:lvl4pPr>
            <a:lvl5pPr marL="0" lvl="4" indent="0" algn="r" rtl="0">
              <a:spcBef>
                <a:spcPts val="0"/>
              </a:spcBef>
              <a:buNone/>
              <a:defRPr sz="1200" b="0" i="0" u="none" strike="noStrike" cap="none">
                <a:solidFill>
                  <a:srgbClr val="3B3B3B"/>
                </a:solidFill>
                <a:latin typeface="Calibri"/>
                <a:ea typeface="Calibri"/>
                <a:cs typeface="Calibri"/>
                <a:sym typeface="Calibri"/>
              </a:defRPr>
            </a:lvl5pPr>
            <a:lvl6pPr marL="0" lvl="5" indent="0" algn="r" rtl="0">
              <a:spcBef>
                <a:spcPts val="0"/>
              </a:spcBef>
              <a:buNone/>
              <a:defRPr sz="1200" b="0" i="0" u="none" strike="noStrike" cap="none">
                <a:solidFill>
                  <a:srgbClr val="3B3B3B"/>
                </a:solidFill>
                <a:latin typeface="Calibri"/>
                <a:ea typeface="Calibri"/>
                <a:cs typeface="Calibri"/>
                <a:sym typeface="Calibri"/>
              </a:defRPr>
            </a:lvl6pPr>
            <a:lvl7pPr marL="0" lvl="6" indent="0" algn="r" rtl="0">
              <a:spcBef>
                <a:spcPts val="0"/>
              </a:spcBef>
              <a:buNone/>
              <a:defRPr sz="1200" b="0" i="0" u="none" strike="noStrike" cap="none">
                <a:solidFill>
                  <a:srgbClr val="3B3B3B"/>
                </a:solidFill>
                <a:latin typeface="Calibri"/>
                <a:ea typeface="Calibri"/>
                <a:cs typeface="Calibri"/>
                <a:sym typeface="Calibri"/>
              </a:defRPr>
            </a:lvl7pPr>
            <a:lvl8pPr marL="0" lvl="7" indent="0" algn="r" rtl="0">
              <a:spcBef>
                <a:spcPts val="0"/>
              </a:spcBef>
              <a:buNone/>
              <a:defRPr sz="1200" b="0" i="0" u="none" strike="noStrike" cap="none">
                <a:solidFill>
                  <a:srgbClr val="3B3B3B"/>
                </a:solidFill>
                <a:latin typeface="Calibri"/>
                <a:ea typeface="Calibri"/>
                <a:cs typeface="Calibri"/>
                <a:sym typeface="Calibri"/>
              </a:defRPr>
            </a:lvl8pPr>
            <a:lvl9pPr marL="0" lvl="8" indent="0" algn="r" rtl="0">
              <a:spcBef>
                <a:spcPts val="0"/>
              </a:spcBef>
              <a:buNone/>
              <a:defRPr sz="1200" b="0" i="0" u="none" strike="noStrike" cap="none">
                <a:solidFill>
                  <a:srgbClr val="3B3B3B"/>
                </a:solidFill>
                <a:latin typeface="Calibri"/>
                <a:ea typeface="Calibri"/>
                <a:cs typeface="Calibri"/>
                <a:sym typeface="Calibri"/>
              </a:defRPr>
            </a:lvl9pPr>
          </a:lstStyle>
          <a:p>
            <a:r>
              <a:rPr lang="en-US" dirty="0"/>
              <a:t> Reporting Training Module #1 | </a:t>
            </a:r>
            <a:fld id="{00000000-1234-1234-1234-123412341234}" type="slidenum">
              <a:rPr lang="en" smtClean="0"/>
              <a:pPr/>
              <a:t>‹#›</a:t>
            </a:fld>
            <a:endParaRPr dirty="0"/>
          </a:p>
        </p:txBody>
      </p:sp>
      <p:pic>
        <p:nvPicPr>
          <p:cNvPr id="54" name="Google Shape;54;p13" descr="&quot;Department of Education State of Idaho&quot; Logo"/>
          <p:cNvPicPr preferRelativeResize="0"/>
          <p:nvPr/>
        </p:nvPicPr>
        <p:blipFill rotWithShape="1">
          <a:blip r:embed="rId3">
            <a:alphaModFix/>
          </a:blip>
          <a:srcRect/>
          <a:stretch/>
        </p:blipFill>
        <p:spPr>
          <a:xfrm>
            <a:off x="11059461" y="138121"/>
            <a:ext cx="914400" cy="914400"/>
          </a:xfrm>
          <a:prstGeom prst="rect">
            <a:avLst/>
          </a:prstGeom>
          <a:noFill/>
          <a:ln>
            <a:noFill/>
          </a:ln>
        </p:spPr>
      </p:pic>
      <p:sp>
        <p:nvSpPr>
          <p:cNvPr id="55" name="Google Shape;55;p13"/>
          <p:cNvSpPr/>
          <p:nvPr/>
        </p:nvSpPr>
        <p:spPr>
          <a:xfrm>
            <a:off x="0" y="0"/>
            <a:ext cx="10666312" cy="1019245"/>
          </a:xfrm>
          <a:custGeom>
            <a:avLst/>
            <a:gdLst/>
            <a:ahLst/>
            <a:cxnLst/>
            <a:rect l="l" t="t" r="r" b="b"/>
            <a:pathLst>
              <a:path w="10666312" h="1019245" extrusionOk="0">
                <a:moveTo>
                  <a:pt x="0" y="0"/>
                </a:moveTo>
                <a:lnTo>
                  <a:pt x="10666312" y="0"/>
                </a:lnTo>
                <a:lnTo>
                  <a:pt x="10148344" y="1019245"/>
                </a:lnTo>
                <a:lnTo>
                  <a:pt x="0" y="1019245"/>
                </a:lnTo>
                <a:lnTo>
                  <a:pt x="0" y="0"/>
                </a:lnTo>
                <a:close/>
              </a:path>
            </a:pathLst>
          </a:custGeom>
          <a:solidFill>
            <a:srgbClr val="032F55"/>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6" name="Google Shape;56;p13"/>
          <p:cNvSpPr txBox="1">
            <a:spLocks noGrp="1"/>
          </p:cNvSpPr>
          <p:nvPr>
            <p:ph type="title"/>
          </p:nvPr>
        </p:nvSpPr>
        <p:spPr>
          <a:xfrm>
            <a:off x="434304" y="0"/>
            <a:ext cx="10515600" cy="988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Cambria"/>
              <a:buNone/>
              <a:defRPr sz="4000" b="1">
                <a:solidFill>
                  <a:schemeClr val="lt1"/>
                </a:solidFill>
                <a:latin typeface="Cambria"/>
                <a:ea typeface="Cambria"/>
                <a:cs typeface="Cambria"/>
                <a:sym typeface="Cambr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73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Standards Review Meeting</a:t>
            </a:r>
            <a:endParaRPr lang="en-US" dirty="0"/>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Standards Review Meeting</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5" r:id="rId6"/>
    <p:sldLayoutId id="2147483912" r:id="rId7"/>
    <p:sldLayoutId id="2147483904" r:id="rId8"/>
    <p:sldLayoutId id="2147483906" r:id="rId9"/>
    <p:sldLayoutId id="2147483907" r:id="rId10"/>
    <p:sldLayoutId id="2147483908" r:id="rId11"/>
    <p:sldLayoutId id="2147483909" r:id="rId12"/>
    <p:sldLayoutId id="2147483910" r:id="rId13"/>
    <p:sldLayoutId id="214748391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latin typeface="+mn-lt"/>
              </a:rPr>
              <a:t>How to Print Individual Student Reports and Student Data Files</a:t>
            </a:r>
          </a:p>
        </p:txBody>
      </p:sp>
      <p:sp>
        <p:nvSpPr>
          <p:cNvPr id="3" name="Subtitle 2"/>
          <p:cNvSpPr>
            <a:spLocks noGrp="1"/>
          </p:cNvSpPr>
          <p:nvPr>
            <p:ph type="subTitle" idx="1"/>
          </p:nvPr>
        </p:nvSpPr>
        <p:spPr/>
        <p:txBody>
          <a:bodyPr/>
          <a:lstStyle/>
          <a:p>
            <a:r>
              <a:rPr lang="en-US" dirty="0"/>
              <a:t>Reporting System Training Module Series #4</a:t>
            </a:r>
          </a:p>
        </p:txBody>
      </p:sp>
    </p:spTree>
    <p:extLst>
      <p:ext uri="{BB962C8B-B14F-4D97-AF65-F5344CB8AC3E}">
        <p14:creationId xmlns:p14="http://schemas.microsoft.com/office/powerpoint/2010/main" val="320209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Generate a Student Data File">
            <a:extLst>
              <a:ext uri="{FF2B5EF4-FFF2-40B4-BE49-F238E27FC236}">
                <a16:creationId xmlns:a16="http://schemas.microsoft.com/office/drawing/2014/main" id="{0113AEE7-8D51-4FB5-B8EB-4542790F53C0}"/>
              </a:ext>
            </a:extLst>
          </p:cNvPr>
          <p:cNvGrpSpPr/>
          <p:nvPr/>
        </p:nvGrpSpPr>
        <p:grpSpPr>
          <a:xfrm>
            <a:off x="352822" y="1288399"/>
            <a:ext cx="11486356" cy="5161268"/>
            <a:chOff x="352822" y="1288399"/>
            <a:chExt cx="11486356" cy="5161268"/>
          </a:xfrm>
        </p:grpSpPr>
        <p:pic>
          <p:nvPicPr>
            <p:cNvPr id="4" name="Picture 3" descr="Generate a Student Data File">
              <a:extLst>
                <a:ext uri="{FF2B5EF4-FFF2-40B4-BE49-F238E27FC236}">
                  <a16:creationId xmlns:a16="http://schemas.microsoft.com/office/drawing/2014/main" id="{D6F60A45-1E6E-492E-AE04-523846DEDF59}"/>
                </a:ext>
              </a:extLst>
            </p:cNvPr>
            <p:cNvPicPr>
              <a:picLocks noChangeAspect="1"/>
            </p:cNvPicPr>
            <p:nvPr/>
          </p:nvPicPr>
          <p:blipFill>
            <a:blip r:embed="rId3"/>
            <a:stretch>
              <a:fillRect/>
            </a:stretch>
          </p:blipFill>
          <p:spPr>
            <a:xfrm>
              <a:off x="352822" y="4976113"/>
              <a:ext cx="11486356" cy="147355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72670D5F-381C-480E-B352-3753634E05A2}"/>
                </a:ext>
              </a:extLst>
            </p:cNvPr>
            <p:cNvSpPr/>
            <p:nvPr/>
          </p:nvSpPr>
          <p:spPr>
            <a:xfrm>
              <a:off x="352822" y="4050192"/>
              <a:ext cx="2397440" cy="730840"/>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Student Data File—Excel Worksheet</a:t>
              </a:r>
            </a:p>
          </p:txBody>
        </p:sp>
        <p:grpSp>
          <p:nvGrpSpPr>
            <p:cNvPr id="9" name="Group 8">
              <a:extLst>
                <a:ext uri="{FF2B5EF4-FFF2-40B4-BE49-F238E27FC236}">
                  <a16:creationId xmlns:a16="http://schemas.microsoft.com/office/drawing/2014/main" id="{A0F7B917-2DFE-4C08-B018-0EAAD7428740}"/>
                </a:ext>
              </a:extLst>
            </p:cNvPr>
            <p:cNvGrpSpPr/>
            <p:nvPr/>
          </p:nvGrpSpPr>
          <p:grpSpPr>
            <a:xfrm>
              <a:off x="3232521" y="1288399"/>
              <a:ext cx="7944456" cy="3578647"/>
              <a:chOff x="3357661" y="821674"/>
              <a:chExt cx="7944456" cy="3578647"/>
            </a:xfrm>
          </p:grpSpPr>
          <p:pic>
            <p:nvPicPr>
              <p:cNvPr id="2" name="Picture 1" descr="Generate a Student Data File">
                <a:extLst>
                  <a:ext uri="{FF2B5EF4-FFF2-40B4-BE49-F238E27FC236}">
                    <a16:creationId xmlns:a16="http://schemas.microsoft.com/office/drawing/2014/main" id="{972F825D-3694-409A-941D-5152E8E9AD3D}"/>
                  </a:ext>
                </a:extLst>
              </p:cNvPr>
              <p:cNvPicPr>
                <a:picLocks noChangeAspect="1"/>
              </p:cNvPicPr>
              <p:nvPr/>
            </p:nvPicPr>
            <p:blipFill rotWithShape="1">
              <a:blip r:embed="rId4">
                <a:extLst>
                  <a:ext uri="{28A0092B-C50C-407E-A947-70E740481C1C}">
                    <a14:useLocalDpi xmlns:a14="http://schemas.microsoft.com/office/drawing/2010/main" val="0"/>
                  </a:ext>
                </a:extLst>
              </a:blip>
              <a:srcRect l="2138" t="5301" r="2103" b="4848"/>
              <a:stretch/>
            </p:blipFill>
            <p:spPr>
              <a:xfrm>
                <a:off x="3357661" y="821674"/>
                <a:ext cx="7944456" cy="35786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Flowchart: Connector 7">
                <a:extLst>
                  <a:ext uri="{FF2B5EF4-FFF2-40B4-BE49-F238E27FC236}">
                    <a16:creationId xmlns:a16="http://schemas.microsoft.com/office/drawing/2014/main" id="{EBB3A213-A7AD-4956-9F15-C655989A0966}"/>
                  </a:ext>
                </a:extLst>
              </p:cNvPr>
              <p:cNvSpPr/>
              <p:nvPr/>
            </p:nvSpPr>
            <p:spPr>
              <a:xfrm>
                <a:off x="8802477" y="1894901"/>
                <a:ext cx="1134737" cy="308472"/>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3" name="Title 2">
            <a:extLst>
              <a:ext uri="{FF2B5EF4-FFF2-40B4-BE49-F238E27FC236}">
                <a16:creationId xmlns:a16="http://schemas.microsoft.com/office/drawing/2014/main" id="{1D95DC1D-B516-4045-B0AD-C18554CF63A2}"/>
              </a:ext>
            </a:extLst>
          </p:cNvPr>
          <p:cNvSpPr>
            <a:spLocks noGrp="1"/>
          </p:cNvSpPr>
          <p:nvPr>
            <p:ph type="title"/>
          </p:nvPr>
        </p:nvSpPr>
        <p:spPr/>
        <p:txBody>
          <a:bodyPr>
            <a:normAutofit/>
          </a:bodyPr>
          <a:lstStyle/>
          <a:p>
            <a:r>
              <a:rPr lang="en-US" dirty="0">
                <a:latin typeface="+mn-lt"/>
              </a:rPr>
              <a:t>Generate a Student Data File</a:t>
            </a:r>
          </a:p>
        </p:txBody>
      </p:sp>
    </p:spTree>
    <p:extLst>
      <p:ext uri="{BB962C8B-B14F-4D97-AF65-F5344CB8AC3E}">
        <p14:creationId xmlns:p14="http://schemas.microsoft.com/office/powerpoint/2010/main" val="189581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ample Inbox">
            <a:extLst>
              <a:ext uri="{FF2B5EF4-FFF2-40B4-BE49-F238E27FC236}">
                <a16:creationId xmlns:a16="http://schemas.microsoft.com/office/drawing/2014/main" id="{3E035808-E19B-4E2E-8AAB-345ECAF3CF31}"/>
              </a:ext>
            </a:extLst>
          </p:cNvPr>
          <p:cNvGrpSpPr/>
          <p:nvPr/>
        </p:nvGrpSpPr>
        <p:grpSpPr>
          <a:xfrm>
            <a:off x="1130466" y="1341646"/>
            <a:ext cx="9931068" cy="4922542"/>
            <a:chOff x="759889" y="1023721"/>
            <a:chExt cx="11065397" cy="5966663"/>
          </a:xfrm>
          <a:effectLst>
            <a:outerShdw blurRad="50800" dist="38100" dir="2700000" algn="tl" rotWithShape="0">
              <a:prstClr val="black">
                <a:alpha val="40000"/>
              </a:prstClr>
            </a:outerShdw>
          </a:effectLst>
        </p:grpSpPr>
        <p:pic>
          <p:nvPicPr>
            <p:cNvPr id="5" name="Picture 4" descr="Sample Inbox">
              <a:extLst>
                <a:ext uri="{FF2B5EF4-FFF2-40B4-BE49-F238E27FC236}">
                  <a16:creationId xmlns:a16="http://schemas.microsoft.com/office/drawing/2014/main" id="{B2E1780E-943B-4568-BA83-85B0CECC20C9}"/>
                </a:ext>
              </a:extLst>
            </p:cNvPr>
            <p:cNvPicPr>
              <a:picLocks noChangeAspect="1"/>
            </p:cNvPicPr>
            <p:nvPr/>
          </p:nvPicPr>
          <p:blipFill rotWithShape="1">
            <a:blip r:embed="rId3"/>
            <a:srcRect b="9677"/>
            <a:stretch/>
          </p:blipFill>
          <p:spPr>
            <a:xfrm>
              <a:off x="759889" y="1023721"/>
              <a:ext cx="11065397" cy="5966663"/>
            </a:xfrm>
            <a:prstGeom prst="rect">
              <a:avLst/>
            </a:prstGeom>
            <a:ln w="12700">
              <a:solidFill>
                <a:schemeClr val="bg1">
                  <a:lumMod val="75000"/>
                </a:schemeClr>
              </a:solidFill>
            </a:ln>
          </p:spPr>
        </p:pic>
        <p:sp>
          <p:nvSpPr>
            <p:cNvPr id="2" name="Rectangle 1">
              <a:extLst>
                <a:ext uri="{FF2B5EF4-FFF2-40B4-BE49-F238E27FC236}">
                  <a16:creationId xmlns:a16="http://schemas.microsoft.com/office/drawing/2014/main" id="{433F5B17-8084-48E7-8846-C43085F91CF1}"/>
                </a:ext>
              </a:extLst>
            </p:cNvPr>
            <p:cNvSpPr/>
            <p:nvPr/>
          </p:nvSpPr>
          <p:spPr>
            <a:xfrm>
              <a:off x="759889" y="2585106"/>
              <a:ext cx="2738424" cy="4405278"/>
            </a:xfrm>
            <a:prstGeom prst="rect">
              <a:avLst/>
            </a:prstGeom>
            <a:solidFill>
              <a:srgbClr val="DDDDDC"/>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D80A8BCF-CD49-46F0-8D20-BC2140FA2E1E}"/>
              </a:ext>
            </a:extLst>
          </p:cNvPr>
          <p:cNvSpPr>
            <a:spLocks noGrp="1"/>
          </p:cNvSpPr>
          <p:nvPr>
            <p:ph type="title"/>
          </p:nvPr>
        </p:nvSpPr>
        <p:spPr/>
        <p:txBody>
          <a:bodyPr>
            <a:normAutofit/>
          </a:bodyPr>
          <a:lstStyle/>
          <a:p>
            <a:r>
              <a:rPr lang="en-US" dirty="0">
                <a:latin typeface="+mn-lt"/>
              </a:rPr>
              <a:t>Sample Inbox</a:t>
            </a:r>
          </a:p>
        </p:txBody>
      </p:sp>
    </p:spTree>
    <p:extLst>
      <p:ext uri="{BB962C8B-B14F-4D97-AF65-F5344CB8AC3E}">
        <p14:creationId xmlns:p14="http://schemas.microsoft.com/office/powerpoint/2010/main" val="272700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2456ED-DA80-4678-A694-8E4C0FA8ADE0}"/>
              </a:ext>
            </a:extLst>
          </p:cNvPr>
          <p:cNvSpPr/>
          <p:nvPr/>
        </p:nvSpPr>
        <p:spPr>
          <a:xfrm>
            <a:off x="3389377" y="4693692"/>
            <a:ext cx="8584486" cy="871587"/>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Analyze Item-Level Reports</a:t>
            </a: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Rounded Corners 6">
            <a:extLst>
              <a:ext uri="{FF2B5EF4-FFF2-40B4-BE49-F238E27FC236}">
                <a16:creationId xmlns:a16="http://schemas.microsoft.com/office/drawing/2014/main" id="{CE33BF70-B704-4094-AEF2-981CFBFD34C3}"/>
              </a:ext>
            </a:extLst>
          </p:cNvPr>
          <p:cNvSpPr/>
          <p:nvPr/>
        </p:nvSpPr>
        <p:spPr>
          <a:xfrm>
            <a:off x="218137" y="4559163"/>
            <a:ext cx="2913453" cy="1140643"/>
          </a:xfrm>
          <a:prstGeom prst="roundRect">
            <a:avLst/>
          </a:prstGeom>
          <a:no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sp>
        <p:nvSpPr>
          <p:cNvPr id="5" name="Rectangle 4">
            <a:extLst>
              <a:ext uri="{FF2B5EF4-FFF2-40B4-BE49-F238E27FC236}">
                <a16:creationId xmlns:a16="http://schemas.microsoft.com/office/drawing/2014/main" id="{0A542208-DB69-45DC-801A-05D825267A93}"/>
              </a:ext>
            </a:extLst>
          </p:cNvPr>
          <p:cNvSpPr/>
          <p:nvPr/>
        </p:nvSpPr>
        <p:spPr>
          <a:xfrm>
            <a:off x="434304" y="1371600"/>
            <a:ext cx="11539558" cy="2700528"/>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Navigate the Dashboard and Generate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Drill Down into Your Results Using Settings and Filters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Track Student Performance Over Time Using the Longitudinal Report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ISRs and Student Data Files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and Export Data You Can See in Your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Use the Roster Manager to Add, Modify, and Upload Rosters</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153161BB-7DB6-4B91-83F5-F5F88215A38B}"/>
              </a:ext>
            </a:extLst>
          </p:cNvPr>
          <p:cNvSpPr>
            <a:spLocks noGrp="1"/>
          </p:cNvSpPr>
          <p:nvPr>
            <p:ph type="title"/>
          </p:nvPr>
        </p:nvSpPr>
        <p:spPr/>
        <p:txBody>
          <a:bodyPr>
            <a:normAutofit/>
          </a:bodyPr>
          <a:lstStyle/>
          <a:p>
            <a:r>
              <a:rPr lang="en-US" dirty="0">
                <a:latin typeface="+mn-lt"/>
              </a:rPr>
              <a:t>The Reporting System Training Module Series</a:t>
            </a:r>
          </a:p>
        </p:txBody>
      </p:sp>
    </p:spTree>
    <p:extLst>
      <p:ext uri="{BB962C8B-B14F-4D97-AF65-F5344CB8AC3E}">
        <p14:creationId xmlns:p14="http://schemas.microsoft.com/office/powerpoint/2010/main" val="101046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tudent Results Generator Page">
            <a:extLst>
              <a:ext uri="{FF2B5EF4-FFF2-40B4-BE49-F238E27FC236}">
                <a16:creationId xmlns:a16="http://schemas.microsoft.com/office/drawing/2014/main" id="{40F82035-3DAA-4241-8D4D-885297773303}"/>
              </a:ext>
            </a:extLst>
          </p:cNvPr>
          <p:cNvGrpSpPr/>
          <p:nvPr/>
        </p:nvGrpSpPr>
        <p:grpSpPr>
          <a:xfrm>
            <a:off x="2646125" y="1100144"/>
            <a:ext cx="6282520" cy="5306919"/>
            <a:chOff x="2855621" y="775540"/>
            <a:chExt cx="6282520" cy="5306919"/>
          </a:xfrm>
        </p:grpSpPr>
        <p:grpSp>
          <p:nvGrpSpPr>
            <p:cNvPr id="10" name="Group 9">
              <a:extLst>
                <a:ext uri="{FF2B5EF4-FFF2-40B4-BE49-F238E27FC236}">
                  <a16:creationId xmlns:a16="http://schemas.microsoft.com/office/drawing/2014/main" id="{A1402943-4931-4693-ADA1-E3544D1CD473}"/>
                </a:ext>
              </a:extLst>
            </p:cNvPr>
            <p:cNvGrpSpPr/>
            <p:nvPr/>
          </p:nvGrpSpPr>
          <p:grpSpPr>
            <a:xfrm>
              <a:off x="3053859" y="775540"/>
              <a:ext cx="6084282" cy="5306919"/>
              <a:chOff x="3699760" y="59920"/>
              <a:chExt cx="5655409" cy="4545268"/>
            </a:xfrm>
            <a:effectLst>
              <a:outerShdw blurRad="50800" dist="38100" dir="2700000" algn="tl" rotWithShape="0">
                <a:prstClr val="black">
                  <a:alpha val="40000"/>
                </a:prstClr>
              </a:outerShdw>
            </a:effectLst>
          </p:grpSpPr>
          <p:pic>
            <p:nvPicPr>
              <p:cNvPr id="7" name="Picture 6" descr="Student Results Generator Page">
                <a:extLst>
                  <a:ext uri="{FF2B5EF4-FFF2-40B4-BE49-F238E27FC236}">
                    <a16:creationId xmlns:a16="http://schemas.microsoft.com/office/drawing/2014/main" id="{16C2664A-BEB4-464E-9755-660F013D87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1" b="68864"/>
              <a:stretch/>
            </p:blipFill>
            <p:spPr>
              <a:xfrm>
                <a:off x="4615549" y="59920"/>
                <a:ext cx="3823832" cy="665028"/>
              </a:xfrm>
              <a:prstGeom prst="rect">
                <a:avLst/>
              </a:prstGeom>
              <a:ln w="12700">
                <a:solidFill>
                  <a:schemeClr val="bg1">
                    <a:lumMod val="75000"/>
                  </a:schemeClr>
                </a:solidFill>
              </a:ln>
            </p:spPr>
          </p:pic>
          <p:pic>
            <p:nvPicPr>
              <p:cNvPr id="9" name="Picture 8" descr="Student Results Generator Page">
                <a:extLst>
                  <a:ext uri="{FF2B5EF4-FFF2-40B4-BE49-F238E27FC236}">
                    <a16:creationId xmlns:a16="http://schemas.microsoft.com/office/drawing/2014/main" id="{5151A527-0C07-41F5-B86C-833D6F924F73}"/>
                  </a:ext>
                </a:extLst>
              </p:cNvPr>
              <p:cNvPicPr>
                <a:picLocks noChangeAspect="1"/>
              </p:cNvPicPr>
              <p:nvPr/>
            </p:nvPicPr>
            <p:blipFill rotWithShape="1">
              <a:blip r:embed="rId4">
                <a:extLst>
                  <a:ext uri="{28A0092B-C50C-407E-A947-70E740481C1C}">
                    <a14:useLocalDpi xmlns:a14="http://schemas.microsoft.com/office/drawing/2010/main" val="0"/>
                  </a:ext>
                </a:extLst>
              </a:blip>
              <a:srcRect l="2149" t="3825" r="1991" b="4167"/>
              <a:stretch/>
            </p:blipFill>
            <p:spPr>
              <a:xfrm>
                <a:off x="3699760" y="788439"/>
                <a:ext cx="5655409" cy="381674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Flowchart: Connector 2">
              <a:extLst>
                <a:ext uri="{FF2B5EF4-FFF2-40B4-BE49-F238E27FC236}">
                  <a16:creationId xmlns:a16="http://schemas.microsoft.com/office/drawing/2014/main" id="{AAB1AB20-CC53-41F7-B823-37D6CD241409}"/>
                </a:ext>
              </a:extLst>
            </p:cNvPr>
            <p:cNvSpPr/>
            <p:nvPr/>
          </p:nvSpPr>
          <p:spPr>
            <a:xfrm>
              <a:off x="7645705" y="868955"/>
              <a:ext cx="286439" cy="25499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Flowchart: Connector 11">
              <a:extLst>
                <a:ext uri="{FF2B5EF4-FFF2-40B4-BE49-F238E27FC236}">
                  <a16:creationId xmlns:a16="http://schemas.microsoft.com/office/drawing/2014/main" id="{E1DFD6B2-BE45-4A47-8B8D-281AF7ECECDB}"/>
                </a:ext>
              </a:extLst>
            </p:cNvPr>
            <p:cNvSpPr/>
            <p:nvPr/>
          </p:nvSpPr>
          <p:spPr>
            <a:xfrm>
              <a:off x="2855621" y="1809750"/>
              <a:ext cx="1183475" cy="427270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Flowchart: Connector 12">
              <a:extLst>
                <a:ext uri="{FF2B5EF4-FFF2-40B4-BE49-F238E27FC236}">
                  <a16:creationId xmlns:a16="http://schemas.microsoft.com/office/drawing/2014/main" id="{BAE5AB20-8358-4B88-921E-4361827B52EC}"/>
                </a:ext>
              </a:extLst>
            </p:cNvPr>
            <p:cNvSpPr/>
            <p:nvPr/>
          </p:nvSpPr>
          <p:spPr>
            <a:xfrm>
              <a:off x="6969430" y="2190749"/>
              <a:ext cx="1183475" cy="44767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 name="Title 4">
            <a:extLst>
              <a:ext uri="{FF2B5EF4-FFF2-40B4-BE49-F238E27FC236}">
                <a16:creationId xmlns:a16="http://schemas.microsoft.com/office/drawing/2014/main" id="{0B2F6E41-C472-4172-AD6B-6ED97B532EA8}"/>
              </a:ext>
            </a:extLst>
          </p:cNvPr>
          <p:cNvSpPr>
            <a:spLocks noGrp="1"/>
          </p:cNvSpPr>
          <p:nvPr>
            <p:ph type="title"/>
          </p:nvPr>
        </p:nvSpPr>
        <p:spPr/>
        <p:txBody>
          <a:bodyPr>
            <a:normAutofit/>
          </a:bodyPr>
          <a:lstStyle/>
          <a:p>
            <a:r>
              <a:rPr lang="en-US" dirty="0">
                <a:latin typeface="+mn-lt"/>
              </a:rPr>
              <a:t>Student Results Generator Page</a:t>
            </a:r>
          </a:p>
        </p:txBody>
      </p:sp>
    </p:spTree>
    <p:extLst>
      <p:ext uri="{BB962C8B-B14F-4D97-AF65-F5344CB8AC3E}">
        <p14:creationId xmlns:p14="http://schemas.microsoft.com/office/powerpoint/2010/main" val="65466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2nd Page of a Detailed ISR with Item-Level Data&#10;">
            <a:extLst>
              <a:ext uri="{FF2B5EF4-FFF2-40B4-BE49-F238E27FC236}">
                <a16:creationId xmlns:a16="http://schemas.microsoft.com/office/drawing/2014/main" id="{1BDA52C6-475D-4780-A246-E8CA624533AB}"/>
              </a:ext>
            </a:extLst>
          </p:cNvPr>
          <p:cNvGrpSpPr/>
          <p:nvPr/>
        </p:nvGrpSpPr>
        <p:grpSpPr>
          <a:xfrm>
            <a:off x="6463811" y="1191848"/>
            <a:ext cx="5500507" cy="5492214"/>
            <a:chOff x="6463811" y="1191848"/>
            <a:chExt cx="5500507" cy="5492214"/>
          </a:xfrm>
        </p:grpSpPr>
        <p:sp>
          <p:nvSpPr>
            <p:cNvPr id="9" name="TextBox 8">
              <a:extLst>
                <a:ext uri="{FF2B5EF4-FFF2-40B4-BE49-F238E27FC236}">
                  <a16:creationId xmlns:a16="http://schemas.microsoft.com/office/drawing/2014/main" id="{8798FB50-4E62-4AE7-B30A-F44BA591F8C1}"/>
                </a:ext>
              </a:extLst>
            </p:cNvPr>
            <p:cNvSpPr txBox="1"/>
            <p:nvPr/>
          </p:nvSpPr>
          <p:spPr>
            <a:xfrm>
              <a:off x="11468559" y="6407063"/>
              <a:ext cx="495759" cy="276999"/>
            </a:xfrm>
            <a:prstGeom prst="rect">
              <a:avLst/>
            </a:prstGeom>
            <a:noFill/>
          </p:spPr>
          <p:txBody>
            <a:bodyPr wrap="square" rtlCol="0">
              <a:spAutoFit/>
            </a:bodyPr>
            <a:lstStyle/>
            <a:p>
              <a:r>
                <a:rPr lang="en-US" sz="1200" dirty="0">
                  <a:solidFill>
                    <a:schemeClr val="bg1"/>
                  </a:solidFill>
                </a:rPr>
                <a:t>3</a:t>
              </a:r>
            </a:p>
          </p:txBody>
        </p:sp>
        <p:pic>
          <p:nvPicPr>
            <p:cNvPr id="4" name="Picture 3" descr="Second Page Of Detailed ISR with Item-Level Data">
              <a:extLst>
                <a:ext uri="{FF2B5EF4-FFF2-40B4-BE49-F238E27FC236}">
                  <a16:creationId xmlns:a16="http://schemas.microsoft.com/office/drawing/2014/main" id="{E6A75BF8-2897-4258-9D89-12CB24E043F7}"/>
                </a:ext>
              </a:extLst>
            </p:cNvPr>
            <p:cNvPicPr/>
            <p:nvPr/>
          </p:nvPicPr>
          <p:blipFill>
            <a:blip r:embed="rId3">
              <a:extLst>
                <a:ext uri="{28A0092B-C50C-407E-A947-70E740481C1C}">
                  <a14:useLocalDpi xmlns:a14="http://schemas.microsoft.com/office/drawing/2010/main" val="0"/>
                </a:ext>
              </a:extLst>
            </a:blip>
            <a:stretch>
              <a:fillRect/>
            </a:stretch>
          </p:blipFill>
          <p:spPr>
            <a:xfrm>
              <a:off x="6919539" y="1770426"/>
              <a:ext cx="4341169" cy="4775135"/>
            </a:xfrm>
            <a:prstGeom prst="rect">
              <a:avLst/>
            </a:prstGeom>
            <a:ln w="28575">
              <a:solidFill>
                <a:schemeClr val="bg1">
                  <a:lumMod val="75000"/>
                </a:schemeClr>
              </a:solidFill>
            </a:ln>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6A6C5ECA-65FA-47D7-9424-0EA7A1507FF4}"/>
                </a:ext>
              </a:extLst>
            </p:cNvPr>
            <p:cNvSpPr/>
            <p:nvPr/>
          </p:nvSpPr>
          <p:spPr>
            <a:xfrm>
              <a:off x="6463811" y="1191848"/>
              <a:ext cx="5252627" cy="489918"/>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2</a:t>
              </a:r>
              <a:r>
                <a:rPr lang="en-US" sz="2000" baseline="30000" dirty="0">
                  <a:solidFill>
                    <a:schemeClr val="tx1">
                      <a:lumMod val="50000"/>
                    </a:schemeClr>
                  </a:solidFill>
                </a:rPr>
                <a:t>nd</a:t>
              </a:r>
              <a:r>
                <a:rPr lang="en-US" sz="2000" dirty="0">
                  <a:solidFill>
                    <a:schemeClr val="tx1">
                      <a:lumMod val="50000"/>
                    </a:schemeClr>
                  </a:solidFill>
                </a:rPr>
                <a:t> Page of a Detailed ISR with Item-Level Data</a:t>
              </a:r>
            </a:p>
          </p:txBody>
        </p:sp>
        <p:sp>
          <p:nvSpPr>
            <p:cNvPr id="10" name="Rectangle 9">
              <a:extLst>
                <a:ext uri="{FF2B5EF4-FFF2-40B4-BE49-F238E27FC236}">
                  <a16:creationId xmlns:a16="http://schemas.microsoft.com/office/drawing/2014/main" id="{66BCB4DE-809B-42EE-9DE2-1C2BB0C03150}"/>
                </a:ext>
              </a:extLst>
            </p:cNvPr>
            <p:cNvSpPr/>
            <p:nvPr/>
          </p:nvSpPr>
          <p:spPr>
            <a:xfrm>
              <a:off x="7046135" y="1832211"/>
              <a:ext cx="1232891" cy="232316"/>
            </a:xfrm>
            <a:prstGeom prst="rect">
              <a:avLst/>
            </a:prstGeom>
            <a:solidFill>
              <a:srgbClr val="043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3" name="Group 12" descr="Simple ISR with Reporting Categories&#10;">
            <a:extLst>
              <a:ext uri="{FF2B5EF4-FFF2-40B4-BE49-F238E27FC236}">
                <a16:creationId xmlns:a16="http://schemas.microsoft.com/office/drawing/2014/main" id="{A14A1E51-3963-4E36-9332-4F3A9DD6A6DE}"/>
              </a:ext>
            </a:extLst>
          </p:cNvPr>
          <p:cNvGrpSpPr/>
          <p:nvPr/>
        </p:nvGrpSpPr>
        <p:grpSpPr>
          <a:xfrm>
            <a:off x="586676" y="1191848"/>
            <a:ext cx="5252627" cy="5353714"/>
            <a:chOff x="586676" y="1191848"/>
            <a:chExt cx="5252627" cy="5353714"/>
          </a:xfrm>
        </p:grpSpPr>
        <p:pic>
          <p:nvPicPr>
            <p:cNvPr id="3" name="Picture 2" descr="Simple ISR with Reporting Categories">
              <a:extLst>
                <a:ext uri="{FF2B5EF4-FFF2-40B4-BE49-F238E27FC236}">
                  <a16:creationId xmlns:a16="http://schemas.microsoft.com/office/drawing/2014/main" id="{A5FB227F-D9F6-4409-9932-E423B6D7D20B}"/>
                </a:ext>
              </a:extLst>
            </p:cNvPr>
            <p:cNvPicPr>
              <a:picLocks noChangeAspect="1"/>
            </p:cNvPicPr>
            <p:nvPr/>
          </p:nvPicPr>
          <p:blipFill rotWithShape="1">
            <a:blip r:embed="rId4">
              <a:extLst>
                <a:ext uri="{28A0092B-C50C-407E-A947-70E740481C1C}">
                  <a14:useLocalDpi xmlns:a14="http://schemas.microsoft.com/office/drawing/2010/main" val="0"/>
                </a:ext>
              </a:extLst>
            </a:blip>
            <a:srcRect l="27094" t="2676" r="26969" b="9315"/>
            <a:stretch/>
          </p:blipFill>
          <p:spPr>
            <a:xfrm>
              <a:off x="950135" y="1770427"/>
              <a:ext cx="4525710" cy="477513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AB4695FE-E199-45B3-B978-8C34C2B47BE3}"/>
                </a:ext>
              </a:extLst>
            </p:cNvPr>
            <p:cNvSpPr/>
            <p:nvPr/>
          </p:nvSpPr>
          <p:spPr>
            <a:xfrm>
              <a:off x="586676" y="1191848"/>
              <a:ext cx="5252627" cy="486229"/>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Simple ISR with Reporting Categories</a:t>
              </a:r>
            </a:p>
          </p:txBody>
        </p:sp>
        <p:sp>
          <p:nvSpPr>
            <p:cNvPr id="2" name="Rectangle 1">
              <a:extLst>
                <a:ext uri="{FF2B5EF4-FFF2-40B4-BE49-F238E27FC236}">
                  <a16:creationId xmlns:a16="http://schemas.microsoft.com/office/drawing/2014/main" id="{F5B6A689-B34B-45A3-9929-E337D442DB2F}"/>
                </a:ext>
              </a:extLst>
            </p:cNvPr>
            <p:cNvSpPr/>
            <p:nvPr/>
          </p:nvSpPr>
          <p:spPr>
            <a:xfrm>
              <a:off x="1011920" y="1770426"/>
              <a:ext cx="236112" cy="2570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8" name="Title 7">
            <a:extLst>
              <a:ext uri="{FF2B5EF4-FFF2-40B4-BE49-F238E27FC236}">
                <a16:creationId xmlns:a16="http://schemas.microsoft.com/office/drawing/2014/main" id="{9D14B007-A3F2-4ADD-947E-D042EC53DB28}"/>
              </a:ext>
            </a:extLst>
          </p:cNvPr>
          <p:cNvSpPr>
            <a:spLocks noGrp="1"/>
          </p:cNvSpPr>
          <p:nvPr>
            <p:ph type="title"/>
          </p:nvPr>
        </p:nvSpPr>
        <p:spPr/>
        <p:txBody>
          <a:bodyPr>
            <a:normAutofit/>
          </a:bodyPr>
          <a:lstStyle/>
          <a:p>
            <a:r>
              <a:rPr lang="en-US" dirty="0">
                <a:latin typeface="+mn-lt"/>
              </a:rPr>
              <a:t>Sample ISRs</a:t>
            </a:r>
          </a:p>
        </p:txBody>
      </p:sp>
    </p:spTree>
    <p:extLst>
      <p:ext uri="{BB962C8B-B14F-4D97-AF65-F5344CB8AC3E}">
        <p14:creationId xmlns:p14="http://schemas.microsoft.com/office/powerpoint/2010/main" val="132721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ample ISR with Trend (Longitudinal) Report&#10;">
            <a:extLst>
              <a:ext uri="{FF2B5EF4-FFF2-40B4-BE49-F238E27FC236}">
                <a16:creationId xmlns:a16="http://schemas.microsoft.com/office/drawing/2014/main" id="{D7AFB11C-8DFF-4A70-A5C9-861A5BBAE42D}"/>
              </a:ext>
            </a:extLst>
          </p:cNvPr>
          <p:cNvGrpSpPr/>
          <p:nvPr/>
        </p:nvGrpSpPr>
        <p:grpSpPr>
          <a:xfrm>
            <a:off x="6348714" y="1202963"/>
            <a:ext cx="5289631" cy="5204100"/>
            <a:chOff x="6348714" y="1202963"/>
            <a:chExt cx="5289631" cy="5204100"/>
          </a:xfrm>
        </p:grpSpPr>
        <p:pic>
          <p:nvPicPr>
            <p:cNvPr id="8" name="Picture 7" descr="Sample ISR with Trend (Longitudinal) Report&#10;">
              <a:extLst>
                <a:ext uri="{FF2B5EF4-FFF2-40B4-BE49-F238E27FC236}">
                  <a16:creationId xmlns:a16="http://schemas.microsoft.com/office/drawing/2014/main" id="{16E2345B-F08A-43B9-9526-8E4B86B2A27F}"/>
                </a:ext>
              </a:extLst>
            </p:cNvPr>
            <p:cNvPicPr>
              <a:picLocks noChangeAspect="1"/>
            </p:cNvPicPr>
            <p:nvPr/>
          </p:nvPicPr>
          <p:blipFill>
            <a:blip r:embed="rId3"/>
            <a:stretch>
              <a:fillRect/>
            </a:stretch>
          </p:blipFill>
          <p:spPr>
            <a:xfrm>
              <a:off x="6482499" y="2154662"/>
              <a:ext cx="5033357" cy="425240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Rounded Corners 12">
              <a:extLst>
                <a:ext uri="{FF2B5EF4-FFF2-40B4-BE49-F238E27FC236}">
                  <a16:creationId xmlns:a16="http://schemas.microsoft.com/office/drawing/2014/main" id="{1FB012D4-2F73-49C8-82FD-D8B9F027529B}"/>
                </a:ext>
              </a:extLst>
            </p:cNvPr>
            <p:cNvSpPr/>
            <p:nvPr/>
          </p:nvSpPr>
          <p:spPr>
            <a:xfrm>
              <a:off x="6348714" y="1202963"/>
              <a:ext cx="5289631" cy="676629"/>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Sample ISR with Trend (Longitudinal) Report</a:t>
              </a:r>
            </a:p>
          </p:txBody>
        </p:sp>
      </p:grpSp>
      <p:grpSp>
        <p:nvGrpSpPr>
          <p:cNvPr id="4" name="Group 3" descr="Sample ISR with Scoring Assertions and Item-Level Data&#10;">
            <a:extLst>
              <a:ext uri="{FF2B5EF4-FFF2-40B4-BE49-F238E27FC236}">
                <a16:creationId xmlns:a16="http://schemas.microsoft.com/office/drawing/2014/main" id="{66B77D2E-70E7-47FC-B67A-6B0FD5FE9CED}"/>
              </a:ext>
            </a:extLst>
          </p:cNvPr>
          <p:cNvGrpSpPr/>
          <p:nvPr/>
        </p:nvGrpSpPr>
        <p:grpSpPr>
          <a:xfrm>
            <a:off x="434304" y="1202963"/>
            <a:ext cx="5413717" cy="4377948"/>
            <a:chOff x="434304" y="1202963"/>
            <a:chExt cx="5413717" cy="4377948"/>
          </a:xfrm>
        </p:grpSpPr>
        <p:pic>
          <p:nvPicPr>
            <p:cNvPr id="5" name="Picture 4" descr="Sample ISR with Scoring Assertions and Item-Level Data&#10;">
              <a:extLst>
                <a:ext uri="{FF2B5EF4-FFF2-40B4-BE49-F238E27FC236}">
                  <a16:creationId xmlns:a16="http://schemas.microsoft.com/office/drawing/2014/main" id="{4F39F1C1-3F6F-4DC6-BB8B-728C6BA10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04" y="2154662"/>
              <a:ext cx="5413717" cy="3426249"/>
            </a:xfrm>
            <a:prstGeom prst="rect">
              <a:avLst/>
            </a:prstGeom>
          </p:spPr>
        </p:pic>
        <p:sp>
          <p:nvSpPr>
            <p:cNvPr id="14" name="Rectangle: Rounded Corners 13">
              <a:extLst>
                <a:ext uri="{FF2B5EF4-FFF2-40B4-BE49-F238E27FC236}">
                  <a16:creationId xmlns:a16="http://schemas.microsoft.com/office/drawing/2014/main" id="{1C1B0E68-B505-4F91-A7F8-EF5126B71D15}"/>
                </a:ext>
              </a:extLst>
            </p:cNvPr>
            <p:cNvSpPr/>
            <p:nvPr/>
          </p:nvSpPr>
          <p:spPr>
            <a:xfrm>
              <a:off x="522859" y="1202963"/>
              <a:ext cx="5103494" cy="676629"/>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Sample ISR with Scoring Assertions and Item-Level Data</a:t>
              </a:r>
            </a:p>
          </p:txBody>
        </p:sp>
      </p:grpSp>
      <p:sp>
        <p:nvSpPr>
          <p:cNvPr id="2" name="Title 1">
            <a:extLst>
              <a:ext uri="{FF2B5EF4-FFF2-40B4-BE49-F238E27FC236}">
                <a16:creationId xmlns:a16="http://schemas.microsoft.com/office/drawing/2014/main" id="{F7EA38EC-B082-439D-85E6-E01690075388}"/>
              </a:ext>
            </a:extLst>
          </p:cNvPr>
          <p:cNvSpPr>
            <a:spLocks noGrp="1"/>
          </p:cNvSpPr>
          <p:nvPr>
            <p:ph type="title"/>
          </p:nvPr>
        </p:nvSpPr>
        <p:spPr/>
        <p:txBody>
          <a:bodyPr/>
          <a:lstStyle/>
          <a:p>
            <a:r>
              <a:rPr lang="en-US" dirty="0">
                <a:latin typeface="+mn-lt"/>
              </a:rPr>
              <a:t>More Sample ISRs</a:t>
            </a:r>
          </a:p>
        </p:txBody>
      </p:sp>
    </p:spTree>
    <p:extLst>
      <p:ext uri="{BB962C8B-B14F-4D97-AF65-F5344CB8AC3E}">
        <p14:creationId xmlns:p14="http://schemas.microsoft.com/office/powerpoint/2010/main" val="171041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Two Ways to Build an ISR">
            <a:extLst>
              <a:ext uri="{FF2B5EF4-FFF2-40B4-BE49-F238E27FC236}">
                <a16:creationId xmlns:a16="http://schemas.microsoft.com/office/drawing/2014/main" id="{FE844606-83F8-4466-9347-5A59639DA113}"/>
              </a:ext>
            </a:extLst>
          </p:cNvPr>
          <p:cNvGrpSpPr/>
          <p:nvPr/>
        </p:nvGrpSpPr>
        <p:grpSpPr>
          <a:xfrm>
            <a:off x="351138" y="1296813"/>
            <a:ext cx="11613180" cy="5387249"/>
            <a:chOff x="351138" y="1296813"/>
            <a:chExt cx="11613180" cy="5387249"/>
          </a:xfrm>
        </p:grpSpPr>
        <p:pic>
          <p:nvPicPr>
            <p:cNvPr id="16" name="Picture 15" descr="Two Ways to Build an ISR">
              <a:extLst>
                <a:ext uri="{FF2B5EF4-FFF2-40B4-BE49-F238E27FC236}">
                  <a16:creationId xmlns:a16="http://schemas.microsoft.com/office/drawing/2014/main" id="{06DA333D-BCD7-47A9-98B1-86DFD4EF60E9}"/>
                </a:ext>
              </a:extLst>
            </p:cNvPr>
            <p:cNvPicPr>
              <a:picLocks noChangeAspect="1"/>
            </p:cNvPicPr>
            <p:nvPr/>
          </p:nvPicPr>
          <p:blipFill>
            <a:blip r:embed="rId3"/>
            <a:stretch>
              <a:fillRect/>
            </a:stretch>
          </p:blipFill>
          <p:spPr>
            <a:xfrm>
              <a:off x="6291251" y="1431157"/>
              <a:ext cx="5560017" cy="52529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177B0263-7F60-4334-BE25-24746170E0FB}"/>
                </a:ext>
              </a:extLst>
            </p:cNvPr>
            <p:cNvGrpSpPr/>
            <p:nvPr/>
          </p:nvGrpSpPr>
          <p:grpSpPr>
            <a:xfrm>
              <a:off x="351138" y="1296813"/>
              <a:ext cx="5785502" cy="5123936"/>
              <a:chOff x="310498" y="774951"/>
              <a:chExt cx="5785502" cy="5123936"/>
            </a:xfrm>
          </p:grpSpPr>
          <p:sp>
            <p:nvSpPr>
              <p:cNvPr id="5" name="Rectangle: Rounded Corners 4">
                <a:extLst>
                  <a:ext uri="{FF2B5EF4-FFF2-40B4-BE49-F238E27FC236}">
                    <a16:creationId xmlns:a16="http://schemas.microsoft.com/office/drawing/2014/main" id="{8795CAC7-07D3-47B5-AD37-29066A3DE7D4}"/>
                  </a:ext>
                </a:extLst>
              </p:cNvPr>
              <p:cNvSpPr/>
              <p:nvPr/>
            </p:nvSpPr>
            <p:spPr>
              <a:xfrm>
                <a:off x="310498" y="774951"/>
                <a:ext cx="5785502" cy="1105970"/>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lumMod val="50000"/>
                      </a:schemeClr>
                    </a:solidFill>
                  </a:rPr>
                  <a:t>1. From Dashboard—Generate ISRs from Scratch</a:t>
                </a:r>
              </a:p>
              <a:p>
                <a:r>
                  <a:rPr lang="en-US" sz="2000" dirty="0">
                    <a:solidFill>
                      <a:schemeClr val="tx1">
                        <a:lumMod val="50000"/>
                      </a:schemeClr>
                    </a:solidFill>
                  </a:rPr>
                  <a:t>2. From Test Report—Generate ISRs Using Pre-Populated Data</a:t>
                </a:r>
              </a:p>
              <a:p>
                <a:pPr algn="ctr"/>
                <a:endParaRPr lang="en-US" sz="2000" dirty="0">
                  <a:solidFill>
                    <a:schemeClr val="accent1">
                      <a:lumMod val="50000"/>
                    </a:schemeClr>
                  </a:solidFill>
                </a:endParaRPr>
              </a:p>
            </p:txBody>
          </p:sp>
          <p:pic>
            <p:nvPicPr>
              <p:cNvPr id="14" name="Picture 13" descr="Two Ways to Build an ISR">
                <a:extLst>
                  <a:ext uri="{FF2B5EF4-FFF2-40B4-BE49-F238E27FC236}">
                    <a16:creationId xmlns:a16="http://schemas.microsoft.com/office/drawing/2014/main" id="{DFAF92B4-665D-420A-A1FD-A3CEBC65B4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787" b="7453"/>
              <a:stretch/>
            </p:blipFill>
            <p:spPr>
              <a:xfrm>
                <a:off x="310498" y="2078825"/>
                <a:ext cx="3675661" cy="22163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8385C2AB-CC0E-48FD-92F0-54FA17448992}"/>
                  </a:ext>
                </a:extLst>
              </p:cNvPr>
              <p:cNvGrpSpPr/>
              <p:nvPr/>
            </p:nvGrpSpPr>
            <p:grpSpPr>
              <a:xfrm>
                <a:off x="2114295" y="3682494"/>
                <a:ext cx="3746536" cy="2216393"/>
                <a:chOff x="2146830" y="3900208"/>
                <a:chExt cx="3746536" cy="2216393"/>
              </a:xfrm>
              <a:effectLst>
                <a:outerShdw blurRad="50800" dist="38100" dir="2700000" algn="tl" rotWithShape="0">
                  <a:prstClr val="black">
                    <a:alpha val="40000"/>
                  </a:prstClr>
                </a:outerShdw>
              </a:effectLst>
            </p:grpSpPr>
            <p:pic>
              <p:nvPicPr>
                <p:cNvPr id="10" name="Picture 9" descr="Two Ways to Build an ISR">
                  <a:extLst>
                    <a:ext uri="{FF2B5EF4-FFF2-40B4-BE49-F238E27FC236}">
                      <a16:creationId xmlns:a16="http://schemas.microsoft.com/office/drawing/2014/main" id="{EFAE49D8-7B19-4200-AD1B-E402A74FC2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584" b="14239"/>
                <a:stretch/>
              </p:blipFill>
              <p:spPr>
                <a:xfrm>
                  <a:off x="2146830" y="3900208"/>
                  <a:ext cx="3746536" cy="2216393"/>
                </a:xfrm>
                <a:prstGeom prst="rect">
                  <a:avLst/>
                </a:prstGeom>
                <a:ln w="12700">
                  <a:solidFill>
                    <a:schemeClr val="bg1">
                      <a:lumMod val="75000"/>
                    </a:schemeClr>
                  </a:solidFill>
                </a:ln>
              </p:spPr>
            </p:pic>
            <p:pic>
              <p:nvPicPr>
                <p:cNvPr id="4" name="Picture 3">
                  <a:extLst>
                    <a:ext uri="{FF2B5EF4-FFF2-40B4-BE49-F238E27FC236}">
                      <a16:creationId xmlns:a16="http://schemas.microsoft.com/office/drawing/2014/main" id="{AD50E470-AD96-4757-B817-C45A0E787DD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330413" y="5160803"/>
                  <a:ext cx="418282" cy="72956"/>
                </a:xfrm>
                <a:prstGeom prst="rect">
                  <a:avLst/>
                </a:prstGeom>
                <a:effectLst/>
              </p:spPr>
            </p:pic>
          </p:grpSp>
        </p:grpSp>
        <p:sp>
          <p:nvSpPr>
            <p:cNvPr id="8" name="TextBox 7">
              <a:extLst>
                <a:ext uri="{FF2B5EF4-FFF2-40B4-BE49-F238E27FC236}">
                  <a16:creationId xmlns:a16="http://schemas.microsoft.com/office/drawing/2014/main" id="{EE2711F4-502F-4328-B962-038AC1749D73}"/>
                </a:ext>
              </a:extLst>
            </p:cNvPr>
            <p:cNvSpPr txBox="1"/>
            <p:nvPr/>
          </p:nvSpPr>
          <p:spPr>
            <a:xfrm>
              <a:off x="11468559" y="6407063"/>
              <a:ext cx="495759" cy="276999"/>
            </a:xfrm>
            <a:prstGeom prst="rect">
              <a:avLst/>
            </a:prstGeom>
            <a:noFill/>
          </p:spPr>
          <p:txBody>
            <a:bodyPr wrap="square" rtlCol="0">
              <a:spAutoFit/>
            </a:bodyPr>
            <a:lstStyle/>
            <a:p>
              <a:r>
                <a:rPr lang="en-US" sz="1200" dirty="0">
                  <a:solidFill>
                    <a:schemeClr val="bg1"/>
                  </a:solidFill>
                </a:rPr>
                <a:t>5</a:t>
              </a:r>
            </a:p>
          </p:txBody>
        </p:sp>
        <p:sp>
          <p:nvSpPr>
            <p:cNvPr id="7" name="Flowchart: Connector 6">
              <a:extLst>
                <a:ext uri="{FF2B5EF4-FFF2-40B4-BE49-F238E27FC236}">
                  <a16:creationId xmlns:a16="http://schemas.microsoft.com/office/drawing/2014/main" id="{EDC479C4-66F5-42CA-B650-E5329C10A2EC}"/>
                </a:ext>
              </a:extLst>
            </p:cNvPr>
            <p:cNvSpPr/>
            <p:nvPr/>
          </p:nvSpPr>
          <p:spPr>
            <a:xfrm>
              <a:off x="3555021" y="2629707"/>
              <a:ext cx="297455" cy="26733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Flowchart: Connector 12">
              <a:extLst>
                <a:ext uri="{FF2B5EF4-FFF2-40B4-BE49-F238E27FC236}">
                  <a16:creationId xmlns:a16="http://schemas.microsoft.com/office/drawing/2014/main" id="{6C9725FA-C899-4DCB-9D3D-103E01389D7C}"/>
                </a:ext>
              </a:extLst>
            </p:cNvPr>
            <p:cNvSpPr/>
            <p:nvPr/>
          </p:nvSpPr>
          <p:spPr>
            <a:xfrm>
              <a:off x="5478057" y="4248424"/>
              <a:ext cx="297455" cy="26733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6" name="Title 5" descr="Two Ways to Build an ISR">
            <a:extLst>
              <a:ext uri="{FF2B5EF4-FFF2-40B4-BE49-F238E27FC236}">
                <a16:creationId xmlns:a16="http://schemas.microsoft.com/office/drawing/2014/main" id="{497D3019-E3BF-4FF3-9F84-6B9AA2DE1761}"/>
              </a:ext>
            </a:extLst>
          </p:cNvPr>
          <p:cNvSpPr>
            <a:spLocks noGrp="1"/>
          </p:cNvSpPr>
          <p:nvPr>
            <p:ph type="title"/>
          </p:nvPr>
        </p:nvSpPr>
        <p:spPr/>
        <p:txBody>
          <a:bodyPr>
            <a:normAutofit/>
          </a:bodyPr>
          <a:lstStyle/>
          <a:p>
            <a:r>
              <a:rPr lang="en-US" dirty="0">
                <a:latin typeface="+mn-lt"/>
              </a:rPr>
              <a:t>Two Ways to Build an ISR</a:t>
            </a:r>
          </a:p>
        </p:txBody>
      </p:sp>
    </p:spTree>
    <p:extLst>
      <p:ext uri="{BB962C8B-B14F-4D97-AF65-F5344CB8AC3E}">
        <p14:creationId xmlns:p14="http://schemas.microsoft.com/office/powerpoint/2010/main" val="330785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Student Results Generator—Pre-Populated from Report Page">
            <a:extLst>
              <a:ext uri="{FF2B5EF4-FFF2-40B4-BE49-F238E27FC236}">
                <a16:creationId xmlns:a16="http://schemas.microsoft.com/office/drawing/2014/main" id="{D0CB9EF0-CB29-482A-A374-4D81B52A5387}"/>
              </a:ext>
            </a:extLst>
          </p:cNvPr>
          <p:cNvGrpSpPr/>
          <p:nvPr/>
        </p:nvGrpSpPr>
        <p:grpSpPr>
          <a:xfrm>
            <a:off x="1598288" y="1323905"/>
            <a:ext cx="8771903" cy="5083158"/>
            <a:chOff x="1710048" y="887421"/>
            <a:chExt cx="8771903" cy="5083158"/>
          </a:xfrm>
        </p:grpSpPr>
        <p:pic>
          <p:nvPicPr>
            <p:cNvPr id="2" name="Picture 1" descr="Student Results Generator—Pre-Populated from Report Page">
              <a:extLst>
                <a:ext uri="{FF2B5EF4-FFF2-40B4-BE49-F238E27FC236}">
                  <a16:creationId xmlns:a16="http://schemas.microsoft.com/office/drawing/2014/main" id="{3923AA06-3318-4897-848E-36383F40EC6B}"/>
                </a:ext>
              </a:extLst>
            </p:cNvPr>
            <p:cNvPicPr/>
            <p:nvPr/>
          </p:nvPicPr>
          <p:blipFill>
            <a:blip r:embed="rId3"/>
            <a:stretch>
              <a:fillRect/>
            </a:stretch>
          </p:blipFill>
          <p:spPr>
            <a:xfrm>
              <a:off x="1710048" y="887421"/>
              <a:ext cx="8771903" cy="508315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CEC54B6F-62CD-4A9F-9673-125B9D7283F7}"/>
                </a:ext>
              </a:extLst>
            </p:cNvPr>
            <p:cNvSpPr txBox="1"/>
            <p:nvPr/>
          </p:nvSpPr>
          <p:spPr>
            <a:xfrm>
              <a:off x="8261498" y="3072809"/>
              <a:ext cx="276446" cy="523220"/>
            </a:xfrm>
            <a:prstGeom prst="rect">
              <a:avLst/>
            </a:prstGeom>
            <a:noFill/>
          </p:spPr>
          <p:txBody>
            <a:bodyPr wrap="square" rtlCol="0">
              <a:spAutoFit/>
            </a:bodyPr>
            <a:lstStyle/>
            <a:p>
              <a:r>
                <a:rPr lang="en-US" sz="2800" dirty="0">
                  <a:solidFill>
                    <a:srgbClr val="FF0000"/>
                  </a:solidFill>
                </a:rPr>
                <a:t>*</a:t>
              </a:r>
            </a:p>
          </p:txBody>
        </p:sp>
      </p:grpSp>
      <p:sp>
        <p:nvSpPr>
          <p:cNvPr id="7" name="Title 6">
            <a:extLst>
              <a:ext uri="{FF2B5EF4-FFF2-40B4-BE49-F238E27FC236}">
                <a16:creationId xmlns:a16="http://schemas.microsoft.com/office/drawing/2014/main" id="{18933CE2-2FBC-4AE8-B07F-D568BF2F2F5D}"/>
              </a:ext>
            </a:extLst>
          </p:cNvPr>
          <p:cNvSpPr>
            <a:spLocks noGrp="1"/>
          </p:cNvSpPr>
          <p:nvPr>
            <p:ph type="title"/>
          </p:nvPr>
        </p:nvSpPr>
        <p:spPr/>
        <p:txBody>
          <a:bodyPr>
            <a:noAutofit/>
          </a:bodyPr>
          <a:lstStyle/>
          <a:p>
            <a:r>
              <a:rPr lang="en-US" sz="3600" dirty="0">
                <a:latin typeface="+mn-lt"/>
              </a:rPr>
              <a:t>Student Results Generator—Pre-Populated from Report Page</a:t>
            </a:r>
          </a:p>
        </p:txBody>
      </p:sp>
    </p:spTree>
    <p:extLst>
      <p:ext uri="{BB962C8B-B14F-4D97-AF65-F5344CB8AC3E}">
        <p14:creationId xmlns:p14="http://schemas.microsoft.com/office/powerpoint/2010/main" val="352672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Student Results Generator - Sections 1, 2, and 3">
            <a:extLst>
              <a:ext uri="{FF2B5EF4-FFF2-40B4-BE49-F238E27FC236}">
                <a16:creationId xmlns:a16="http://schemas.microsoft.com/office/drawing/2014/main" id="{06FDDF60-697A-4F05-916B-FA9624389D33}"/>
              </a:ext>
            </a:extLst>
          </p:cNvPr>
          <p:cNvGrpSpPr/>
          <p:nvPr/>
        </p:nvGrpSpPr>
        <p:grpSpPr>
          <a:xfrm>
            <a:off x="1132975" y="1216472"/>
            <a:ext cx="9979601" cy="5307706"/>
            <a:chOff x="1094875" y="1241872"/>
            <a:chExt cx="9979601" cy="5307706"/>
          </a:xfrm>
        </p:grpSpPr>
        <p:pic>
          <p:nvPicPr>
            <p:cNvPr id="4" name="Picture 3" descr="Section 3 Select Students">
              <a:extLst>
                <a:ext uri="{FF2B5EF4-FFF2-40B4-BE49-F238E27FC236}">
                  <a16:creationId xmlns:a16="http://schemas.microsoft.com/office/drawing/2014/main" id="{8A90EC62-C33A-42E9-893E-D2E10D614F8C}"/>
                </a:ext>
              </a:extLst>
            </p:cNvPr>
            <p:cNvPicPr/>
            <p:nvPr/>
          </p:nvPicPr>
          <p:blipFill rotWithShape="1">
            <a:blip r:embed="rId3" cstate="print">
              <a:extLst>
                <a:ext uri="{28A0092B-C50C-407E-A947-70E740481C1C}">
                  <a14:useLocalDpi xmlns:a14="http://schemas.microsoft.com/office/drawing/2010/main" val="0"/>
                </a:ext>
              </a:extLst>
            </a:blip>
            <a:srcRect l="2216" t="3917" r="2101" b="4753"/>
            <a:stretch/>
          </p:blipFill>
          <p:spPr>
            <a:xfrm>
              <a:off x="3980214" y="4357608"/>
              <a:ext cx="4231571" cy="219197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83A0C9BE-EC70-4BCF-8BC6-B207E4E3FFE1}"/>
                </a:ext>
              </a:extLst>
            </p:cNvPr>
            <p:cNvSpPr/>
            <p:nvPr/>
          </p:nvSpPr>
          <p:spPr>
            <a:xfrm>
              <a:off x="4620078" y="3958505"/>
              <a:ext cx="2951845" cy="315073"/>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3. Select Students</a:t>
              </a:r>
            </a:p>
          </p:txBody>
        </p:sp>
        <p:pic>
          <p:nvPicPr>
            <p:cNvPr id="3" name="Picture 2" descr="Section 2 Select Assessments">
              <a:extLst>
                <a:ext uri="{FF2B5EF4-FFF2-40B4-BE49-F238E27FC236}">
                  <a16:creationId xmlns:a16="http://schemas.microsoft.com/office/drawing/2014/main" id="{B01058FC-3FE3-473F-A793-DBDF61E35B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7" t="4669" r="2201" b="4001"/>
            <a:stretch/>
          </p:blipFill>
          <p:spPr>
            <a:xfrm>
              <a:off x="6842901" y="1651423"/>
              <a:ext cx="4231575" cy="219197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ectangle: Rounded Corners 8">
              <a:extLst>
                <a:ext uri="{FF2B5EF4-FFF2-40B4-BE49-F238E27FC236}">
                  <a16:creationId xmlns:a16="http://schemas.microsoft.com/office/drawing/2014/main" id="{7D67A092-4709-4387-A8A6-EA33FD8D71C0}"/>
                </a:ext>
              </a:extLst>
            </p:cNvPr>
            <p:cNvSpPr/>
            <p:nvPr/>
          </p:nvSpPr>
          <p:spPr>
            <a:xfrm>
              <a:off x="7705541" y="1241872"/>
              <a:ext cx="2818834" cy="315073"/>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2. Select Assessments</a:t>
              </a:r>
            </a:p>
          </p:txBody>
        </p:sp>
        <p:pic>
          <p:nvPicPr>
            <p:cNvPr id="2" name="Picture 1" descr="Section 1 Select Test Reasons">
              <a:extLst>
                <a:ext uri="{FF2B5EF4-FFF2-40B4-BE49-F238E27FC236}">
                  <a16:creationId xmlns:a16="http://schemas.microsoft.com/office/drawing/2014/main" id="{AB0AC277-883F-4545-870A-9829FA7F4C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16" t="4669" r="2101" b="4001"/>
            <a:stretch/>
          </p:blipFill>
          <p:spPr>
            <a:xfrm>
              <a:off x="1094875" y="1624142"/>
              <a:ext cx="4231572" cy="219196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A5930B3C-442D-45DE-A119-DEB89E0761CA}"/>
                </a:ext>
              </a:extLst>
            </p:cNvPr>
            <p:cNvSpPr/>
            <p:nvPr/>
          </p:nvSpPr>
          <p:spPr>
            <a:xfrm>
              <a:off x="1801244" y="1241873"/>
              <a:ext cx="2818834" cy="315073"/>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1. Select Test Reasons</a:t>
              </a:r>
            </a:p>
          </p:txBody>
        </p:sp>
      </p:grpSp>
      <p:sp>
        <p:nvSpPr>
          <p:cNvPr id="6" name="Title 5">
            <a:extLst>
              <a:ext uri="{FF2B5EF4-FFF2-40B4-BE49-F238E27FC236}">
                <a16:creationId xmlns:a16="http://schemas.microsoft.com/office/drawing/2014/main" id="{5B52540C-43A0-4043-9534-00E3A5229875}"/>
              </a:ext>
            </a:extLst>
          </p:cNvPr>
          <p:cNvSpPr>
            <a:spLocks noGrp="1"/>
          </p:cNvSpPr>
          <p:nvPr>
            <p:ph type="title"/>
          </p:nvPr>
        </p:nvSpPr>
        <p:spPr>
          <a:xfrm>
            <a:off x="397425" y="9619"/>
            <a:ext cx="10515600" cy="988601"/>
          </a:xfrm>
        </p:spPr>
        <p:txBody>
          <a:bodyPr/>
          <a:lstStyle/>
          <a:p>
            <a:r>
              <a:rPr lang="en-US" dirty="0">
                <a:latin typeface="+mn-lt"/>
              </a:rPr>
              <a:t>Sections #1, #2, and #3</a:t>
            </a:r>
          </a:p>
        </p:txBody>
      </p:sp>
    </p:spTree>
    <p:extLst>
      <p:ext uri="{BB962C8B-B14F-4D97-AF65-F5344CB8AC3E}">
        <p14:creationId xmlns:p14="http://schemas.microsoft.com/office/powerpoint/2010/main" val="228412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Student Results Generator - Fourth Customizing Option">
            <a:extLst>
              <a:ext uri="{FF2B5EF4-FFF2-40B4-BE49-F238E27FC236}">
                <a16:creationId xmlns:a16="http://schemas.microsoft.com/office/drawing/2014/main" id="{E8E568A5-DB95-45EA-B71E-01E995CF817B}"/>
              </a:ext>
            </a:extLst>
          </p:cNvPr>
          <p:cNvGrpSpPr/>
          <p:nvPr/>
        </p:nvGrpSpPr>
        <p:grpSpPr>
          <a:xfrm>
            <a:off x="2432205" y="1695455"/>
            <a:ext cx="6798457" cy="3993464"/>
            <a:chOff x="2432205" y="1695455"/>
            <a:chExt cx="6798457" cy="3993464"/>
          </a:xfrm>
        </p:grpSpPr>
        <p:grpSp>
          <p:nvGrpSpPr>
            <p:cNvPr id="8" name="Group 7">
              <a:extLst>
                <a:ext uri="{FF2B5EF4-FFF2-40B4-BE49-F238E27FC236}">
                  <a16:creationId xmlns:a16="http://schemas.microsoft.com/office/drawing/2014/main" id="{F120312F-0C65-414A-8185-8DD8F1F26E13}"/>
                </a:ext>
              </a:extLst>
            </p:cNvPr>
            <p:cNvGrpSpPr/>
            <p:nvPr/>
          </p:nvGrpSpPr>
          <p:grpSpPr>
            <a:xfrm>
              <a:off x="2432205" y="2167295"/>
              <a:ext cx="6798457" cy="3521624"/>
              <a:chOff x="2880385" y="1668188"/>
              <a:chExt cx="6798457" cy="3521624"/>
            </a:xfrm>
          </p:grpSpPr>
          <p:pic>
            <p:nvPicPr>
              <p:cNvPr id="3" name="Picture 2" descr="Section 4 Set Date Range">
                <a:extLst>
                  <a:ext uri="{FF2B5EF4-FFF2-40B4-BE49-F238E27FC236}">
                    <a16:creationId xmlns:a16="http://schemas.microsoft.com/office/drawing/2014/main" id="{B826756A-65AD-47BA-8629-65DBD5D30524}"/>
                  </a:ext>
                </a:extLst>
              </p:cNvPr>
              <p:cNvPicPr/>
              <p:nvPr/>
            </p:nvPicPr>
            <p:blipFill rotWithShape="1">
              <a:blip r:embed="rId3">
                <a:extLst>
                  <a:ext uri="{28A0092B-C50C-407E-A947-70E740481C1C}">
                    <a14:useLocalDpi xmlns:a14="http://schemas.microsoft.com/office/drawing/2010/main" val="0"/>
                  </a:ext>
                </a:extLst>
              </a:blip>
              <a:srcRect l="2286" t="5850" r="2173" b="5444"/>
              <a:stretch/>
            </p:blipFill>
            <p:spPr bwMode="auto">
              <a:xfrm>
                <a:off x="2880385" y="1668188"/>
                <a:ext cx="6798457" cy="3521624"/>
              </a:xfrm>
              <a:prstGeom prst="rect">
                <a:avLst/>
              </a:prstGeom>
              <a:ln w="12700">
                <a:solidFill>
                  <a:schemeClr val="bg1">
                    <a:lumMod val="75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6" name="Flowchart: Connector 5">
                <a:extLst>
                  <a:ext uri="{FF2B5EF4-FFF2-40B4-BE49-F238E27FC236}">
                    <a16:creationId xmlns:a16="http://schemas.microsoft.com/office/drawing/2014/main" id="{7EDD6A75-ABE7-4453-A413-B0D65802068F}"/>
                  </a:ext>
                </a:extLst>
              </p:cNvPr>
              <p:cNvSpPr/>
              <p:nvPr/>
            </p:nvSpPr>
            <p:spPr>
              <a:xfrm>
                <a:off x="5794873" y="2296796"/>
                <a:ext cx="517792" cy="314202"/>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Flowchart: Connector 6">
                <a:extLst>
                  <a:ext uri="{FF2B5EF4-FFF2-40B4-BE49-F238E27FC236}">
                    <a16:creationId xmlns:a16="http://schemas.microsoft.com/office/drawing/2014/main" id="{8A940970-0C0B-48FD-B3F7-0BB26466961D}"/>
                  </a:ext>
                </a:extLst>
              </p:cNvPr>
              <p:cNvSpPr/>
              <p:nvPr/>
            </p:nvSpPr>
            <p:spPr>
              <a:xfrm>
                <a:off x="7028762" y="2434729"/>
                <a:ext cx="1542361" cy="528808"/>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Rectangle: Rounded Corners 3">
              <a:extLst>
                <a:ext uri="{FF2B5EF4-FFF2-40B4-BE49-F238E27FC236}">
                  <a16:creationId xmlns:a16="http://schemas.microsoft.com/office/drawing/2014/main" id="{7E2C4DCE-6F4E-40BB-B924-BCA4E46F1B31}"/>
                </a:ext>
              </a:extLst>
            </p:cNvPr>
            <p:cNvSpPr/>
            <p:nvPr/>
          </p:nvSpPr>
          <p:spPr>
            <a:xfrm>
              <a:off x="4019054" y="1695455"/>
              <a:ext cx="3690861" cy="315073"/>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4. Set Date Range</a:t>
              </a:r>
            </a:p>
          </p:txBody>
        </p:sp>
      </p:grpSp>
      <p:sp>
        <p:nvSpPr>
          <p:cNvPr id="9" name="Title 8">
            <a:extLst>
              <a:ext uri="{FF2B5EF4-FFF2-40B4-BE49-F238E27FC236}">
                <a16:creationId xmlns:a16="http://schemas.microsoft.com/office/drawing/2014/main" id="{F714D5AD-C414-49AB-B61C-40DD3DEAB2AB}"/>
              </a:ext>
            </a:extLst>
          </p:cNvPr>
          <p:cNvSpPr>
            <a:spLocks noGrp="1"/>
          </p:cNvSpPr>
          <p:nvPr>
            <p:ph type="title"/>
          </p:nvPr>
        </p:nvSpPr>
        <p:spPr/>
        <p:txBody>
          <a:bodyPr>
            <a:normAutofit/>
          </a:bodyPr>
          <a:lstStyle/>
          <a:p>
            <a:r>
              <a:rPr lang="en-US" dirty="0">
                <a:latin typeface="+mn-lt"/>
              </a:rPr>
              <a:t>A Fourth Customizing Option</a:t>
            </a:r>
          </a:p>
        </p:txBody>
      </p:sp>
    </p:spTree>
    <p:extLst>
      <p:ext uri="{BB962C8B-B14F-4D97-AF65-F5344CB8AC3E}">
        <p14:creationId xmlns:p14="http://schemas.microsoft.com/office/powerpoint/2010/main" val="322919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Print Options/Inbox Button">
            <a:extLst>
              <a:ext uri="{FF2B5EF4-FFF2-40B4-BE49-F238E27FC236}">
                <a16:creationId xmlns:a16="http://schemas.microsoft.com/office/drawing/2014/main" id="{8B9749B2-B16A-4FE7-B9B0-117554D7BA1C}"/>
              </a:ext>
            </a:extLst>
          </p:cNvPr>
          <p:cNvGrpSpPr/>
          <p:nvPr/>
        </p:nvGrpSpPr>
        <p:grpSpPr>
          <a:xfrm>
            <a:off x="434304" y="1460254"/>
            <a:ext cx="11215455" cy="4946809"/>
            <a:chOff x="434304" y="1460254"/>
            <a:chExt cx="11215455" cy="4946809"/>
          </a:xfrm>
        </p:grpSpPr>
        <p:pic>
          <p:nvPicPr>
            <p:cNvPr id="3" name="Picture 2" descr="Print Options/Inbox Button">
              <a:extLst>
                <a:ext uri="{FF2B5EF4-FFF2-40B4-BE49-F238E27FC236}">
                  <a16:creationId xmlns:a16="http://schemas.microsoft.com/office/drawing/2014/main" id="{06E8E3A3-979A-49D3-9792-CE84ED191CD1}"/>
                </a:ext>
              </a:extLst>
            </p:cNvPr>
            <p:cNvPicPr/>
            <p:nvPr/>
          </p:nvPicPr>
          <p:blipFill>
            <a:blip r:embed="rId3"/>
            <a:stretch>
              <a:fillRect/>
            </a:stretch>
          </p:blipFill>
          <p:spPr>
            <a:xfrm>
              <a:off x="434304" y="1460254"/>
              <a:ext cx="6358685" cy="494680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A081D0E9-202B-478D-A5B4-FD12A9F85B8F}"/>
                </a:ext>
              </a:extLst>
            </p:cNvPr>
            <p:cNvSpPr/>
            <p:nvPr/>
          </p:nvSpPr>
          <p:spPr>
            <a:xfrm>
              <a:off x="4591111" y="2653088"/>
              <a:ext cx="2104222" cy="18949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Arrow: Down 8">
              <a:extLst>
                <a:ext uri="{FF2B5EF4-FFF2-40B4-BE49-F238E27FC236}">
                  <a16:creationId xmlns:a16="http://schemas.microsoft.com/office/drawing/2014/main" id="{68E1D96D-E9A6-4EBE-975F-14DDE2FD0796}"/>
                </a:ext>
              </a:extLst>
            </p:cNvPr>
            <p:cNvSpPr/>
            <p:nvPr/>
          </p:nvSpPr>
          <p:spPr>
            <a:xfrm>
              <a:off x="5197039" y="4547989"/>
              <a:ext cx="143219" cy="15265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1" name="Group 10">
              <a:extLst>
                <a:ext uri="{FF2B5EF4-FFF2-40B4-BE49-F238E27FC236}">
                  <a16:creationId xmlns:a16="http://schemas.microsoft.com/office/drawing/2014/main" id="{D7FF9073-276B-48D0-BAD0-D6410E946F0F}"/>
                </a:ext>
              </a:extLst>
            </p:cNvPr>
            <p:cNvGrpSpPr/>
            <p:nvPr/>
          </p:nvGrpSpPr>
          <p:grpSpPr>
            <a:xfrm>
              <a:off x="7147620" y="2705987"/>
              <a:ext cx="4502139" cy="2455341"/>
              <a:chOff x="7095458" y="1947800"/>
              <a:chExt cx="4502139" cy="2455341"/>
            </a:xfrm>
          </p:grpSpPr>
          <p:pic>
            <p:nvPicPr>
              <p:cNvPr id="4" name="Picture 3" descr="Print Options/Inbox Button">
                <a:extLst>
                  <a:ext uri="{FF2B5EF4-FFF2-40B4-BE49-F238E27FC236}">
                    <a16:creationId xmlns:a16="http://schemas.microsoft.com/office/drawing/2014/main" id="{38B1DB85-F496-4735-BEA1-E066B004F0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095458" y="1947800"/>
                <a:ext cx="4502139" cy="2455341"/>
              </a:xfrm>
              <a:prstGeom prst="rect">
                <a:avLst/>
              </a:prstGeom>
              <a:ln w="12700">
                <a:solidFill>
                  <a:schemeClr val="bg1">
                    <a:lumMod val="75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DE57AEE0-93D4-4273-A960-D5AF307AE1F2}"/>
                  </a:ext>
                </a:extLst>
              </p:cNvPr>
              <p:cNvSpPr/>
              <p:nvPr/>
            </p:nvSpPr>
            <p:spPr>
              <a:xfrm>
                <a:off x="7095458" y="1969834"/>
                <a:ext cx="1167788" cy="209321"/>
              </a:xfrm>
              <a:prstGeom prst="rect">
                <a:avLst/>
              </a:prstGeom>
              <a:solidFill>
                <a:srgbClr val="043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Flowchart: Connector 11">
              <a:extLst>
                <a:ext uri="{FF2B5EF4-FFF2-40B4-BE49-F238E27FC236}">
                  <a16:creationId xmlns:a16="http://schemas.microsoft.com/office/drawing/2014/main" id="{EAB6FE9F-55CF-4DB7-9C49-4DD4C2EDE4D8}"/>
                </a:ext>
              </a:extLst>
            </p:cNvPr>
            <p:cNvSpPr/>
            <p:nvPr/>
          </p:nvSpPr>
          <p:spPr>
            <a:xfrm>
              <a:off x="10308865" y="2728021"/>
              <a:ext cx="418642" cy="314202"/>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 name="Title 4">
            <a:extLst>
              <a:ext uri="{FF2B5EF4-FFF2-40B4-BE49-F238E27FC236}">
                <a16:creationId xmlns:a16="http://schemas.microsoft.com/office/drawing/2014/main" id="{B4193282-A343-4FDA-8605-2BC15C6F9139}"/>
              </a:ext>
            </a:extLst>
          </p:cNvPr>
          <p:cNvSpPr>
            <a:spLocks noGrp="1"/>
          </p:cNvSpPr>
          <p:nvPr>
            <p:ph type="title"/>
          </p:nvPr>
        </p:nvSpPr>
        <p:spPr/>
        <p:txBody>
          <a:bodyPr>
            <a:normAutofit/>
          </a:bodyPr>
          <a:lstStyle/>
          <a:p>
            <a:r>
              <a:rPr lang="en-US" dirty="0">
                <a:latin typeface="+mn-lt"/>
              </a:rPr>
              <a:t>Print Options/Inbox Button</a:t>
            </a:r>
          </a:p>
        </p:txBody>
      </p:sp>
    </p:spTree>
    <p:extLst>
      <p:ext uri="{BB962C8B-B14F-4D97-AF65-F5344CB8AC3E}">
        <p14:creationId xmlns:p14="http://schemas.microsoft.com/office/powerpoint/2010/main" val="3284244546"/>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25B1171-7557-4BCD-A042-D4C3A6E8DC23}" vid="{0B6D4851-7244-4593-96A4-5E688FCA6D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24FC589484084283BFA858B4C2D8BC" ma:contentTypeVersion="11" ma:contentTypeDescription="Create a new document." ma:contentTypeScope="" ma:versionID="677fa5aa7273666350963ff58bb7972b">
  <xsd:schema xmlns:xsd="http://www.w3.org/2001/XMLSchema" xmlns:xs="http://www.w3.org/2001/XMLSchema" xmlns:p="http://schemas.microsoft.com/office/2006/metadata/properties" xmlns:ns2="2843375c-8823-4e2f-99fa-88d565c262bc" xmlns:ns3="13c9ea0d-e25c-4f93-9b70-02862080b193" targetNamespace="http://schemas.microsoft.com/office/2006/metadata/properties" ma:root="true" ma:fieldsID="0503ce3b73abfbf00269fedfcbd6b6d5" ns2:_="" ns3:_="">
    <xsd:import namespace="2843375c-8823-4e2f-99fa-88d565c262bc"/>
    <xsd:import namespace="13c9ea0d-e25c-4f93-9b70-02862080b1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375c-8823-4e2f-99fa-88d565c26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9ea0d-e25c-4f93-9b70-02862080b1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0F1075-B020-4A22-9090-4109F0443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375c-8823-4e2f-99fa-88d565c262bc"/>
    <ds:schemaRef ds:uri="13c9ea0d-e25c-4f93-9b70-02862080b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8C253B-B54D-48C8-B4AC-652988635C42}">
  <ds:schemaRefs>
    <ds:schemaRef ds:uri="http://schemas.microsoft.com/sharepoint/v3/contenttype/forms"/>
  </ds:schemaRefs>
</ds:datastoreItem>
</file>

<file path=customXml/itemProps3.xml><?xml version="1.0" encoding="utf-8"?>
<ds:datastoreItem xmlns:ds="http://schemas.openxmlformats.org/officeDocument/2006/customXml" ds:itemID="{3BB90193-8589-4CB7-9462-970618448455}">
  <ds:schemaRefs>
    <ds:schemaRef ds:uri="http://purl.org/dc/elements/1.1/"/>
    <ds:schemaRef ds:uri="http://www.w3.org/XML/1998/namespace"/>
    <ds:schemaRef ds:uri="http://schemas.openxmlformats.org/package/2006/metadata/core-properties"/>
    <ds:schemaRef ds:uri="13c9ea0d-e25c-4f93-9b70-02862080b193"/>
    <ds:schemaRef ds:uri="http://purl.org/dc/terms/"/>
    <ds:schemaRef ds:uri="http://purl.org/dc/dcmitype/"/>
    <ds:schemaRef ds:uri="http://schemas.microsoft.com/office/2006/documentManagement/types"/>
    <ds:schemaRef ds:uri="http://schemas.microsoft.com/office/infopath/2007/PartnerControls"/>
    <ds:schemaRef ds:uri="2843375c-8823-4e2f-99fa-88d565c262b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1878</TotalTime>
  <Words>1878</Words>
  <Application>Microsoft Office PowerPoint</Application>
  <PresentationFormat>Widescreen</PresentationFormat>
  <Paragraphs>68</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宋体</vt:lpstr>
      <vt:lpstr>Arial</vt:lpstr>
      <vt:lpstr>Calibri</vt:lpstr>
      <vt:lpstr>Calibri Light</vt:lpstr>
      <vt:lpstr>Cambria</vt:lpstr>
      <vt:lpstr>Gill Sans MT</vt:lpstr>
      <vt:lpstr>Open Sans</vt:lpstr>
      <vt:lpstr>Open Sans Light</vt:lpstr>
      <vt:lpstr>Open Sans Semibold</vt:lpstr>
      <vt:lpstr>1_Office Theme</vt:lpstr>
      <vt:lpstr>How to Print Individual Student Reports and Student Data Files</vt:lpstr>
      <vt:lpstr>Student Results Generator Page</vt:lpstr>
      <vt:lpstr>Sample ISRs</vt:lpstr>
      <vt:lpstr>More Sample ISRs</vt:lpstr>
      <vt:lpstr>Two Ways to Build an ISR</vt:lpstr>
      <vt:lpstr>Student Results Generator—Pre-Populated from Report Page</vt:lpstr>
      <vt:lpstr>Sections #1, #2, and #3</vt:lpstr>
      <vt:lpstr>A Fourth Customizing Option</vt:lpstr>
      <vt:lpstr>Print Options/Inbox Button</vt:lpstr>
      <vt:lpstr>Generate a Student Data File</vt:lpstr>
      <vt:lpstr>Sample Inbox</vt:lpstr>
      <vt:lpstr>The Reporting System Training Module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Standards Review</dc:title>
  <dc:creator>Jacob Williams</dc:creator>
  <cp:lastModifiedBy>Taylor Baggerly</cp:lastModifiedBy>
  <cp:revision>31</cp:revision>
  <dcterms:created xsi:type="dcterms:W3CDTF">2020-09-01T02:08:39Z</dcterms:created>
  <dcterms:modified xsi:type="dcterms:W3CDTF">2020-09-28T22:39:50Z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0x0101003324FC589484084283BFA858B4C2D8BC</vt:lpwstr>
  </property>
  <property fmtid="{D5CDD505-2E9C-101B-9397-08002B2CF9AE}" pid="3" name="_MarkAsFinal">
    <vt:bool>true</vt:bool>
  </property>
</Properties>
</file>