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5"/>
  </p:notesMasterIdLst>
  <p:sldIdLst>
    <p:sldId id="294" r:id="rId5"/>
    <p:sldId id="630" r:id="rId6"/>
    <p:sldId id="603" r:id="rId7"/>
    <p:sldId id="631" r:id="rId8"/>
    <p:sldId id="604" r:id="rId9"/>
    <p:sldId id="632" r:id="rId10"/>
    <p:sldId id="606" r:id="rId11"/>
    <p:sldId id="607" r:id="rId12"/>
    <p:sldId id="605" r:id="rId13"/>
    <p:sldId id="279"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5263" autoAdjust="0"/>
  </p:normalViewPr>
  <p:slideViewPr>
    <p:cSldViewPr snapToGrid="0">
      <p:cViewPr varScale="1">
        <p:scale>
          <a:sx n="97" d="100"/>
          <a:sy n="97" d="100"/>
        </p:scale>
        <p:origin x="14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#5 in the Reporting System series: </a:t>
            </a:r>
            <a:r>
              <a:rPr lang="en-US" i="1" dirty="0">
                <a:latin typeface="Arial" panose="020B0604020202020204" pitchFamily="34" charset="0"/>
                <a:cs typeface="Arial" panose="020B0604020202020204" pitchFamily="34" charset="0"/>
              </a:rPr>
              <a:t>How to Print and Export Data You Can See in Your Reports</a:t>
            </a:r>
            <a:r>
              <a:rPr lang="en-US" dirty="0">
                <a:latin typeface="Arial" panose="020B0604020202020204" pitchFamily="34" charset="0"/>
                <a:cs typeface="Arial" panose="020B0604020202020204" pitchFamily="34" charset="0"/>
              </a:rPr>
              <a:t>. In this training module we show you how to print and export your reports directly from the dashboard and any page of test results.</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10</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86"/>
            <a:r>
              <a:rPr lang="en-US" dirty="0"/>
              <a:t>Providing two buttons with similar options makes it convenient, no matter where you are in the </a:t>
            </a:r>
            <a:r>
              <a:rPr lang="en-US" i="1" dirty="0"/>
              <a:t>Reporting System</a:t>
            </a:r>
            <a:r>
              <a:rPr lang="en-US" dirty="0"/>
              <a:t>, to print or convert the report you need. The Export button allows you to convert a test report into a PDF or CSV format and save it to your Inbox. The Print button allows you to print a hard-copy of the dashboard tables and any report pages, AND it allows you to convert the report to PDF or CSV, just like you can with the Export button. The Export button only appears on the dashboard, to the left of the name of the assessments in your dashboard table, as shown here. The Print button appears on the dashboard and on all test report pages in Reporting. First, we show you how the Print features work, including the file conversion options under that button. Then we show you the pop-up windows that appear under the Export button. </a:t>
            </a:r>
          </a:p>
          <a:p>
            <a:pPr algn="just" defTabSz="914386"/>
            <a:endParaRPr lang="en-US" dirty="0"/>
          </a:p>
          <a:p>
            <a:pPr algn="just" defTabSz="914386"/>
            <a:r>
              <a:rPr lang="en-US" dirty="0"/>
              <a:t>To print a page you are seeing on your screen, click the print button in the upper-right corner. </a:t>
            </a:r>
          </a:p>
        </p:txBody>
      </p:sp>
      <p:sp>
        <p:nvSpPr>
          <p:cNvPr id="4" name="Slide Number Placeholder 3"/>
          <p:cNvSpPr>
            <a:spLocks noGrp="1"/>
          </p:cNvSpPr>
          <p:nvPr>
            <p:ph type="sldNum" sz="quarter" idx="5"/>
          </p:nvPr>
        </p:nvSpPr>
        <p:spPr/>
        <p:txBody>
          <a:bodyPr/>
          <a:lstStyle/>
          <a:p>
            <a:fld id="{3BFC5748-02B4-49C7-922D-CC151276B67B}" type="slidenum">
              <a:rPr lang="en-US" smtClean="0"/>
              <a:t>2</a:t>
            </a:fld>
            <a:endParaRPr lang="en-US"/>
          </a:p>
        </p:txBody>
      </p:sp>
    </p:spTree>
    <p:extLst>
      <p:ext uri="{BB962C8B-B14F-4D97-AF65-F5344CB8AC3E}">
        <p14:creationId xmlns:p14="http://schemas.microsoft.com/office/powerpoint/2010/main" val="426795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To print a page you are seeing on your screen, click the print button in the upper-right corner. A </a:t>
            </a:r>
            <a:r>
              <a:rPr lang="en-US" dirty="0"/>
              <a:t>print preview page opens, with an options panel on the left. The options include Zoom Level, Report Options, and Print Options. For example, here you see a School Performance on Test report for the Grade 4 Math Modular test in Measurement, Data, and Geometry. There are two rosters on the report. The print preview page displays exactly what will print if you confirm the selections in the options panel. To zoom in on the print preview, use the Zoom Level section in the option panel on the left. This setting affects the preview only, not the printed report. When the report includes data for individual assessment items like this one, the Report Options section displays two selections, Summary Only and Summary and Item Scores. Select either Summary Only or Summary and Item Scores.  The Summary Only includes the </a:t>
            </a:r>
            <a:r>
              <a:rPr lang="en-US" altLang="zh-CN" dirty="0"/>
              <a:t>data performance </a:t>
            </a:r>
            <a:r>
              <a:rPr lang="en-US" dirty="0"/>
              <a:t>from the blue Total column of the test report, as shown here. </a:t>
            </a:r>
          </a:p>
        </p:txBody>
      </p:sp>
      <p:sp>
        <p:nvSpPr>
          <p:cNvPr id="4" name="Slide Number Placeholder 3"/>
          <p:cNvSpPr>
            <a:spLocks noGrp="1"/>
          </p:cNvSpPr>
          <p:nvPr>
            <p:ph type="sldNum" sz="quarter" idx="5"/>
          </p:nvPr>
        </p:nvSpPr>
        <p:spPr/>
        <p:txBody>
          <a:bodyPr/>
          <a:lstStyle/>
          <a:p>
            <a:fld id="{3BFC5748-02B4-49C7-922D-CC151276B67B}" type="slidenum">
              <a:rPr lang="en-US" smtClean="0"/>
              <a:t>3</a:t>
            </a:fld>
            <a:endParaRPr lang="en-US"/>
          </a:p>
        </p:txBody>
      </p:sp>
    </p:spTree>
    <p:extLst>
      <p:ext uri="{BB962C8B-B14F-4D97-AF65-F5344CB8AC3E}">
        <p14:creationId xmlns:p14="http://schemas.microsoft.com/office/powerpoint/2010/main" val="248580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and Item Scores option includes data for the individual assessment items, like the one shown here. As you scroll thru the report all the items for the four rosters are displayed. This is a report for the Grade 11 Math Interim test, reported with categories and the 5 Items on which Students Performed the Best and 5 Items on which Students Performed the Worst. </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266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choose from three report formats under the Print Options section: a quick print, save to PDF, or save to comma-separated values (CSV). A PDF file is a picture of the report and is compatible with all platforms. Your PDF choices include portrait or landscape layout and several ledger sizes. The CSV file is a workbook application, like Excel, which allows you to sort and organize large amounts of data. The next slide shows a sample csv file.</a:t>
            </a:r>
          </a:p>
          <a:p>
            <a:pPr algn="just"/>
            <a:endParaRPr lang="en-US" dirty="0"/>
          </a:p>
          <a:p>
            <a:pPr algn="just"/>
            <a:r>
              <a:rPr lang="en-US" dirty="0"/>
              <a:t>Make your selections and click Confirm. Your print preview window will display, updated with your selections. If you saved the report as a PDF or CSV, the Inbox appears, displaying the generated report. </a:t>
            </a:r>
          </a:p>
          <a:p>
            <a:endParaRPr lang="en-US" dirty="0"/>
          </a:p>
        </p:txBody>
      </p:sp>
      <p:sp>
        <p:nvSpPr>
          <p:cNvPr id="4" name="Slide Number Placeholder 3"/>
          <p:cNvSpPr>
            <a:spLocks noGrp="1"/>
          </p:cNvSpPr>
          <p:nvPr>
            <p:ph type="sldNum" sz="quarter" idx="5"/>
          </p:nvPr>
        </p:nvSpPr>
        <p:spPr/>
        <p:txBody>
          <a:bodyPr/>
          <a:lstStyle/>
          <a:p>
            <a:fld id="{3BFC5748-02B4-49C7-922D-CC151276B67B}" type="slidenum">
              <a:rPr lang="en-US" smtClean="0"/>
              <a:t>5</a:t>
            </a:fld>
            <a:endParaRPr lang="en-US"/>
          </a:p>
        </p:txBody>
      </p:sp>
    </p:spTree>
    <p:extLst>
      <p:ext uri="{BB962C8B-B14F-4D97-AF65-F5344CB8AC3E}">
        <p14:creationId xmlns:p14="http://schemas.microsoft.com/office/powerpoint/2010/main" val="229440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a .csv file of the test report. Use it to organize and sort large amounts of data.</a:t>
            </a:r>
          </a:p>
          <a:p>
            <a:endParaRPr lang="en-US" dirty="0"/>
          </a:p>
          <a:p>
            <a:r>
              <a:rPr lang="en-US" dirty="0"/>
              <a:t>Now we show you how to convert your files using the Export button on the dashboard.</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49154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As mentioned previously, the export function is available on the dashboard. When a report includes item-level data, teachers and school-level users have a choice of short summary reports or reports including item performance data. This slide shows the pop-up windows that teachers and school users see. Click the export button to the left of the magnifying glass. One of two Export Report pop-up windows will open. If the test results are not reported with item-level data, like the image on the left, simply choose a PDF or a CSV file type and click the green Export Assessment Data button. </a:t>
            </a:r>
          </a:p>
          <a:p>
            <a:pPr algn="just"/>
            <a:endParaRPr lang="en-US" dirty="0"/>
          </a:p>
          <a:p>
            <a:pPr algn="just"/>
            <a:r>
              <a:rPr lang="en-US" dirty="0"/>
              <a:t>If the test results do include reporting categories and/or item performance data, like the image on the right, choose to export a smaller overall report or one showing the item performance of all students. Make your selections and click the Export Assessment Data button. A confirmation window appears. Review your selections and click Yes to send the report to your Inbox or No to return to the Export Report options window. Now we show you the pop-up windows for district users.</a:t>
            </a:r>
          </a:p>
          <a:p>
            <a:endParaRPr lang="en-US" dirty="0"/>
          </a:p>
          <a:p>
            <a:endParaRPr lang="en-US" dirty="0"/>
          </a:p>
        </p:txBody>
      </p:sp>
      <p:sp>
        <p:nvSpPr>
          <p:cNvPr id="4" name="Slide Number Placeholder 3"/>
          <p:cNvSpPr>
            <a:spLocks noGrp="1"/>
          </p:cNvSpPr>
          <p:nvPr>
            <p:ph type="sldNum" sz="quarter" idx="5"/>
          </p:nvPr>
        </p:nvSpPr>
        <p:spPr/>
        <p:txBody>
          <a:bodyPr/>
          <a:lstStyle/>
          <a:p>
            <a:fld id="{3BFC5748-02B4-49C7-922D-CC151276B67B}" type="slidenum">
              <a:rPr lang="en-US" smtClean="0"/>
              <a:t>7</a:t>
            </a:fld>
            <a:endParaRPr lang="en-US"/>
          </a:p>
        </p:txBody>
      </p:sp>
    </p:spTree>
    <p:extLst>
      <p:ext uri="{BB962C8B-B14F-4D97-AF65-F5344CB8AC3E}">
        <p14:creationId xmlns:p14="http://schemas.microsoft.com/office/powerpoint/2010/main" val="390630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District users see a school drop-down menu on their Export Report windows, allowing them to select a single school in the district. Export Report windows display as two different versions, one for reports without item-level data and one for reports with item-level data. Reports without item-level data display two choices under section #1: a report for all the schools in the district or a report for a specific school in the district. Reports with item performance data display three choices: the two just described and an additional option to generate a detailed school report including item-level results. Choose to export a PDF or CSV file and click the Export Assessment Data button. The process then proceeds as we explained it for teachers.</a:t>
            </a:r>
          </a:p>
        </p:txBody>
      </p:sp>
      <p:sp>
        <p:nvSpPr>
          <p:cNvPr id="4" name="Slide Number Placeholder 3"/>
          <p:cNvSpPr>
            <a:spLocks noGrp="1"/>
          </p:cNvSpPr>
          <p:nvPr>
            <p:ph type="sldNum" sz="quarter" idx="5"/>
          </p:nvPr>
        </p:nvSpPr>
        <p:spPr/>
        <p:txBody>
          <a:bodyPr/>
          <a:lstStyle/>
          <a:p>
            <a:fld id="{3BFC5748-02B4-49C7-922D-CC151276B67B}" type="slidenum">
              <a:rPr lang="en-US" smtClean="0"/>
              <a:t>8</a:t>
            </a:fld>
            <a:endParaRPr lang="en-US"/>
          </a:p>
        </p:txBody>
      </p:sp>
    </p:spTree>
    <p:extLst>
      <p:ext uri="{BB962C8B-B14F-4D97-AF65-F5344CB8AC3E}">
        <p14:creationId xmlns:p14="http://schemas.microsoft.com/office/powerpoint/2010/main" val="156952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Here is a sample of the Inbox, which stores your PDF and CSV files. These files automatically expire after a designated period. To access the Inbox click the icon in the banner. Click the name of the file to download it. For more information on the functions of the Inbox, refer to the appendix section of the</a:t>
            </a:r>
            <a:r>
              <a:rPr lang="en-US" b="1" dirty="0"/>
              <a:t> </a:t>
            </a:r>
            <a:r>
              <a:rPr lang="en-US" i="1" dirty="0"/>
              <a:t>Reporting System User Guide</a:t>
            </a:r>
            <a:r>
              <a:rPr lang="en-US" dirty="0"/>
              <a:t>, posted on your state or district assessment portal. A sample Excel file is shown on this slide. </a:t>
            </a:r>
            <a:endParaRPr lang="en-US" u="none" dirty="0"/>
          </a:p>
        </p:txBody>
      </p:sp>
      <p:sp>
        <p:nvSpPr>
          <p:cNvPr id="4" name="Slide Number Placeholder 3"/>
          <p:cNvSpPr>
            <a:spLocks noGrp="1"/>
          </p:cNvSpPr>
          <p:nvPr>
            <p:ph type="sldNum" sz="quarter" idx="5"/>
          </p:nvPr>
        </p:nvSpPr>
        <p:spPr/>
        <p:txBody>
          <a:bodyPr/>
          <a:lstStyle/>
          <a:p>
            <a:fld id="{3BFC5748-02B4-49C7-922D-CC151276B67B}" type="slidenum">
              <a:rPr lang="en-US" smtClean="0"/>
              <a:t>9</a:t>
            </a:fld>
            <a:endParaRPr lang="en-US"/>
          </a:p>
        </p:txBody>
      </p:sp>
    </p:spTree>
    <p:extLst>
      <p:ext uri="{BB962C8B-B14F-4D97-AF65-F5344CB8AC3E}">
        <p14:creationId xmlns:p14="http://schemas.microsoft.com/office/powerpoint/2010/main" val="267133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3969681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mn-lt"/>
              </a:rPr>
              <a:t>How to Print and Export Data you can See in your Reports</a:t>
            </a:r>
          </a:p>
        </p:txBody>
      </p:sp>
      <p:sp>
        <p:nvSpPr>
          <p:cNvPr id="3" name="Subtitle 2"/>
          <p:cNvSpPr>
            <a:spLocks noGrp="1"/>
          </p:cNvSpPr>
          <p:nvPr>
            <p:ph type="subTitle" idx="1"/>
          </p:nvPr>
        </p:nvSpPr>
        <p:spPr/>
        <p:txBody>
          <a:bodyPr>
            <a:normAutofit/>
          </a:bodyPr>
          <a:lstStyle/>
          <a:p>
            <a:r>
              <a:rPr lang="en-US" sz="2000" dirty="0">
                <a:latin typeface="+mn-lt"/>
              </a:rPr>
              <a:t>Reporting System Training Module Series #5</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t or Export the Report You Need">
            <a:extLst>
              <a:ext uri="{FF2B5EF4-FFF2-40B4-BE49-F238E27FC236}">
                <a16:creationId xmlns:a16="http://schemas.microsoft.com/office/drawing/2014/main" id="{A415C4E7-241E-4213-9C4F-E66A0935CD69}"/>
              </a:ext>
            </a:extLst>
          </p:cNvPr>
          <p:cNvPicPr>
            <a:picLocks noChangeAspect="1"/>
          </p:cNvPicPr>
          <p:nvPr/>
        </p:nvPicPr>
        <p:blipFill rotWithShape="1">
          <a:blip r:embed="rId3">
            <a:extLst>
              <a:ext uri="{28A0092B-C50C-407E-A947-70E740481C1C}">
                <a14:useLocalDpi xmlns:a14="http://schemas.microsoft.com/office/drawing/2010/main" val="0"/>
              </a:ext>
            </a:extLst>
          </a:blip>
          <a:srcRect t="6666" b="29867"/>
          <a:stretch/>
        </p:blipFill>
        <p:spPr>
          <a:xfrm>
            <a:off x="434304" y="1655456"/>
            <a:ext cx="6357079" cy="311031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descr="Print or Export the Report You Need">
            <a:extLst>
              <a:ext uri="{FF2B5EF4-FFF2-40B4-BE49-F238E27FC236}">
                <a16:creationId xmlns:a16="http://schemas.microsoft.com/office/drawing/2014/main" id="{889625CA-24F0-4F2C-A048-D699D04EF2ED}"/>
              </a:ext>
            </a:extLst>
          </p:cNvPr>
          <p:cNvPicPr>
            <a:picLocks noChangeAspect="1"/>
          </p:cNvPicPr>
          <p:nvPr/>
        </p:nvPicPr>
        <p:blipFill>
          <a:blip r:embed="rId4"/>
          <a:stretch>
            <a:fillRect/>
          </a:stretch>
        </p:blipFill>
        <p:spPr>
          <a:xfrm>
            <a:off x="4389546" y="3575953"/>
            <a:ext cx="7333368" cy="26845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0675368-7076-4A53-B277-8D7AFBACD3B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34097" y="5921449"/>
            <a:ext cx="607401" cy="115755"/>
          </a:xfrm>
          <a:prstGeom prst="rect">
            <a:avLst/>
          </a:prstGeom>
        </p:spPr>
      </p:pic>
      <p:pic>
        <p:nvPicPr>
          <p:cNvPr id="8" name="Picture 7">
            <a:extLst>
              <a:ext uri="{FF2B5EF4-FFF2-40B4-BE49-F238E27FC236}">
                <a16:creationId xmlns:a16="http://schemas.microsoft.com/office/drawing/2014/main" id="{8E8EE8CC-7DF9-4268-BE22-2C66A9AEADA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34097" y="5698181"/>
            <a:ext cx="597442" cy="115755"/>
          </a:xfrm>
          <a:prstGeom prst="rect">
            <a:avLst/>
          </a:prstGeom>
        </p:spPr>
      </p:pic>
      <p:sp>
        <p:nvSpPr>
          <p:cNvPr id="16" name="Flowchart: Connector 15">
            <a:extLst>
              <a:ext uri="{FF2B5EF4-FFF2-40B4-BE49-F238E27FC236}">
                <a16:creationId xmlns:a16="http://schemas.microsoft.com/office/drawing/2014/main" id="{B4B27638-9BE4-46C0-806B-2418433A64F8}"/>
              </a:ext>
              <a:ext uri="{C183D7F6-B498-43B3-948B-1728B52AA6E4}">
                <adec:decorative xmlns:adec="http://schemas.microsoft.com/office/drawing/2017/decorative" val="1"/>
              </a:ext>
            </a:extLst>
          </p:cNvPr>
          <p:cNvSpPr/>
          <p:nvPr/>
        </p:nvSpPr>
        <p:spPr>
          <a:xfrm>
            <a:off x="11366278" y="3671920"/>
            <a:ext cx="379552" cy="39119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A7F9BFD-C2DD-4311-860B-D0466EF03458}"/>
              </a:ext>
            </a:extLst>
          </p:cNvPr>
          <p:cNvSpPr/>
          <p:nvPr/>
        </p:nvSpPr>
        <p:spPr>
          <a:xfrm>
            <a:off x="7548540" y="3076690"/>
            <a:ext cx="3062689" cy="400922"/>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From a Report Page: Print</a:t>
            </a:r>
          </a:p>
        </p:txBody>
      </p:sp>
      <p:sp>
        <p:nvSpPr>
          <p:cNvPr id="2" name="Rectangle 1">
            <a:extLst>
              <a:ext uri="{FF2B5EF4-FFF2-40B4-BE49-F238E27FC236}">
                <a16:creationId xmlns:a16="http://schemas.microsoft.com/office/drawing/2014/main" id="{77B57A9F-C8AE-4D79-B1A2-7F1688B715DC}"/>
              </a:ext>
              <a:ext uri="{C183D7F6-B498-43B3-948B-1728B52AA6E4}">
                <adec:decorative xmlns:adec="http://schemas.microsoft.com/office/drawing/2017/decorative" val="1"/>
              </a:ext>
            </a:extLst>
          </p:cNvPr>
          <p:cNvSpPr/>
          <p:nvPr/>
        </p:nvSpPr>
        <p:spPr>
          <a:xfrm>
            <a:off x="693733" y="2414158"/>
            <a:ext cx="229131" cy="2351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3D191BDF-0AE9-4D4F-880D-9FE2D1E51A2A}"/>
              </a:ext>
              <a:ext uri="{C183D7F6-B498-43B3-948B-1728B52AA6E4}">
                <adec:decorative xmlns:adec="http://schemas.microsoft.com/office/drawing/2017/decorative" val="1"/>
              </a:ext>
            </a:extLst>
          </p:cNvPr>
          <p:cNvSpPr/>
          <p:nvPr/>
        </p:nvSpPr>
        <p:spPr>
          <a:xfrm>
            <a:off x="6425563" y="1761203"/>
            <a:ext cx="362736" cy="37385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A87C24B-433C-4C5B-B3B7-83DD1EA8E742}"/>
              </a:ext>
            </a:extLst>
          </p:cNvPr>
          <p:cNvSpPr/>
          <p:nvPr/>
        </p:nvSpPr>
        <p:spPr>
          <a:xfrm>
            <a:off x="671304" y="1203902"/>
            <a:ext cx="4080788" cy="331341"/>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From the Dashboard: Print &amp; Export</a:t>
            </a:r>
          </a:p>
        </p:txBody>
      </p:sp>
      <p:sp>
        <p:nvSpPr>
          <p:cNvPr id="5" name="Title 4">
            <a:extLst>
              <a:ext uri="{FF2B5EF4-FFF2-40B4-BE49-F238E27FC236}">
                <a16:creationId xmlns:a16="http://schemas.microsoft.com/office/drawing/2014/main" id="{A2D41AA1-463B-4191-980B-D4A5CC9D34A0}"/>
              </a:ext>
            </a:extLst>
          </p:cNvPr>
          <p:cNvSpPr>
            <a:spLocks noGrp="1"/>
          </p:cNvSpPr>
          <p:nvPr>
            <p:ph type="title"/>
          </p:nvPr>
        </p:nvSpPr>
        <p:spPr/>
        <p:txBody>
          <a:bodyPr>
            <a:normAutofit/>
          </a:bodyPr>
          <a:lstStyle/>
          <a:p>
            <a:r>
              <a:rPr lang="en-US" dirty="0">
                <a:latin typeface="+mn-lt"/>
              </a:rPr>
              <a:t>Print or Export the Report You Need</a:t>
            </a:r>
          </a:p>
        </p:txBody>
      </p:sp>
    </p:spTree>
    <p:extLst>
      <p:ext uri="{BB962C8B-B14F-4D97-AF65-F5344CB8AC3E}">
        <p14:creationId xmlns:p14="http://schemas.microsoft.com/office/powerpoint/2010/main" val="357835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rint Preview - Summary Only">
            <a:extLst>
              <a:ext uri="{FF2B5EF4-FFF2-40B4-BE49-F238E27FC236}">
                <a16:creationId xmlns:a16="http://schemas.microsoft.com/office/drawing/2014/main" id="{D427867E-88D2-4113-A4F5-B012F1ED4D7E}"/>
              </a:ext>
            </a:extLst>
          </p:cNvPr>
          <p:cNvGrpSpPr/>
          <p:nvPr/>
        </p:nvGrpSpPr>
        <p:grpSpPr>
          <a:xfrm>
            <a:off x="778271" y="1664696"/>
            <a:ext cx="10635457" cy="4158528"/>
            <a:chOff x="806975" y="1349736"/>
            <a:chExt cx="10635457" cy="4158528"/>
          </a:xfrm>
        </p:grpSpPr>
        <p:pic>
          <p:nvPicPr>
            <p:cNvPr id="9" name="Picture 8" descr="Print Preview Summary Only">
              <a:extLst>
                <a:ext uri="{FF2B5EF4-FFF2-40B4-BE49-F238E27FC236}">
                  <a16:creationId xmlns:a16="http://schemas.microsoft.com/office/drawing/2014/main" id="{F7B04039-6B19-4342-AC77-1DD6FE928DC7}"/>
                </a:ext>
              </a:extLst>
            </p:cNvPr>
            <p:cNvPicPr>
              <a:picLocks noChangeAspect="1"/>
            </p:cNvPicPr>
            <p:nvPr/>
          </p:nvPicPr>
          <p:blipFill>
            <a:blip r:embed="rId3"/>
            <a:stretch>
              <a:fillRect/>
            </a:stretch>
          </p:blipFill>
          <p:spPr>
            <a:xfrm>
              <a:off x="806975" y="1349736"/>
              <a:ext cx="10635457" cy="41585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891C1A0D-05CB-4CD1-AC0A-E44DB5E6E44F}"/>
                </a:ext>
              </a:extLst>
            </p:cNvPr>
            <p:cNvSpPr/>
            <p:nvPr/>
          </p:nvSpPr>
          <p:spPr>
            <a:xfrm>
              <a:off x="806975" y="1349736"/>
              <a:ext cx="1859107" cy="41585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Oval 5">
              <a:extLst>
                <a:ext uri="{FF2B5EF4-FFF2-40B4-BE49-F238E27FC236}">
                  <a16:creationId xmlns:a16="http://schemas.microsoft.com/office/drawing/2014/main" id="{70D770A0-1713-4F14-9340-DD2F32A16FD7}"/>
                </a:ext>
              </a:extLst>
            </p:cNvPr>
            <p:cNvSpPr/>
            <p:nvPr/>
          </p:nvSpPr>
          <p:spPr>
            <a:xfrm>
              <a:off x="806975" y="2291508"/>
              <a:ext cx="1220129" cy="264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Title 1">
            <a:extLst>
              <a:ext uri="{FF2B5EF4-FFF2-40B4-BE49-F238E27FC236}">
                <a16:creationId xmlns:a16="http://schemas.microsoft.com/office/drawing/2014/main" id="{BCBAF689-B7B8-49F1-BF8E-3AB05DC9DBD2}"/>
              </a:ext>
            </a:extLst>
          </p:cNvPr>
          <p:cNvSpPr>
            <a:spLocks noGrp="1"/>
          </p:cNvSpPr>
          <p:nvPr>
            <p:ph type="title"/>
          </p:nvPr>
        </p:nvSpPr>
        <p:spPr/>
        <p:txBody>
          <a:bodyPr>
            <a:normAutofit/>
          </a:bodyPr>
          <a:lstStyle/>
          <a:p>
            <a:r>
              <a:rPr lang="en-US" dirty="0">
                <a:latin typeface="+mn-lt"/>
              </a:rPr>
              <a:t>Print Preview—Summary Only</a:t>
            </a:r>
          </a:p>
        </p:txBody>
      </p:sp>
    </p:spTree>
    <p:extLst>
      <p:ext uri="{BB962C8B-B14F-4D97-AF65-F5344CB8AC3E}">
        <p14:creationId xmlns:p14="http://schemas.microsoft.com/office/powerpoint/2010/main" val="75946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Print Preview—Summary and Item Scores">
            <a:extLst>
              <a:ext uri="{FF2B5EF4-FFF2-40B4-BE49-F238E27FC236}">
                <a16:creationId xmlns:a16="http://schemas.microsoft.com/office/drawing/2014/main" id="{C95C7579-546F-455D-ADE4-08C17BF98AA9}"/>
              </a:ext>
            </a:extLst>
          </p:cNvPr>
          <p:cNvGrpSpPr/>
          <p:nvPr/>
        </p:nvGrpSpPr>
        <p:grpSpPr>
          <a:xfrm>
            <a:off x="2328041" y="1174292"/>
            <a:ext cx="7013326" cy="5221482"/>
            <a:chOff x="2262876" y="818259"/>
            <a:chExt cx="7013326" cy="5221482"/>
          </a:xfrm>
        </p:grpSpPr>
        <p:pic>
          <p:nvPicPr>
            <p:cNvPr id="15" name="Picture 14" descr="Print Preview—Summary and Item Scores">
              <a:extLst>
                <a:ext uri="{FF2B5EF4-FFF2-40B4-BE49-F238E27FC236}">
                  <a16:creationId xmlns:a16="http://schemas.microsoft.com/office/drawing/2014/main" id="{05E50014-66CA-46CE-A4A9-40606CED48AB}"/>
                </a:ext>
              </a:extLst>
            </p:cNvPr>
            <p:cNvPicPr>
              <a:picLocks noChangeAspect="1"/>
            </p:cNvPicPr>
            <p:nvPr/>
          </p:nvPicPr>
          <p:blipFill>
            <a:blip r:embed="rId3"/>
            <a:stretch>
              <a:fillRect/>
            </a:stretch>
          </p:blipFill>
          <p:spPr>
            <a:xfrm>
              <a:off x="2262876" y="818259"/>
              <a:ext cx="7013326" cy="52214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85A31805-71E3-4F85-ABFE-509E8CCFEE17}"/>
                </a:ext>
              </a:extLst>
            </p:cNvPr>
            <p:cNvSpPr/>
            <p:nvPr/>
          </p:nvSpPr>
          <p:spPr>
            <a:xfrm>
              <a:off x="2262876" y="2038120"/>
              <a:ext cx="1637095" cy="264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Title 3">
            <a:extLst>
              <a:ext uri="{FF2B5EF4-FFF2-40B4-BE49-F238E27FC236}">
                <a16:creationId xmlns:a16="http://schemas.microsoft.com/office/drawing/2014/main" id="{D5E645D3-8B18-48E9-92A4-B8E6E8027493}"/>
              </a:ext>
            </a:extLst>
          </p:cNvPr>
          <p:cNvSpPr>
            <a:spLocks noGrp="1"/>
          </p:cNvSpPr>
          <p:nvPr>
            <p:ph type="title"/>
          </p:nvPr>
        </p:nvSpPr>
        <p:spPr/>
        <p:txBody>
          <a:bodyPr/>
          <a:lstStyle/>
          <a:p>
            <a:r>
              <a:rPr lang="en-US" dirty="0">
                <a:latin typeface="+mn-lt"/>
              </a:rPr>
              <a:t>Print Preview—Summary and Item Scores</a:t>
            </a:r>
          </a:p>
        </p:txBody>
      </p:sp>
    </p:spTree>
    <p:extLst>
      <p:ext uri="{BB962C8B-B14F-4D97-AF65-F5344CB8AC3E}">
        <p14:creationId xmlns:p14="http://schemas.microsoft.com/office/powerpoint/2010/main" val="426358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Print Options—District Performance on Test Report—Summary and Item Scores">
            <a:extLst>
              <a:ext uri="{FF2B5EF4-FFF2-40B4-BE49-F238E27FC236}">
                <a16:creationId xmlns:a16="http://schemas.microsoft.com/office/drawing/2014/main" id="{11545A8C-DF8B-4AC7-9C32-F6BD184B866F}"/>
              </a:ext>
            </a:extLst>
          </p:cNvPr>
          <p:cNvGrpSpPr/>
          <p:nvPr/>
        </p:nvGrpSpPr>
        <p:grpSpPr>
          <a:xfrm>
            <a:off x="769388" y="1279863"/>
            <a:ext cx="10576830" cy="5104400"/>
            <a:chOff x="627148" y="876800"/>
            <a:chExt cx="10576830" cy="5104400"/>
          </a:xfrm>
        </p:grpSpPr>
        <p:pic>
          <p:nvPicPr>
            <p:cNvPr id="7" name="Picture 6" descr="Print Options—District Performance on Test Report—Summary and Item Scores">
              <a:extLst>
                <a:ext uri="{FF2B5EF4-FFF2-40B4-BE49-F238E27FC236}">
                  <a16:creationId xmlns:a16="http://schemas.microsoft.com/office/drawing/2014/main" id="{60C0F474-E9E4-46CF-B70F-EE9FC0E571FA}"/>
                </a:ext>
              </a:extLst>
            </p:cNvPr>
            <p:cNvPicPr>
              <a:picLocks noChangeAspect="1"/>
            </p:cNvPicPr>
            <p:nvPr/>
          </p:nvPicPr>
          <p:blipFill>
            <a:blip r:embed="rId3"/>
            <a:stretch>
              <a:fillRect/>
            </a:stretch>
          </p:blipFill>
          <p:spPr>
            <a:xfrm>
              <a:off x="627148" y="876800"/>
              <a:ext cx="10576830" cy="5104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A10052E-EBD1-45A6-8092-F84C1CBCD80B}"/>
                </a:ext>
              </a:extLst>
            </p:cNvPr>
            <p:cNvSpPr/>
            <p:nvPr/>
          </p:nvSpPr>
          <p:spPr>
            <a:xfrm>
              <a:off x="627148" y="2412694"/>
              <a:ext cx="1829614" cy="2401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A1469BC-BE26-4D22-81C7-DEE65C23201E}"/>
                </a:ext>
              </a:extLst>
            </p:cNvPr>
            <p:cNvSpPr/>
            <p:nvPr/>
          </p:nvSpPr>
          <p:spPr>
            <a:xfrm>
              <a:off x="627148" y="2765234"/>
              <a:ext cx="1829614"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Title 2">
            <a:extLst>
              <a:ext uri="{FF2B5EF4-FFF2-40B4-BE49-F238E27FC236}">
                <a16:creationId xmlns:a16="http://schemas.microsoft.com/office/drawing/2014/main" id="{5362BD6F-53CD-4294-B6B4-1DB3EF9ED0B2}"/>
              </a:ext>
            </a:extLst>
          </p:cNvPr>
          <p:cNvSpPr>
            <a:spLocks noGrp="1"/>
          </p:cNvSpPr>
          <p:nvPr>
            <p:ph type="title"/>
          </p:nvPr>
        </p:nvSpPr>
        <p:spPr>
          <a:xfrm>
            <a:off x="434304" y="10160"/>
            <a:ext cx="10515600" cy="988601"/>
          </a:xfrm>
        </p:spPr>
        <p:txBody>
          <a:bodyPr>
            <a:normAutofit fontScale="90000"/>
          </a:bodyPr>
          <a:lstStyle/>
          <a:p>
            <a:r>
              <a:rPr lang="en-US" dirty="0">
                <a:latin typeface="+mn-lt"/>
              </a:rPr>
              <a:t>Print Options—District Performance on Test Report—Summary and Item Scores</a:t>
            </a:r>
          </a:p>
        </p:txBody>
      </p:sp>
    </p:spTree>
    <p:extLst>
      <p:ext uri="{BB962C8B-B14F-4D97-AF65-F5344CB8AC3E}">
        <p14:creationId xmlns:p14="http://schemas.microsoft.com/office/powerpoint/2010/main" val="308538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Save to CSV/Excel File">
            <a:extLst>
              <a:ext uri="{FF2B5EF4-FFF2-40B4-BE49-F238E27FC236}">
                <a16:creationId xmlns:a16="http://schemas.microsoft.com/office/drawing/2014/main" id="{9246B7D1-AA48-4696-BC9D-423B78DD7AC1}"/>
              </a:ext>
            </a:extLst>
          </p:cNvPr>
          <p:cNvGrpSpPr/>
          <p:nvPr/>
        </p:nvGrpSpPr>
        <p:grpSpPr>
          <a:xfrm>
            <a:off x="434304" y="1305114"/>
            <a:ext cx="11003690" cy="4774146"/>
            <a:chOff x="434304" y="1305114"/>
            <a:chExt cx="11003690" cy="4774146"/>
          </a:xfrm>
        </p:grpSpPr>
        <p:pic>
          <p:nvPicPr>
            <p:cNvPr id="3" name="Picture 2" descr="Save to CSV/Excel File">
              <a:extLst>
                <a:ext uri="{FF2B5EF4-FFF2-40B4-BE49-F238E27FC236}">
                  <a16:creationId xmlns:a16="http://schemas.microsoft.com/office/drawing/2014/main" id="{D08B046A-58F2-437B-A60A-F78E66ACE581}"/>
                </a:ext>
              </a:extLst>
            </p:cNvPr>
            <p:cNvPicPr>
              <a:picLocks noChangeAspect="1"/>
            </p:cNvPicPr>
            <p:nvPr/>
          </p:nvPicPr>
          <p:blipFill rotWithShape="1">
            <a:blip r:embed="rId3"/>
            <a:srcRect l="721" t="20682"/>
            <a:stretch/>
          </p:blipFill>
          <p:spPr>
            <a:xfrm>
              <a:off x="434304" y="3827178"/>
              <a:ext cx="11003690" cy="22520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A050CC9A-BA2D-467A-A598-56604516349D}"/>
                </a:ext>
              </a:extLst>
            </p:cNvPr>
            <p:cNvGrpSpPr/>
            <p:nvPr/>
          </p:nvGrpSpPr>
          <p:grpSpPr>
            <a:xfrm>
              <a:off x="434304" y="1305114"/>
              <a:ext cx="1655005" cy="2390562"/>
              <a:chOff x="343207" y="884902"/>
              <a:chExt cx="1655005" cy="2390562"/>
            </a:xfrm>
          </p:grpSpPr>
          <p:pic>
            <p:nvPicPr>
              <p:cNvPr id="5" name="Picture 4" descr="Save to CSV/Excel File">
                <a:extLst>
                  <a:ext uri="{FF2B5EF4-FFF2-40B4-BE49-F238E27FC236}">
                    <a16:creationId xmlns:a16="http://schemas.microsoft.com/office/drawing/2014/main" id="{F0C7F27C-CEA8-4E01-A35F-08F19E68F046}"/>
                  </a:ext>
                </a:extLst>
              </p:cNvPr>
              <p:cNvPicPr>
                <a:picLocks noChangeAspect="1"/>
              </p:cNvPicPr>
              <p:nvPr/>
            </p:nvPicPr>
            <p:blipFill>
              <a:blip r:embed="rId4"/>
              <a:stretch>
                <a:fillRect/>
              </a:stretch>
            </p:blipFill>
            <p:spPr>
              <a:xfrm>
                <a:off x="343207" y="884902"/>
                <a:ext cx="1655004" cy="239056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5FF5D755-29BB-4166-A967-BD2B7F837A60}"/>
                  </a:ext>
                </a:extLst>
              </p:cNvPr>
              <p:cNvSpPr/>
              <p:nvPr/>
            </p:nvSpPr>
            <p:spPr>
              <a:xfrm>
                <a:off x="343208" y="2148288"/>
                <a:ext cx="1655004" cy="5508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8" name="Title 7">
            <a:extLst>
              <a:ext uri="{FF2B5EF4-FFF2-40B4-BE49-F238E27FC236}">
                <a16:creationId xmlns:a16="http://schemas.microsoft.com/office/drawing/2014/main" id="{098B0D86-A2A6-4F1D-9BB5-8C51B730222A}"/>
              </a:ext>
            </a:extLst>
          </p:cNvPr>
          <p:cNvSpPr>
            <a:spLocks noGrp="1"/>
          </p:cNvSpPr>
          <p:nvPr>
            <p:ph type="title"/>
          </p:nvPr>
        </p:nvSpPr>
        <p:spPr>
          <a:xfrm>
            <a:off x="434304" y="0"/>
            <a:ext cx="10515600" cy="988601"/>
          </a:xfrm>
        </p:spPr>
        <p:txBody>
          <a:bodyPr/>
          <a:lstStyle/>
          <a:p>
            <a:r>
              <a:rPr lang="en-US" dirty="0">
                <a:latin typeface="+mn-lt"/>
              </a:rPr>
              <a:t>Save to CSV/Excel File</a:t>
            </a:r>
          </a:p>
        </p:txBody>
      </p:sp>
    </p:spTree>
    <p:extLst>
      <p:ext uri="{BB962C8B-B14F-4D97-AF65-F5344CB8AC3E}">
        <p14:creationId xmlns:p14="http://schemas.microsoft.com/office/powerpoint/2010/main" val="303932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Export Options for Teachers and School Users">
            <a:extLst>
              <a:ext uri="{FF2B5EF4-FFF2-40B4-BE49-F238E27FC236}">
                <a16:creationId xmlns:a16="http://schemas.microsoft.com/office/drawing/2014/main" id="{A8D1139B-45BE-40F7-8E54-9427E47A8694}"/>
              </a:ext>
            </a:extLst>
          </p:cNvPr>
          <p:cNvGrpSpPr/>
          <p:nvPr/>
        </p:nvGrpSpPr>
        <p:grpSpPr>
          <a:xfrm>
            <a:off x="434304" y="1394416"/>
            <a:ext cx="11201935" cy="5024961"/>
            <a:chOff x="434304" y="1394416"/>
            <a:chExt cx="11201935" cy="5024961"/>
          </a:xfrm>
        </p:grpSpPr>
        <p:grpSp>
          <p:nvGrpSpPr>
            <p:cNvPr id="10" name="Group 9">
              <a:extLst>
                <a:ext uri="{FF2B5EF4-FFF2-40B4-BE49-F238E27FC236}">
                  <a16:creationId xmlns:a16="http://schemas.microsoft.com/office/drawing/2014/main" id="{BB059661-2662-49C8-8817-5D782D673C1B}"/>
                </a:ext>
              </a:extLst>
            </p:cNvPr>
            <p:cNvGrpSpPr/>
            <p:nvPr/>
          </p:nvGrpSpPr>
          <p:grpSpPr>
            <a:xfrm>
              <a:off x="434304" y="2125229"/>
              <a:ext cx="5150001" cy="2233512"/>
              <a:chOff x="5498767" y="3785395"/>
              <a:chExt cx="6018594" cy="2892355"/>
            </a:xfrm>
            <a:effectLst>
              <a:outerShdw blurRad="50800" dist="38100" dir="2700000" algn="tl" rotWithShape="0">
                <a:prstClr val="black">
                  <a:alpha val="40000"/>
                </a:prstClr>
              </a:outerShdw>
            </a:effectLst>
          </p:grpSpPr>
          <p:pic>
            <p:nvPicPr>
              <p:cNvPr id="4" name="Picture 3" descr="Reports Without Item-Level Data &#10;">
                <a:extLst>
                  <a:ext uri="{FF2B5EF4-FFF2-40B4-BE49-F238E27FC236}">
                    <a16:creationId xmlns:a16="http://schemas.microsoft.com/office/drawing/2014/main" id="{C0D85916-F79C-4EF4-B683-071CC7849E05}"/>
                  </a:ext>
                </a:extLst>
              </p:cNvPr>
              <p:cNvPicPr>
                <a:picLocks noChangeAspect="1"/>
              </p:cNvPicPr>
              <p:nvPr/>
            </p:nvPicPr>
            <p:blipFill>
              <a:blip r:embed="rId3"/>
              <a:stretch>
                <a:fillRect/>
              </a:stretch>
            </p:blipFill>
            <p:spPr>
              <a:xfrm>
                <a:off x="5498767" y="3785395"/>
                <a:ext cx="6018594" cy="2892355"/>
              </a:xfrm>
              <a:prstGeom prst="rect">
                <a:avLst/>
              </a:prstGeom>
              <a:ln w="12700">
                <a:solidFill>
                  <a:schemeClr val="bg1">
                    <a:lumMod val="75000"/>
                  </a:schemeClr>
                </a:solidFill>
              </a:ln>
            </p:spPr>
          </p:pic>
          <p:sp>
            <p:nvSpPr>
              <p:cNvPr id="6" name="Rectangle: Rounded Corners 5">
                <a:extLst>
                  <a:ext uri="{FF2B5EF4-FFF2-40B4-BE49-F238E27FC236}">
                    <a16:creationId xmlns:a16="http://schemas.microsoft.com/office/drawing/2014/main" id="{539E5870-3D23-4C85-844B-916F9321065A}"/>
                  </a:ext>
                </a:extLst>
              </p:cNvPr>
              <p:cNvSpPr/>
              <p:nvPr/>
            </p:nvSpPr>
            <p:spPr>
              <a:xfrm>
                <a:off x="5715136" y="4267196"/>
                <a:ext cx="3886200" cy="120831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50000"/>
                        <a:lumOff val="50000"/>
                      </a:schemeClr>
                    </a:solidFill>
                  </a:rPr>
                  <a:t>Select Export File Type </a:t>
                </a:r>
              </a:p>
              <a:p>
                <a:r>
                  <a:rPr lang="en-US" sz="1200" dirty="0">
                    <a:solidFill>
                      <a:schemeClr val="tx1">
                        <a:lumMod val="50000"/>
                        <a:lumOff val="50000"/>
                      </a:schemeClr>
                    </a:solidFill>
                  </a:rPr>
                  <a:t>       PDF       CSV</a:t>
                </a:r>
              </a:p>
              <a:p>
                <a:pPr algn="ctr"/>
                <a:endParaRPr lang="en-US" dirty="0">
                  <a:solidFill>
                    <a:schemeClr val="tx1">
                      <a:lumMod val="50000"/>
                      <a:lumOff val="50000"/>
                    </a:schemeClr>
                  </a:solidFill>
                </a:endParaRPr>
              </a:p>
            </p:txBody>
          </p:sp>
          <p:sp>
            <p:nvSpPr>
              <p:cNvPr id="8" name="Flowchart: Connector 7">
                <a:extLst>
                  <a:ext uri="{FF2B5EF4-FFF2-40B4-BE49-F238E27FC236}">
                    <a16:creationId xmlns:a16="http://schemas.microsoft.com/office/drawing/2014/main" id="{61E38E86-BE2E-4C53-B57C-F812F01B1949}"/>
                  </a:ext>
                </a:extLst>
              </p:cNvPr>
              <p:cNvSpPr/>
              <p:nvPr/>
            </p:nvSpPr>
            <p:spPr>
              <a:xfrm>
                <a:off x="6578750" y="4762497"/>
                <a:ext cx="141514" cy="130628"/>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BFDB1CF-8982-4E36-B8E4-B117FF23DED5}"/>
                  </a:ext>
                </a:extLst>
              </p:cNvPr>
              <p:cNvSpPr/>
              <p:nvPr/>
            </p:nvSpPr>
            <p:spPr>
              <a:xfrm>
                <a:off x="5980157" y="4763869"/>
                <a:ext cx="141514" cy="130628"/>
              </a:xfrm>
              <a:prstGeom prst="flowChartConnector">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Rounded Corners 11">
              <a:extLst>
                <a:ext uri="{FF2B5EF4-FFF2-40B4-BE49-F238E27FC236}">
                  <a16:creationId xmlns:a16="http://schemas.microsoft.com/office/drawing/2014/main" id="{13A0E913-57D0-4873-810B-25D2C396819F}"/>
                </a:ext>
              </a:extLst>
            </p:cNvPr>
            <p:cNvSpPr/>
            <p:nvPr/>
          </p:nvSpPr>
          <p:spPr>
            <a:xfrm>
              <a:off x="434304" y="1394416"/>
              <a:ext cx="5150001" cy="383574"/>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Reports Without Item-Level Data </a:t>
              </a:r>
            </a:p>
          </p:txBody>
        </p:sp>
        <p:grpSp>
          <p:nvGrpSpPr>
            <p:cNvPr id="2" name="Group 1">
              <a:extLst>
                <a:ext uri="{FF2B5EF4-FFF2-40B4-BE49-F238E27FC236}">
                  <a16:creationId xmlns:a16="http://schemas.microsoft.com/office/drawing/2014/main" id="{86193560-6FE7-44A7-B6E5-AD0BA5892DD1}"/>
                </a:ext>
              </a:extLst>
            </p:cNvPr>
            <p:cNvGrpSpPr/>
            <p:nvPr/>
          </p:nvGrpSpPr>
          <p:grpSpPr>
            <a:xfrm>
              <a:off x="6289807" y="1394416"/>
              <a:ext cx="5346432" cy="5024961"/>
              <a:chOff x="6626448" y="822143"/>
              <a:chExt cx="5098524" cy="4693034"/>
            </a:xfrm>
          </p:grpSpPr>
          <p:pic>
            <p:nvPicPr>
              <p:cNvPr id="9" name="Picture 8" descr="Reports With Item-Level Data&#10;">
                <a:extLst>
                  <a:ext uri="{FF2B5EF4-FFF2-40B4-BE49-F238E27FC236}">
                    <a16:creationId xmlns:a16="http://schemas.microsoft.com/office/drawing/2014/main" id="{1CE39E1A-D581-49F7-8687-A4F1BEA98BF1}"/>
                  </a:ext>
                </a:extLst>
              </p:cNvPr>
              <p:cNvPicPr>
                <a:picLocks noChangeAspect="1"/>
              </p:cNvPicPr>
              <p:nvPr/>
            </p:nvPicPr>
            <p:blipFill>
              <a:blip r:embed="rId4"/>
              <a:stretch>
                <a:fillRect/>
              </a:stretch>
            </p:blipFill>
            <p:spPr>
              <a:xfrm>
                <a:off x="6702131" y="1488135"/>
                <a:ext cx="5022841" cy="27783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Picture 10" descr="Reports With Item-Level Data&#10;">
                <a:extLst>
                  <a:ext uri="{FF2B5EF4-FFF2-40B4-BE49-F238E27FC236}">
                    <a16:creationId xmlns:a16="http://schemas.microsoft.com/office/drawing/2014/main" id="{1745EA0B-CBB2-4688-ADE3-BCF55842B94C}"/>
                  </a:ext>
                </a:extLst>
              </p:cNvPr>
              <p:cNvPicPr>
                <a:picLocks noChangeAspect="1"/>
              </p:cNvPicPr>
              <p:nvPr/>
            </p:nvPicPr>
            <p:blipFill rotWithShape="1">
              <a:blip r:embed="rId5"/>
              <a:srcRect r="3387" b="4643"/>
              <a:stretch/>
            </p:blipFill>
            <p:spPr>
              <a:xfrm>
                <a:off x="7781037" y="3771169"/>
                <a:ext cx="3049891" cy="17440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2C3C0B71-992F-49E9-95A2-FAAC73F1A3B6}"/>
                  </a:ext>
                </a:extLst>
              </p:cNvPr>
              <p:cNvSpPr/>
              <p:nvPr/>
            </p:nvSpPr>
            <p:spPr>
              <a:xfrm>
                <a:off x="6626448" y="822143"/>
                <a:ext cx="4998583" cy="358237"/>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Reports With Item-Level Data</a:t>
                </a:r>
              </a:p>
            </p:txBody>
          </p:sp>
        </p:grpSp>
      </p:grpSp>
      <p:sp>
        <p:nvSpPr>
          <p:cNvPr id="3" name="Title 2">
            <a:extLst>
              <a:ext uri="{FF2B5EF4-FFF2-40B4-BE49-F238E27FC236}">
                <a16:creationId xmlns:a16="http://schemas.microsoft.com/office/drawing/2014/main" id="{958197CC-F723-4311-AB2F-C161C4CF2C7D}"/>
              </a:ext>
            </a:extLst>
          </p:cNvPr>
          <p:cNvSpPr>
            <a:spLocks noGrp="1"/>
          </p:cNvSpPr>
          <p:nvPr>
            <p:ph type="title"/>
          </p:nvPr>
        </p:nvSpPr>
        <p:spPr/>
        <p:txBody>
          <a:bodyPr>
            <a:normAutofit/>
          </a:bodyPr>
          <a:lstStyle/>
          <a:p>
            <a:r>
              <a:rPr lang="en-US" dirty="0">
                <a:latin typeface="+mn-lt"/>
              </a:rPr>
              <a:t>Export Options for Teachers and School Users</a:t>
            </a:r>
          </a:p>
        </p:txBody>
      </p:sp>
    </p:spTree>
    <p:extLst>
      <p:ext uri="{BB962C8B-B14F-4D97-AF65-F5344CB8AC3E}">
        <p14:creationId xmlns:p14="http://schemas.microsoft.com/office/powerpoint/2010/main" val="362368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Export Options for District Users">
            <a:extLst>
              <a:ext uri="{FF2B5EF4-FFF2-40B4-BE49-F238E27FC236}">
                <a16:creationId xmlns:a16="http://schemas.microsoft.com/office/drawing/2014/main" id="{EE41A707-10F0-4D48-910D-3C510157DC5D}"/>
              </a:ext>
            </a:extLst>
          </p:cNvPr>
          <p:cNvGrpSpPr/>
          <p:nvPr/>
        </p:nvGrpSpPr>
        <p:grpSpPr>
          <a:xfrm>
            <a:off x="434304" y="1272405"/>
            <a:ext cx="11452076" cy="5227590"/>
            <a:chOff x="276184" y="1141940"/>
            <a:chExt cx="11564124" cy="4927931"/>
          </a:xfrm>
        </p:grpSpPr>
        <p:grpSp>
          <p:nvGrpSpPr>
            <p:cNvPr id="16" name="Group 15">
              <a:extLst>
                <a:ext uri="{FF2B5EF4-FFF2-40B4-BE49-F238E27FC236}">
                  <a16:creationId xmlns:a16="http://schemas.microsoft.com/office/drawing/2014/main" id="{FD167066-1E6A-4DFE-9999-D38331CB9B70}"/>
                </a:ext>
              </a:extLst>
            </p:cNvPr>
            <p:cNvGrpSpPr/>
            <p:nvPr/>
          </p:nvGrpSpPr>
          <p:grpSpPr>
            <a:xfrm>
              <a:off x="276184" y="1679769"/>
              <a:ext cx="5591216" cy="2869028"/>
              <a:chOff x="276184" y="345268"/>
              <a:chExt cx="5591216" cy="2869028"/>
            </a:xfrm>
          </p:grpSpPr>
          <p:pic>
            <p:nvPicPr>
              <p:cNvPr id="10" name="Picture 9" descr="Without Item-Level Data&#10;">
                <a:extLst>
                  <a:ext uri="{FF2B5EF4-FFF2-40B4-BE49-F238E27FC236}">
                    <a16:creationId xmlns:a16="http://schemas.microsoft.com/office/drawing/2014/main" id="{C264A6CA-B119-4462-AB11-279C0EE31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 t="17730" r="5024" b="11620"/>
              <a:stretch/>
            </p:blipFill>
            <p:spPr bwMode="auto">
              <a:xfrm>
                <a:off x="276184" y="345268"/>
                <a:ext cx="5591216" cy="2869028"/>
              </a:xfrm>
              <a:prstGeom prst="rect">
                <a:avLst/>
              </a:prstGeom>
              <a:noFill/>
              <a:ln w="12700">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63AB641-93F0-4B72-9FE4-EF685A637F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8761" y="1170779"/>
                <a:ext cx="243598" cy="207509"/>
              </a:xfrm>
              <a:prstGeom prst="rect">
                <a:avLst/>
              </a:prstGeom>
            </p:spPr>
          </p:pic>
          <p:pic>
            <p:nvPicPr>
              <p:cNvPr id="15" name="Picture 14">
                <a:extLst>
                  <a:ext uri="{FF2B5EF4-FFF2-40B4-BE49-F238E27FC236}">
                    <a16:creationId xmlns:a16="http://schemas.microsoft.com/office/drawing/2014/main" id="{E82A7480-E690-41EE-A2B4-BD53C5253D1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547" y="1416653"/>
                <a:ext cx="200025" cy="200025"/>
              </a:xfrm>
              <a:prstGeom prst="rect">
                <a:avLst/>
              </a:prstGeom>
            </p:spPr>
          </p:pic>
        </p:grpSp>
        <p:grpSp>
          <p:nvGrpSpPr>
            <p:cNvPr id="20" name="Group 19">
              <a:extLst>
                <a:ext uri="{FF2B5EF4-FFF2-40B4-BE49-F238E27FC236}">
                  <a16:creationId xmlns:a16="http://schemas.microsoft.com/office/drawing/2014/main" id="{2ABF4B9F-9778-4AEA-8D0B-95C500D60788}"/>
                </a:ext>
              </a:extLst>
            </p:cNvPr>
            <p:cNvGrpSpPr/>
            <p:nvPr/>
          </p:nvGrpSpPr>
          <p:grpSpPr>
            <a:xfrm>
              <a:off x="6249092" y="1711986"/>
              <a:ext cx="5591216" cy="2869028"/>
              <a:chOff x="6096000" y="377485"/>
              <a:chExt cx="5819816" cy="2869028"/>
            </a:xfrm>
          </p:grpSpPr>
          <p:pic>
            <p:nvPicPr>
              <p:cNvPr id="12" name="Picture 11" descr="With Item-Level Data&#10;">
                <a:extLst>
                  <a:ext uri="{FF2B5EF4-FFF2-40B4-BE49-F238E27FC236}">
                    <a16:creationId xmlns:a16="http://schemas.microsoft.com/office/drawing/2014/main" id="{75C036AD-3A13-4584-972F-D84A02582DD7}"/>
                  </a:ext>
                </a:extLst>
              </p:cNvPr>
              <p:cNvPicPr>
                <a:picLocks noChangeAspect="1"/>
              </p:cNvPicPr>
              <p:nvPr/>
            </p:nvPicPr>
            <p:blipFill>
              <a:blip r:embed="rId6"/>
              <a:stretch>
                <a:fillRect/>
              </a:stretch>
            </p:blipFill>
            <p:spPr>
              <a:xfrm>
                <a:off x="6096000" y="377485"/>
                <a:ext cx="5819816" cy="28690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3C42BFDA-783A-42FD-8615-E6E096809007}"/>
                  </a:ext>
                </a:extLst>
              </p:cNvPr>
              <p:cNvSpPr/>
              <p:nvPr/>
            </p:nvSpPr>
            <p:spPr>
              <a:xfrm>
                <a:off x="7434498" y="631372"/>
                <a:ext cx="1754085" cy="200384"/>
              </a:xfrm>
              <a:prstGeom prst="round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Grade 3 Math Interim</a:t>
                </a:r>
              </a:p>
            </p:txBody>
          </p:sp>
          <p:pic>
            <p:nvPicPr>
              <p:cNvPr id="17" name="Picture 16">
                <a:extLst>
                  <a:ext uri="{FF2B5EF4-FFF2-40B4-BE49-F238E27FC236}">
                    <a16:creationId xmlns:a16="http://schemas.microsoft.com/office/drawing/2014/main" id="{3F74F14D-9683-4183-A55D-D7A72AEFED0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50155" y="1672166"/>
                <a:ext cx="200025" cy="200025"/>
              </a:xfrm>
              <a:prstGeom prst="rect">
                <a:avLst/>
              </a:prstGeom>
            </p:spPr>
          </p:pic>
          <p:pic>
            <p:nvPicPr>
              <p:cNvPr id="18" name="Picture 17">
                <a:extLst>
                  <a:ext uri="{FF2B5EF4-FFF2-40B4-BE49-F238E27FC236}">
                    <a16:creationId xmlns:a16="http://schemas.microsoft.com/office/drawing/2014/main" id="{71A9A6C0-65C3-41E5-A51E-3FA3344C39C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50155" y="1170778"/>
                <a:ext cx="209550" cy="209550"/>
              </a:xfrm>
              <a:prstGeom prst="rect">
                <a:avLst/>
              </a:prstGeom>
            </p:spPr>
          </p:pic>
          <p:pic>
            <p:nvPicPr>
              <p:cNvPr id="19" name="Picture 18">
                <a:extLst>
                  <a:ext uri="{FF2B5EF4-FFF2-40B4-BE49-F238E27FC236}">
                    <a16:creationId xmlns:a16="http://schemas.microsoft.com/office/drawing/2014/main" id="{1933A673-EF97-4745-B861-1810C85A4F1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40630" y="1438589"/>
                <a:ext cx="209550" cy="209550"/>
              </a:xfrm>
              <a:prstGeom prst="rect">
                <a:avLst/>
              </a:prstGeom>
            </p:spPr>
          </p:pic>
        </p:grpSp>
        <p:sp>
          <p:nvSpPr>
            <p:cNvPr id="21" name="Rectangle: Rounded Corners 20">
              <a:extLst>
                <a:ext uri="{FF2B5EF4-FFF2-40B4-BE49-F238E27FC236}">
                  <a16:creationId xmlns:a16="http://schemas.microsoft.com/office/drawing/2014/main" id="{97A7A1EA-4F7D-4966-8D95-DF3C14C0B363}"/>
                </a:ext>
              </a:extLst>
            </p:cNvPr>
            <p:cNvSpPr/>
            <p:nvPr/>
          </p:nvSpPr>
          <p:spPr>
            <a:xfrm>
              <a:off x="276184" y="1143000"/>
              <a:ext cx="5591216" cy="435166"/>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Without Item-Level Data</a:t>
              </a:r>
            </a:p>
          </p:txBody>
        </p:sp>
        <p:sp>
          <p:nvSpPr>
            <p:cNvPr id="23" name="Rectangle: Rounded Corners 22" descr="With Item-Level Data&#10;">
              <a:extLst>
                <a:ext uri="{FF2B5EF4-FFF2-40B4-BE49-F238E27FC236}">
                  <a16:creationId xmlns:a16="http://schemas.microsoft.com/office/drawing/2014/main" id="{CD722AC6-9093-4134-8977-719BDB1A3D8C}"/>
                </a:ext>
              </a:extLst>
            </p:cNvPr>
            <p:cNvSpPr/>
            <p:nvPr/>
          </p:nvSpPr>
          <p:spPr>
            <a:xfrm>
              <a:off x="6249092" y="1141940"/>
              <a:ext cx="5591216" cy="435166"/>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With Item-Level Data</a:t>
              </a:r>
            </a:p>
          </p:txBody>
        </p:sp>
        <p:pic>
          <p:nvPicPr>
            <p:cNvPr id="25" name="Picture 24" descr="Export Options for District Users">
              <a:extLst>
                <a:ext uri="{FF2B5EF4-FFF2-40B4-BE49-F238E27FC236}">
                  <a16:creationId xmlns:a16="http://schemas.microsoft.com/office/drawing/2014/main" id="{A30BF6C8-7E74-4A40-806E-F03BF4EF08E1}"/>
                </a:ext>
              </a:extLst>
            </p:cNvPr>
            <p:cNvPicPr>
              <a:picLocks noChangeAspect="1"/>
            </p:cNvPicPr>
            <p:nvPr/>
          </p:nvPicPr>
          <p:blipFill rotWithShape="1">
            <a:blip r:embed="rId8"/>
            <a:srcRect l="3717" t="5512" r="4096" b="6099"/>
            <a:stretch/>
          </p:blipFill>
          <p:spPr>
            <a:xfrm>
              <a:off x="7399442" y="4214685"/>
              <a:ext cx="3641516" cy="18551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7" name="Picture 26" descr="Export Options for District Users">
              <a:extLst>
                <a:ext uri="{FF2B5EF4-FFF2-40B4-BE49-F238E27FC236}">
                  <a16:creationId xmlns:a16="http://schemas.microsoft.com/office/drawing/2014/main" id="{5493CC23-9704-46E0-963A-8B990EF5AEC3}"/>
                </a:ext>
              </a:extLst>
            </p:cNvPr>
            <p:cNvPicPr>
              <a:picLocks noChangeAspect="1"/>
            </p:cNvPicPr>
            <p:nvPr/>
          </p:nvPicPr>
          <p:blipFill>
            <a:blip r:embed="rId9"/>
            <a:stretch>
              <a:fillRect/>
            </a:stretch>
          </p:blipFill>
          <p:spPr>
            <a:xfrm>
              <a:off x="1289707" y="4213625"/>
              <a:ext cx="3564167" cy="18551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Title 2" descr="Export Options for District Users">
            <a:extLst>
              <a:ext uri="{FF2B5EF4-FFF2-40B4-BE49-F238E27FC236}">
                <a16:creationId xmlns:a16="http://schemas.microsoft.com/office/drawing/2014/main" id="{A96E7500-4EC6-4394-9D39-072366102F01}"/>
              </a:ext>
            </a:extLst>
          </p:cNvPr>
          <p:cNvSpPr>
            <a:spLocks noGrp="1"/>
          </p:cNvSpPr>
          <p:nvPr>
            <p:ph type="title"/>
          </p:nvPr>
        </p:nvSpPr>
        <p:spPr/>
        <p:txBody>
          <a:bodyPr/>
          <a:lstStyle/>
          <a:p>
            <a:r>
              <a:rPr lang="en-US" dirty="0">
                <a:latin typeface="+mn-lt"/>
              </a:rPr>
              <a:t>Export Options for District Users</a:t>
            </a:r>
          </a:p>
        </p:txBody>
      </p:sp>
    </p:spTree>
    <p:extLst>
      <p:ext uri="{BB962C8B-B14F-4D97-AF65-F5344CB8AC3E}">
        <p14:creationId xmlns:p14="http://schemas.microsoft.com/office/powerpoint/2010/main" val="339469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box">
            <a:extLst>
              <a:ext uri="{FF2B5EF4-FFF2-40B4-BE49-F238E27FC236}">
                <a16:creationId xmlns:a16="http://schemas.microsoft.com/office/drawing/2014/main" id="{C0A83915-9EB4-45A7-A022-8522C5ADDD9D}"/>
              </a:ext>
            </a:extLst>
          </p:cNvPr>
          <p:cNvPicPr>
            <a:picLocks noChangeAspect="1"/>
          </p:cNvPicPr>
          <p:nvPr/>
        </p:nvPicPr>
        <p:blipFill>
          <a:blip r:embed="rId3"/>
          <a:stretch>
            <a:fillRect/>
          </a:stretch>
        </p:blipFill>
        <p:spPr>
          <a:xfrm>
            <a:off x="328048" y="1572665"/>
            <a:ext cx="11535903" cy="810762"/>
          </a:xfrm>
          <a:prstGeom prst="rect">
            <a:avLst/>
          </a:prstGeom>
          <a:ln>
            <a:solidFill>
              <a:schemeClr val="bg1">
                <a:lumMod val="75000"/>
              </a:schemeClr>
            </a:solidFill>
          </a:ln>
        </p:spPr>
      </p:pic>
      <p:pic>
        <p:nvPicPr>
          <p:cNvPr id="6" name="Picture 5" descr="Inbox">
            <a:extLst>
              <a:ext uri="{FF2B5EF4-FFF2-40B4-BE49-F238E27FC236}">
                <a16:creationId xmlns:a16="http://schemas.microsoft.com/office/drawing/2014/main" id="{FC601D58-6DA9-4C9F-BDB2-5941781D0CF5}"/>
              </a:ext>
            </a:extLst>
          </p:cNvPr>
          <p:cNvPicPr>
            <a:picLocks noChangeAspect="1"/>
          </p:cNvPicPr>
          <p:nvPr/>
        </p:nvPicPr>
        <p:blipFill>
          <a:blip r:embed="rId4"/>
          <a:stretch>
            <a:fillRect/>
          </a:stretch>
        </p:blipFill>
        <p:spPr>
          <a:xfrm>
            <a:off x="350850" y="2383427"/>
            <a:ext cx="11490301" cy="3160809"/>
          </a:xfrm>
          <a:prstGeom prst="rect">
            <a:avLst/>
          </a:prstGeom>
          <a:ln w="12700">
            <a:solidFill>
              <a:schemeClr val="bg1">
                <a:lumMod val="75000"/>
              </a:schemeClr>
            </a:solidFill>
          </a:ln>
        </p:spPr>
      </p:pic>
      <p:sp>
        <p:nvSpPr>
          <p:cNvPr id="2" name="Rectangle 1">
            <a:extLst>
              <a:ext uri="{FF2B5EF4-FFF2-40B4-BE49-F238E27FC236}">
                <a16:creationId xmlns:a16="http://schemas.microsoft.com/office/drawing/2014/main" id="{57E57FA3-5303-4E2C-8A06-76D7235E29B3}"/>
              </a:ext>
              <a:ext uri="{C183D7F6-B498-43B3-948B-1728B52AA6E4}">
                <adec:decorative xmlns:adec="http://schemas.microsoft.com/office/drawing/2017/decorative" val="1"/>
              </a:ext>
            </a:extLst>
          </p:cNvPr>
          <p:cNvSpPr/>
          <p:nvPr/>
        </p:nvSpPr>
        <p:spPr>
          <a:xfrm>
            <a:off x="363631" y="3677289"/>
            <a:ext cx="2396476" cy="1290942"/>
          </a:xfrm>
          <a:prstGeom prst="rect">
            <a:avLst/>
          </a:prstGeom>
          <a:solidFill>
            <a:srgbClr val="DD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0936FCD-A4FE-490E-8EFC-E49A63C26A34}"/>
              </a:ext>
              <a:ext uri="{C183D7F6-B498-43B3-948B-1728B52AA6E4}">
                <adec:decorative xmlns:adec="http://schemas.microsoft.com/office/drawing/2017/decorative" val="1"/>
              </a:ext>
            </a:extLst>
          </p:cNvPr>
          <p:cNvSpPr/>
          <p:nvPr/>
        </p:nvSpPr>
        <p:spPr>
          <a:xfrm>
            <a:off x="7068090" y="1905755"/>
            <a:ext cx="1078174" cy="47767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0AFC1D-75F8-4A41-A3D5-BD0B1CDB811C}"/>
              </a:ext>
              <a:ext uri="{C183D7F6-B498-43B3-948B-1728B52AA6E4}">
                <adec:decorative xmlns:adec="http://schemas.microsoft.com/office/drawing/2017/decorative" val="1"/>
              </a:ext>
            </a:extLst>
          </p:cNvPr>
          <p:cNvSpPr/>
          <p:nvPr/>
        </p:nvSpPr>
        <p:spPr>
          <a:xfrm>
            <a:off x="363631" y="1597739"/>
            <a:ext cx="3736733" cy="705765"/>
          </a:xfrm>
          <a:prstGeom prst="rect">
            <a:avLst/>
          </a:prstGeom>
          <a:solidFill>
            <a:srgbClr val="043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Title 2">
            <a:extLst>
              <a:ext uri="{FF2B5EF4-FFF2-40B4-BE49-F238E27FC236}">
                <a16:creationId xmlns:a16="http://schemas.microsoft.com/office/drawing/2014/main" id="{BC0BD9FE-466D-40A9-A7EC-F13B1DD8B163}"/>
              </a:ext>
            </a:extLst>
          </p:cNvPr>
          <p:cNvSpPr>
            <a:spLocks noGrp="1"/>
          </p:cNvSpPr>
          <p:nvPr>
            <p:ph type="title"/>
          </p:nvPr>
        </p:nvSpPr>
        <p:spPr>
          <a:xfrm>
            <a:off x="434304" y="0"/>
            <a:ext cx="10515600" cy="988601"/>
          </a:xfrm>
        </p:spPr>
        <p:txBody>
          <a:bodyPr/>
          <a:lstStyle/>
          <a:p>
            <a:r>
              <a:rPr lang="en-US" dirty="0">
                <a:latin typeface="+mn-lt"/>
              </a:rPr>
              <a:t>Inbox</a:t>
            </a:r>
          </a:p>
        </p:txBody>
      </p:sp>
    </p:spTree>
    <p:extLst>
      <p:ext uri="{BB962C8B-B14F-4D97-AF65-F5344CB8AC3E}">
        <p14:creationId xmlns:p14="http://schemas.microsoft.com/office/powerpoint/2010/main" val="4180768676"/>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3.xml><?xml version="1.0" encoding="utf-8"?>
<ds:datastoreItem xmlns:ds="http://schemas.openxmlformats.org/officeDocument/2006/customXml" ds:itemID="{3BB90193-8589-4CB7-9462-970618448455}">
  <ds:schemaRefs>
    <ds:schemaRef ds:uri="http://purl.org/dc/dcmitype/"/>
    <ds:schemaRef ds:uri="http://schemas.openxmlformats.org/package/2006/metadata/core-properties"/>
    <ds:schemaRef ds:uri="13c9ea0d-e25c-4f93-9b70-02862080b193"/>
    <ds:schemaRef ds:uri="2843375c-8823-4e2f-99fa-88d565c262bc"/>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1869</TotalTime>
  <Words>1414</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宋体</vt:lpstr>
      <vt:lpstr>Arial</vt:lpstr>
      <vt:lpstr>Calibri</vt:lpstr>
      <vt:lpstr>Calibri Light</vt:lpstr>
      <vt:lpstr>Cambria</vt:lpstr>
      <vt:lpstr>Gill Sans MT</vt:lpstr>
      <vt:lpstr>Open Sans</vt:lpstr>
      <vt:lpstr>Open Sans Light</vt:lpstr>
      <vt:lpstr>Open Sans Semibold</vt:lpstr>
      <vt:lpstr>1_Office Theme</vt:lpstr>
      <vt:lpstr>How to Print and Export Data you can See in your Reports</vt:lpstr>
      <vt:lpstr>Print or Export the Report You Need</vt:lpstr>
      <vt:lpstr>Print Preview—Summary Only</vt:lpstr>
      <vt:lpstr>Print Preview—Summary and Item Scores</vt:lpstr>
      <vt:lpstr>Print Options—District Performance on Test Report—Summary and Item Scores</vt:lpstr>
      <vt:lpstr>Save to CSV/Excel File</vt:lpstr>
      <vt:lpstr>Export Options for Teachers and School Users</vt:lpstr>
      <vt:lpstr>Export Options for District Users</vt:lpstr>
      <vt:lpstr>Inbox</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30</cp:revision>
  <dcterms:created xsi:type="dcterms:W3CDTF">2020-09-01T02:08:39Z</dcterms:created>
  <dcterms:modified xsi:type="dcterms:W3CDTF">2020-09-28T22:44:14Z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