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98" r:id="rId1"/>
  </p:sldMasterIdLst>
  <p:notesMasterIdLst>
    <p:notesMasterId r:id="rId44"/>
  </p:notesMasterIdLst>
  <p:handoutMasterIdLst>
    <p:handoutMasterId r:id="rId45"/>
  </p:handoutMasterIdLst>
  <p:sldIdLst>
    <p:sldId id="256" r:id="rId2"/>
    <p:sldId id="280" r:id="rId3"/>
    <p:sldId id="281" r:id="rId4"/>
    <p:sldId id="260" r:id="rId5"/>
    <p:sldId id="261" r:id="rId6"/>
    <p:sldId id="262" r:id="rId7"/>
    <p:sldId id="263" r:id="rId8"/>
    <p:sldId id="264" r:id="rId9"/>
    <p:sldId id="279" r:id="rId10"/>
    <p:sldId id="267" r:id="rId11"/>
    <p:sldId id="268" r:id="rId12"/>
    <p:sldId id="269" r:id="rId13"/>
    <p:sldId id="323" r:id="rId14"/>
    <p:sldId id="266" r:id="rId15"/>
    <p:sldId id="273" r:id="rId16"/>
    <p:sldId id="276" r:id="rId17"/>
    <p:sldId id="277" r:id="rId18"/>
    <p:sldId id="275" r:id="rId19"/>
    <p:sldId id="271" r:id="rId20"/>
    <p:sldId id="282" r:id="rId21"/>
    <p:sldId id="284" r:id="rId22"/>
    <p:sldId id="285" r:id="rId23"/>
    <p:sldId id="287" r:id="rId24"/>
    <p:sldId id="301" r:id="rId25"/>
    <p:sldId id="286" r:id="rId26"/>
    <p:sldId id="290" r:id="rId27"/>
    <p:sldId id="291" r:id="rId28"/>
    <p:sldId id="321" r:id="rId29"/>
    <p:sldId id="322" r:id="rId30"/>
    <p:sldId id="297" r:id="rId31"/>
    <p:sldId id="298" r:id="rId32"/>
    <p:sldId id="303" r:id="rId33"/>
    <p:sldId id="304" r:id="rId34"/>
    <p:sldId id="293" r:id="rId35"/>
    <p:sldId id="294" r:id="rId36"/>
    <p:sldId id="299" r:id="rId37"/>
    <p:sldId id="270" r:id="rId38"/>
    <p:sldId id="278" r:id="rId39"/>
    <p:sldId id="300" r:id="rId40"/>
    <p:sldId id="306" r:id="rId41"/>
    <p:sldId id="307" r:id="rId42"/>
    <p:sldId id="259" r:id="rId43"/>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nnon Miner" initials="SM" lastIdx="5" clrIdx="0">
    <p:extLst>
      <p:ext uri="{19B8F6BF-5375-455C-9EA6-DF929625EA0E}">
        <p15:presenceInfo xmlns:p15="http://schemas.microsoft.com/office/powerpoint/2012/main" userId="Shannon Miner" providerId="None"/>
      </p:ext>
    </p:extLst>
  </p:cmAuthor>
  <p:cmAuthor id="2" name="Lisa Colon Durham" initials="LCD" lastIdx="4" clrIdx="1">
    <p:extLst>
      <p:ext uri="{19B8F6BF-5375-455C-9EA6-DF929625EA0E}">
        <p15:presenceInfo xmlns:p15="http://schemas.microsoft.com/office/powerpoint/2012/main" userId="S-1-5-21-57989841-920026266-682003330-248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F55"/>
    <a:srgbClr val="000000"/>
    <a:srgbClr val="FFFF00"/>
    <a:srgbClr val="278279"/>
    <a:srgbClr val="C87D0E"/>
    <a:srgbClr val="4B8027"/>
    <a:srgbClr val="099B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3" autoAdjust="0"/>
    <p:restoredTop sz="77819" autoAdjust="0"/>
  </p:normalViewPr>
  <p:slideViewPr>
    <p:cSldViewPr snapToGrid="0">
      <p:cViewPr varScale="1">
        <p:scale>
          <a:sx n="56" d="100"/>
          <a:sy n="56" d="100"/>
        </p:scale>
        <p:origin x="1452" y="78"/>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120"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E921BC-7FE4-43A5-B151-A264C313EB96}"/>
              </a:ext>
            </a:extLst>
          </p:cNvPr>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B1FCA6A-CF0C-41FD-B479-39A5EB17D2DF}"/>
              </a:ext>
            </a:extLst>
          </p:cNvPr>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2907079B-1925-4B7C-BD69-BD5D2F97F767}" type="datetimeFigureOut">
              <a:rPr lang="en-US" smtClean="0"/>
              <a:t>9/18/2020</a:t>
            </a:fld>
            <a:endParaRPr lang="en-US"/>
          </a:p>
        </p:txBody>
      </p:sp>
      <p:sp>
        <p:nvSpPr>
          <p:cNvPr id="4" name="Footer Placeholder 3">
            <a:extLst>
              <a:ext uri="{FF2B5EF4-FFF2-40B4-BE49-F238E27FC236}">
                <a16:creationId xmlns:a16="http://schemas.microsoft.com/office/drawing/2014/main" id="{4E4CED90-D48A-46A8-86F2-B05CDF5A9592}"/>
              </a:ext>
            </a:extLst>
          </p:cNvPr>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DF2DAD-E48A-48D3-A1D0-C6E5A16CBC67}"/>
              </a:ext>
            </a:extLst>
          </p:cNvPr>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44CB425F-E235-4846-AECC-3D3BCE540719}" type="slidenum">
              <a:rPr lang="en-US" smtClean="0"/>
              <a:t>‹#›</a:t>
            </a:fld>
            <a:endParaRPr lang="en-US"/>
          </a:p>
        </p:txBody>
      </p:sp>
    </p:spTree>
    <p:extLst>
      <p:ext uri="{BB962C8B-B14F-4D97-AF65-F5344CB8AC3E}">
        <p14:creationId xmlns:p14="http://schemas.microsoft.com/office/powerpoint/2010/main" val="1726730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67310"/>
          </a:xfrm>
          <a:prstGeom prst="rect">
            <a:avLst/>
          </a:prstGeom>
        </p:spPr>
        <p:txBody>
          <a:bodyPr vert="horz" lIns="92398" tIns="46200" rIns="92398" bIns="46200" rtlCol="0"/>
          <a:lstStyle>
            <a:lvl1pPr algn="l">
              <a:defRPr sz="1200"/>
            </a:lvl1pPr>
          </a:lstStyle>
          <a:p>
            <a:endParaRPr lang="en-US" dirty="0"/>
          </a:p>
        </p:txBody>
      </p:sp>
      <p:sp>
        <p:nvSpPr>
          <p:cNvPr id="3" name="Date Placeholder 2"/>
          <p:cNvSpPr>
            <a:spLocks noGrp="1"/>
          </p:cNvSpPr>
          <p:nvPr>
            <p:ph type="dt" idx="1"/>
          </p:nvPr>
        </p:nvSpPr>
        <p:spPr>
          <a:xfrm>
            <a:off x="3884613" y="2"/>
            <a:ext cx="2971800" cy="467310"/>
          </a:xfrm>
          <a:prstGeom prst="rect">
            <a:avLst/>
          </a:prstGeom>
        </p:spPr>
        <p:txBody>
          <a:bodyPr vert="horz" lIns="92398" tIns="46200" rIns="92398" bIns="46200" rtlCol="0"/>
          <a:lstStyle>
            <a:lvl1pPr algn="r">
              <a:defRPr sz="1200"/>
            </a:lvl1pPr>
          </a:lstStyle>
          <a:p>
            <a:fld id="{764FE6E7-AA0E-40B0-87D0-E00A805F7697}" type="datetimeFigureOut">
              <a:rPr lang="en-US" smtClean="0"/>
              <a:t>9/18/2020</a:t>
            </a:fld>
            <a:endParaRPr lang="en-US" dirty="0"/>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2398" tIns="46200" rIns="92398" bIns="46200" rtlCol="0" anchor="ctr"/>
          <a:lstStyle/>
          <a:p>
            <a:endParaRPr lang="en-US" dirty="0"/>
          </a:p>
        </p:txBody>
      </p:sp>
      <p:sp>
        <p:nvSpPr>
          <p:cNvPr id="5" name="Notes Placeholder 4"/>
          <p:cNvSpPr>
            <a:spLocks noGrp="1"/>
          </p:cNvSpPr>
          <p:nvPr>
            <p:ph type="body" sz="quarter" idx="3"/>
          </p:nvPr>
        </p:nvSpPr>
        <p:spPr>
          <a:xfrm>
            <a:off x="685800" y="4482296"/>
            <a:ext cx="5486400" cy="3667335"/>
          </a:xfrm>
          <a:prstGeom prst="rect">
            <a:avLst/>
          </a:prstGeom>
        </p:spPr>
        <p:txBody>
          <a:bodyPr vert="horz" lIns="92398" tIns="46200" rIns="92398" bIns="4620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09"/>
          </a:xfrm>
          <a:prstGeom prst="rect">
            <a:avLst/>
          </a:prstGeom>
        </p:spPr>
        <p:txBody>
          <a:bodyPr vert="horz" lIns="92398" tIns="46200" rIns="92398" bIns="4620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5"/>
            <a:ext cx="2971800" cy="467309"/>
          </a:xfrm>
          <a:prstGeom prst="rect">
            <a:avLst/>
          </a:prstGeom>
        </p:spPr>
        <p:txBody>
          <a:bodyPr vert="horz" lIns="92398" tIns="46200" rIns="92398" bIns="46200" rtlCol="0" anchor="b"/>
          <a:lstStyle>
            <a:lvl1pPr algn="r">
              <a:defRPr sz="1200"/>
            </a:lvl1pPr>
          </a:lstStyle>
          <a:p>
            <a:fld id="{87562687-7A5B-4415-B0F0-C719E7C49641}" type="slidenum">
              <a:rPr lang="en-US" smtClean="0"/>
              <a:t>‹#›</a:t>
            </a:fld>
            <a:endParaRPr lang="en-US" dirty="0"/>
          </a:p>
        </p:txBody>
      </p:sp>
    </p:spTree>
    <p:extLst>
      <p:ext uri="{BB962C8B-B14F-4D97-AF65-F5344CB8AC3E}">
        <p14:creationId xmlns:p14="http://schemas.microsoft.com/office/powerpoint/2010/main" val="3529756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874075">
              <a:defRPr/>
            </a:pPr>
            <a:fld id="{7D7ED750-6D1C-4EC1-B8EE-9002EB86665A}" type="slidenum">
              <a:rPr lang="en-US" sz="1100">
                <a:solidFill>
                  <a:prstClr val="black"/>
                </a:solidFill>
                <a:latin typeface="Calibri" panose="020F0502020204030204"/>
              </a:rPr>
              <a:pPr defTabSz="874075">
                <a:defRPr/>
              </a:pPr>
              <a:t>1</a:t>
            </a:fld>
            <a:endParaRPr lang="en-US" sz="1100">
              <a:solidFill>
                <a:prstClr val="black"/>
              </a:solidFill>
              <a:latin typeface="Calibri" panose="020F0502020204030204"/>
            </a:endParaRPr>
          </a:p>
        </p:txBody>
      </p:sp>
    </p:spTree>
    <p:extLst>
      <p:ext uri="{BB962C8B-B14F-4D97-AF65-F5344CB8AC3E}">
        <p14:creationId xmlns:p14="http://schemas.microsoft.com/office/powerpoint/2010/main" val="2478941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important law is Idaho Code 33-1210 subsection 5 which requires the hiring LEA to verify certification status and disciplinary action for ever new certified staff hire.  The certification lookup tool provides you the ability to view this information at any time.   There is a public version and an LEA authorized version.  The public version shows current credential status.  The LEA authorized version shows any Idaho disciplinary action taken against an educator as well as the last known Career Ladder placement.  The next two slides will show you an example of each version.</a:t>
            </a:r>
          </a:p>
        </p:txBody>
      </p:sp>
      <p:sp>
        <p:nvSpPr>
          <p:cNvPr id="4" name="Slide Number Placeholder 3"/>
          <p:cNvSpPr>
            <a:spLocks noGrp="1"/>
          </p:cNvSpPr>
          <p:nvPr>
            <p:ph type="sldNum" sz="quarter" idx="5"/>
          </p:nvPr>
        </p:nvSpPr>
        <p:spPr/>
        <p:txBody>
          <a:bodyPr/>
          <a:lstStyle/>
          <a:p>
            <a:fld id="{87562687-7A5B-4415-B0F0-C719E7C49641}" type="slidenum">
              <a:rPr lang="en-US" smtClean="0"/>
              <a:t>10</a:t>
            </a:fld>
            <a:endParaRPr lang="en-US" dirty="0"/>
          </a:p>
        </p:txBody>
      </p:sp>
    </p:spTree>
    <p:extLst>
      <p:ext uri="{BB962C8B-B14F-4D97-AF65-F5344CB8AC3E}">
        <p14:creationId xmlns:p14="http://schemas.microsoft.com/office/powerpoint/2010/main" val="1115375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one is the public version.  You can see the individual’s certificate is valid, they have the professional endorsement, and we are not processing any applications for them.  In addition, it lists their endorsements and when they expire.</a:t>
            </a:r>
          </a:p>
        </p:txBody>
      </p:sp>
      <p:sp>
        <p:nvSpPr>
          <p:cNvPr id="4" name="Slide Number Placeholder 3"/>
          <p:cNvSpPr>
            <a:spLocks noGrp="1"/>
          </p:cNvSpPr>
          <p:nvPr>
            <p:ph type="sldNum" sz="quarter" idx="5"/>
          </p:nvPr>
        </p:nvSpPr>
        <p:spPr/>
        <p:txBody>
          <a:bodyPr/>
          <a:lstStyle/>
          <a:p>
            <a:fld id="{87562687-7A5B-4415-B0F0-C719E7C49641}" type="slidenum">
              <a:rPr lang="en-US" smtClean="0"/>
              <a:t>11</a:t>
            </a:fld>
            <a:endParaRPr lang="en-US" dirty="0"/>
          </a:p>
        </p:txBody>
      </p:sp>
    </p:spTree>
    <p:extLst>
      <p:ext uri="{BB962C8B-B14F-4D97-AF65-F5344CB8AC3E}">
        <p14:creationId xmlns:p14="http://schemas.microsoft.com/office/powerpoint/2010/main" val="19023088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LEA authorized version for the same individual shows the last known Career Ladder placement as well as shows that this individual had disciplinary action in December 2015.  Her certificate was suspended on December 4, 2015 and then reinstated on September 21, 2017.  It is up to the LEA to inquire about this disciplinary action.  You may want to consider including a question on your applications as well.  The PSC posts all final orders that occurred after July 1, 2016 on the PSC website - https://www.sde.idaho.gov/cert-psc/psc/ethics.html#ed.  For any disciplinary action prior to July 1, 2016, you can make a public records request for the final orders which will provide the background, facts, and disciplinary action.  Just like on background checks, hiring decisions are made at the local level, make sure you are aware of situation.</a:t>
            </a:r>
          </a:p>
        </p:txBody>
      </p:sp>
      <p:sp>
        <p:nvSpPr>
          <p:cNvPr id="4" name="Slide Number Placeholder 3"/>
          <p:cNvSpPr>
            <a:spLocks noGrp="1"/>
          </p:cNvSpPr>
          <p:nvPr>
            <p:ph type="sldNum" sz="quarter" idx="5"/>
          </p:nvPr>
        </p:nvSpPr>
        <p:spPr/>
        <p:txBody>
          <a:bodyPr/>
          <a:lstStyle/>
          <a:p>
            <a:fld id="{87562687-7A5B-4415-B0F0-C719E7C49641}" type="slidenum">
              <a:rPr lang="en-US" smtClean="0"/>
              <a:t>12</a:t>
            </a:fld>
            <a:endParaRPr lang="en-US" dirty="0"/>
          </a:p>
        </p:txBody>
      </p:sp>
    </p:spTree>
    <p:extLst>
      <p:ext uri="{BB962C8B-B14F-4D97-AF65-F5344CB8AC3E}">
        <p14:creationId xmlns:p14="http://schemas.microsoft.com/office/powerpoint/2010/main" val="1191949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verification of certification and disciplinary action, you can verify that your certified employee has submitted an application to our office.  As you can see, this individual’s credential status indicates expired because it is after 8/31/2020.  However, it also shows we have received an application and it is being processed.  Please note the statement “If our office has received a timely and sufficient application for renewal, the certificate holder’s certificate remains valid until at least the final decision on the renewal application”.  We recommend to those that are applying for renewal to keep a copy of the transcripts they submitted so that they can show the LEA they have completed the six credit’s for renewal, and if they have an administrator certificate include the three (3) credit course approved by the State Board regarding teacher evaluations.</a:t>
            </a:r>
          </a:p>
          <a:p>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13</a:t>
            </a:fld>
            <a:endParaRPr lang="en-US" dirty="0"/>
          </a:p>
        </p:txBody>
      </p:sp>
    </p:spTree>
    <p:extLst>
      <p:ext uri="{BB962C8B-B14F-4D97-AF65-F5344CB8AC3E}">
        <p14:creationId xmlns:p14="http://schemas.microsoft.com/office/powerpoint/2010/main" val="4210123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law I will refer to regarding hiring practices is Idaho Code 33-1210 which requires the LEA to obtain a statement authorizing the applicant's current and past employers to release information relating to the job performance, job related conduct, and any documents in the previous employer’s files.  Review these files as it has important information that may impact your hiring decision, but also can be provided to the educators supervisor.  As a former principal, it would have been useful to know the previous evaluations of my new hires as I could work with them to develop their individual professional learning plan based on their previous evaluation which would have allowed me to support them early on, and also think about the mentor I would provide them.</a:t>
            </a:r>
          </a:p>
        </p:txBody>
      </p:sp>
      <p:sp>
        <p:nvSpPr>
          <p:cNvPr id="4" name="Slide Number Placeholder 3"/>
          <p:cNvSpPr>
            <a:spLocks noGrp="1"/>
          </p:cNvSpPr>
          <p:nvPr>
            <p:ph type="sldNum" sz="quarter" idx="5"/>
          </p:nvPr>
        </p:nvSpPr>
        <p:spPr/>
        <p:txBody>
          <a:bodyPr/>
          <a:lstStyle/>
          <a:p>
            <a:fld id="{87562687-7A5B-4415-B0F0-C719E7C49641}" type="slidenum">
              <a:rPr lang="en-US" smtClean="0"/>
              <a:t>14</a:t>
            </a:fld>
            <a:endParaRPr lang="en-US" dirty="0"/>
          </a:p>
        </p:txBody>
      </p:sp>
    </p:spTree>
    <p:extLst>
      <p:ext uri="{BB962C8B-B14F-4D97-AF65-F5344CB8AC3E}">
        <p14:creationId xmlns:p14="http://schemas.microsoft.com/office/powerpoint/2010/main" val="2529861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I have covered all the laws pertaining to hiring, I would like to review some best practices.  First, prior to posting a position, determine the certification/endorsement required.  When you are notified that there is an open position, ask the administrator questions about what the open position is going to teach.  The more information you have about what they are going to be teaching, the better you can advertise.  For example,  an administrator may say I need a new science teacher and there are multiple science endorsements and science assignments.  So follow up with them to find out what science they will be teaching: is it biology, chemistry, both, etc.  The assignment credential manual is a great resource for this.</a:t>
            </a:r>
          </a:p>
          <a:p>
            <a:endParaRPr lang="en-US" dirty="0"/>
          </a:p>
          <a:p>
            <a:r>
              <a:rPr lang="en-US" dirty="0"/>
              <a:t>The next best practice is to ensure they hold the appropriate certification/endorsements prior to hiring.  In fact, I recommend verifying prior to interviewing.  It could be part of your screening process.   The certification lookup tool is a great resource for this.  Knowing what they have before interviewing also provides you with information regarding potential authorizations if you are having difficulty finding candidates who have the appropriate certification and endorsement for the open position.</a:t>
            </a:r>
          </a:p>
          <a:p>
            <a:endParaRPr lang="en-US" dirty="0"/>
          </a:p>
          <a:p>
            <a:r>
              <a:rPr lang="en-US" dirty="0"/>
              <a:t>That leads us to our next best practice which is if you are having difficulty finding candidates, look at your current staff’s certificates and endorsement to see if movement might be beneficial.  For example, maybe you have someone who has a biology endorsement, but was teaching mathematics as they also have the mathematics endorsement.  If you have applicants who have a mathematics endorsement, you might consider moving the one teacher to biology and then hiring a new teacher for math.  Many times principals do not know all the endorsements their staff has, let them know because they may make a different decision if they knew their staff had the endorsement.</a:t>
            </a:r>
          </a:p>
          <a:p>
            <a:endParaRPr lang="en-US" dirty="0"/>
          </a:p>
          <a:p>
            <a:r>
              <a:rPr lang="en-US" dirty="0"/>
              <a:t>Next best practice is considering assigning veteran/effective teachers in assignments with the highest need students and or multiple assignments.  Teacher retention is an issue, and minimizing assignments to new teachers is one of the most important things other than a strong mentoring program you can do in retaining them.  You may even want to start looking at your retention data … who is leaving, are there any patterns, etc.</a:t>
            </a:r>
          </a:p>
          <a:p>
            <a:endParaRPr lang="en-US" dirty="0"/>
          </a:p>
          <a:p>
            <a:r>
              <a:rPr lang="en-US" dirty="0"/>
              <a:t>Lastly, if you have an applicant for a certificated position that doesn’t hold the appropriate certificate and endorsement, ensure they have met the qualifier for the authorizations or Emergency Provisional Certificate</a:t>
            </a:r>
          </a:p>
        </p:txBody>
      </p:sp>
      <p:sp>
        <p:nvSpPr>
          <p:cNvPr id="4" name="Slide Number Placeholder 3"/>
          <p:cNvSpPr>
            <a:spLocks noGrp="1"/>
          </p:cNvSpPr>
          <p:nvPr>
            <p:ph type="sldNum" sz="quarter" idx="5"/>
          </p:nvPr>
        </p:nvSpPr>
        <p:spPr/>
        <p:txBody>
          <a:bodyPr/>
          <a:lstStyle/>
          <a:p>
            <a:fld id="{87562687-7A5B-4415-B0F0-C719E7C49641}" type="slidenum">
              <a:rPr lang="en-US" smtClean="0"/>
              <a:t>15</a:t>
            </a:fld>
            <a:endParaRPr lang="en-US" dirty="0"/>
          </a:p>
        </p:txBody>
      </p:sp>
    </p:spTree>
    <p:extLst>
      <p:ext uri="{BB962C8B-B14F-4D97-AF65-F5344CB8AC3E}">
        <p14:creationId xmlns:p14="http://schemas.microsoft.com/office/powerpoint/2010/main" val="2115429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721"/>
              </a:spcBef>
            </a:pPr>
            <a:r>
              <a:rPr lang="en-US" sz="1100" dirty="0"/>
              <a:t>I would like to take  few minutes to talk about the Interim Certificates that I mentioned previously.  If an individual does NOT have a five year certificate, they have what we call an Interim Certificate.  Basically an Interim Certificate has conditions that need to be met during the certificate in order to “fully” meet current certification requirements and earn the five year renewable certificate.  There are essentially four types of interim certificates:</a:t>
            </a:r>
          </a:p>
          <a:p>
            <a:pPr marL="163889" indent="-163889">
              <a:spcBef>
                <a:spcPts val="1721"/>
              </a:spcBef>
              <a:buFont typeface="Arial" panose="020B0604020202020204" pitchFamily="34" charset="0"/>
              <a:buChar char="•"/>
            </a:pPr>
            <a:r>
              <a:rPr lang="en-US" sz="1100" dirty="0"/>
              <a:t>Alternative Authorizations are one (1) year Interim Certificates and most are renewable for up to three (3) years</a:t>
            </a:r>
          </a:p>
          <a:p>
            <a:pPr marL="163889" indent="-163889">
              <a:spcBef>
                <a:spcPts val="1721"/>
              </a:spcBef>
              <a:buFont typeface="Arial" panose="020B0604020202020204" pitchFamily="34" charset="0"/>
              <a:buChar char="•"/>
            </a:pPr>
            <a:r>
              <a:rPr lang="en-US" sz="1100" dirty="0"/>
              <a:t>Non-Traditional Routes (ABCTE, CSI, LCSC, TFA) are three (3) year Interim Certificates</a:t>
            </a:r>
          </a:p>
          <a:p>
            <a:pPr marL="163889" indent="-163889">
              <a:spcBef>
                <a:spcPts val="1721"/>
              </a:spcBef>
              <a:buFont typeface="Arial" panose="020B0604020202020204" pitchFamily="34" charset="0"/>
              <a:buChar char="•"/>
            </a:pPr>
            <a:r>
              <a:rPr lang="en-US" sz="1100" dirty="0"/>
              <a:t>Out of State are three (3) year Interim Certificates</a:t>
            </a:r>
          </a:p>
          <a:p>
            <a:pPr marL="163889" indent="-163889">
              <a:spcBef>
                <a:spcPts val="1721"/>
              </a:spcBef>
              <a:buFont typeface="Arial" panose="020B0604020202020204" pitchFamily="34" charset="0"/>
              <a:buChar char="•"/>
            </a:pPr>
            <a:r>
              <a:rPr lang="en-US" sz="1100" dirty="0"/>
              <a:t>Reinstatements are three (3) year Interim Certificates</a:t>
            </a:r>
          </a:p>
          <a:p>
            <a:pPr>
              <a:spcBef>
                <a:spcPts val="1721"/>
              </a:spcBef>
            </a:pPr>
            <a:endParaRPr lang="en-US" sz="1100" dirty="0"/>
          </a:p>
          <a:p>
            <a:pPr>
              <a:spcBef>
                <a:spcPts val="1721"/>
              </a:spcBef>
            </a:pPr>
            <a:r>
              <a:rPr lang="en-US" sz="1100" dirty="0"/>
              <a:t>Just a reminder that Idaho Code 33-1207 requires LEAs to keep a copy of the Idaho Education Credential on file for each of their employed certificated staff and the conditions they have to meet are written on the certificate itself which means you have the list of conditions that need to be met.  Have a process in place where you can track these and ensure that they are making progress on their conditions.  I would encourage you to annually review the progress with individuals, and even share them with their evaluator to include as part of their individualized professional learning plan, especially for authorizations.</a:t>
            </a:r>
          </a:p>
          <a:p>
            <a:pPr>
              <a:spcBef>
                <a:spcPts val="1721"/>
              </a:spcBef>
            </a:pPr>
            <a:endParaRPr lang="en-US" sz="3700" b="1" dirty="0"/>
          </a:p>
        </p:txBody>
      </p:sp>
      <p:sp>
        <p:nvSpPr>
          <p:cNvPr id="4" name="Slide Number Placeholder 3"/>
          <p:cNvSpPr>
            <a:spLocks noGrp="1"/>
          </p:cNvSpPr>
          <p:nvPr>
            <p:ph type="sldNum" sz="quarter" idx="5"/>
          </p:nvPr>
        </p:nvSpPr>
        <p:spPr/>
        <p:txBody>
          <a:bodyPr/>
          <a:lstStyle/>
          <a:p>
            <a:fld id="{87562687-7A5B-4415-B0F0-C719E7C49641}" type="slidenum">
              <a:rPr lang="en-US" smtClean="0"/>
              <a:t>16</a:t>
            </a:fld>
            <a:endParaRPr lang="en-US" dirty="0"/>
          </a:p>
        </p:txBody>
      </p:sp>
    </p:spTree>
    <p:extLst>
      <p:ext uri="{BB962C8B-B14F-4D97-AF65-F5344CB8AC3E}">
        <p14:creationId xmlns:p14="http://schemas.microsoft.com/office/powerpoint/2010/main" val="30381003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last slide covers non-traditional candidates and alternative authorizations.  It is important that administrators and evaluators understand that the candidates completes their training while employed as the teacher of record.  This is the design of both nontraditional and authorizations.  They have not met all the standards for full certification, they are receiving the remainder of their preparation while employed as the teacher of record.  As a result, the hiring LEA is signing up to provide this preparation and support, which includes providing a state board approved mentor program to ensure the completion of the individuals training. This is one of the critical reasons it is important to minimize the number of assignments for these individuals.  Set them up for success so that they have a positive impact on students and have a higher chance of staying in the profession.  This also impacts building administrators as these candidates need a lot of support and too many in one building can be difficult for administrators to support.</a:t>
            </a:r>
          </a:p>
        </p:txBody>
      </p:sp>
      <p:sp>
        <p:nvSpPr>
          <p:cNvPr id="4" name="Slide Number Placeholder 3"/>
          <p:cNvSpPr>
            <a:spLocks noGrp="1"/>
          </p:cNvSpPr>
          <p:nvPr>
            <p:ph type="sldNum" sz="quarter" idx="5"/>
          </p:nvPr>
        </p:nvSpPr>
        <p:spPr/>
        <p:txBody>
          <a:bodyPr/>
          <a:lstStyle/>
          <a:p>
            <a:fld id="{87562687-7A5B-4415-B0F0-C719E7C49641}" type="slidenum">
              <a:rPr lang="en-US" smtClean="0"/>
              <a:t>17</a:t>
            </a:fld>
            <a:endParaRPr lang="en-US" dirty="0"/>
          </a:p>
        </p:txBody>
      </p:sp>
    </p:spTree>
    <p:extLst>
      <p:ext uri="{BB962C8B-B14F-4D97-AF65-F5344CB8AC3E}">
        <p14:creationId xmlns:p14="http://schemas.microsoft.com/office/powerpoint/2010/main" val="139799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a couple of additional items before we dive deeper into the next two sections.  First, please use the Assignment Credential Manual as it will help you determine the alignment between the assignment and the required endorsement.  Use this before you post the open position.</a:t>
            </a:r>
          </a:p>
          <a:p>
            <a:endParaRPr lang="en-US" dirty="0"/>
          </a:p>
          <a:p>
            <a:r>
              <a:rPr lang="en-US" dirty="0"/>
              <a:t>Accurate reporting of assignments is important.  Ensure the assignment is what the individual is teaching or providing services.  We receive many calls from teachers as they look at their information in the look up tool and they tell us that what they are assigned isn’t accurate.  For example,  they are teaching PE, but the assignments show as exploratory.</a:t>
            </a:r>
          </a:p>
          <a:p>
            <a:endParaRPr lang="en-US" dirty="0"/>
          </a:p>
          <a:p>
            <a:r>
              <a:rPr lang="en-US" dirty="0"/>
              <a:t>If you follow the hiring practices we discussed previously, it will allow you to get the Alternative Authorizations and Emergency Provisionals out prior to finding out there is a misalignment.</a:t>
            </a:r>
          </a:p>
        </p:txBody>
      </p:sp>
      <p:sp>
        <p:nvSpPr>
          <p:cNvPr id="4" name="Slide Number Placeholder 3"/>
          <p:cNvSpPr>
            <a:spLocks noGrp="1"/>
          </p:cNvSpPr>
          <p:nvPr>
            <p:ph type="sldNum" sz="quarter" idx="5"/>
          </p:nvPr>
        </p:nvSpPr>
        <p:spPr/>
        <p:txBody>
          <a:bodyPr/>
          <a:lstStyle/>
          <a:p>
            <a:fld id="{87562687-7A5B-4415-B0F0-C719E7C49641}" type="slidenum">
              <a:rPr lang="en-US" smtClean="0"/>
              <a:t>18</a:t>
            </a:fld>
            <a:endParaRPr lang="en-US" dirty="0"/>
          </a:p>
        </p:txBody>
      </p:sp>
    </p:spTree>
    <p:extLst>
      <p:ext uri="{BB962C8B-B14F-4D97-AF65-F5344CB8AC3E}">
        <p14:creationId xmlns:p14="http://schemas.microsoft.com/office/powerpoint/2010/main" val="2926149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Idaho Code 33-1201 requires certification, regardless of funding.  We use a report called “Assignment Credential Report,” to verify proper alignment between assignment and the required certification/endorsement.  If an educator is coded for an assignment they do not hold the appropriate certificate and endorsement, funding will be reduced for the applicable assignments.  Please use the assignment credential manual and the assignment credential report to verify proper alignment.</a:t>
            </a:r>
          </a:p>
        </p:txBody>
      </p:sp>
      <p:sp>
        <p:nvSpPr>
          <p:cNvPr id="4" name="Slide Number Placeholder 3"/>
          <p:cNvSpPr>
            <a:spLocks noGrp="1"/>
          </p:cNvSpPr>
          <p:nvPr>
            <p:ph type="sldNum" sz="quarter" idx="5"/>
          </p:nvPr>
        </p:nvSpPr>
        <p:spPr/>
        <p:txBody>
          <a:bodyPr/>
          <a:lstStyle/>
          <a:p>
            <a:fld id="{87562687-7A5B-4415-B0F0-C719E7C49641}" type="slidenum">
              <a:rPr lang="en-US" smtClean="0"/>
              <a:t>19</a:t>
            </a:fld>
            <a:endParaRPr lang="en-US" dirty="0"/>
          </a:p>
        </p:txBody>
      </p:sp>
    </p:spTree>
    <p:extLst>
      <p:ext uri="{BB962C8B-B14F-4D97-AF65-F5344CB8AC3E}">
        <p14:creationId xmlns:p14="http://schemas.microsoft.com/office/powerpoint/2010/main" val="115333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broken down today’s webinar to three areas:  Hiring Practices, Assignment Credential Manual &amp; Report, and Alternative Authorizations and Emergency Provisional Processes.  Our objective is to provide you some practices that will prevent misalignments from the beginning in order to minimize corrections and funding reductions.</a:t>
            </a:r>
          </a:p>
        </p:txBody>
      </p:sp>
      <p:sp>
        <p:nvSpPr>
          <p:cNvPr id="4" name="Slide Number Placeholder 3"/>
          <p:cNvSpPr>
            <a:spLocks noGrp="1"/>
          </p:cNvSpPr>
          <p:nvPr>
            <p:ph type="sldNum" sz="quarter" idx="5"/>
          </p:nvPr>
        </p:nvSpPr>
        <p:spPr/>
        <p:txBody>
          <a:bodyPr/>
          <a:lstStyle/>
          <a:p>
            <a:fld id="{87562687-7A5B-4415-B0F0-C719E7C49641}" type="slidenum">
              <a:rPr lang="en-US" smtClean="0"/>
              <a:t>2</a:t>
            </a:fld>
            <a:endParaRPr lang="en-US" dirty="0"/>
          </a:p>
        </p:txBody>
      </p:sp>
    </p:spTree>
    <p:extLst>
      <p:ext uri="{BB962C8B-B14F-4D97-AF65-F5344CB8AC3E}">
        <p14:creationId xmlns:p14="http://schemas.microsoft.com/office/powerpoint/2010/main" val="2793863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20</a:t>
            </a:fld>
            <a:endParaRPr lang="en-US" dirty="0"/>
          </a:p>
        </p:txBody>
      </p:sp>
    </p:spTree>
    <p:extLst>
      <p:ext uri="{BB962C8B-B14F-4D97-AF65-F5344CB8AC3E}">
        <p14:creationId xmlns:p14="http://schemas.microsoft.com/office/powerpoint/2010/main" val="42074391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n-lt"/>
              </a:rPr>
              <a:t>First, there are two Assignment Credential Manuals.  The SDE manual is for “academic” assignments, such as English, Math, Science and Social Studies.  The other manual is for CTE or career and technical type of courses, such as Welding, Business Technology Education, Family and Consumer Science, Construction, etc. </a:t>
            </a:r>
            <a:r>
              <a:rPr lang="en-US" sz="1200" b="1" kern="1200" dirty="0">
                <a:solidFill>
                  <a:schemeClr val="tx1"/>
                </a:solidFill>
                <a:effectLst/>
                <a:latin typeface="+mn-lt"/>
                <a:ea typeface="+mn-ea"/>
                <a:cs typeface="+mn-cs"/>
              </a:rPr>
              <a:t>The SDE Assignment Manual is intended to be used to identify an assignment that most closely aligns to the content being delivered and is not intended to be a course catalogue whereas the CTE manual is more in line with a course catalogue.  </a:t>
            </a:r>
            <a:endParaRPr lang="en-US" sz="1200" kern="1200" dirty="0">
              <a:solidFill>
                <a:schemeClr val="tx1"/>
              </a:solidFill>
              <a:effectLst/>
              <a:latin typeface="+mn-lt"/>
              <a:ea typeface="+mn-ea"/>
              <a:cs typeface="+mn-cs"/>
            </a:endParaRPr>
          </a:p>
          <a:p>
            <a:r>
              <a:rPr lang="en-US" b="1" dirty="0">
                <a:latin typeface="+mn-lt"/>
              </a:rPr>
              <a:t>These manuals are mutually exclusive – meaning that, a person who holds a CTE endorsement can only teach a 6 digit assignment code outlined in the CTE Manual and visa versa, for example:  a person who holds a Standard Instructional Certification with an SDE endorsement can only teach a 5 digit SDE assignment.  CTE endorsements require a person to have industry experience in the endorsement area.</a:t>
            </a:r>
          </a:p>
          <a:p>
            <a:endParaRPr lang="en-US" dirty="0">
              <a:latin typeface="+mn-lt"/>
            </a:endParaRPr>
          </a:p>
          <a:p>
            <a:r>
              <a:rPr lang="en-US" b="1" dirty="0">
                <a:latin typeface="+mn-lt"/>
              </a:rPr>
              <a:t>Next lets take a look at the manual:     Open the SDE Manual</a:t>
            </a:r>
          </a:p>
          <a:p>
            <a:endParaRPr lang="en-US" dirty="0">
              <a:latin typeface="+mn-lt"/>
            </a:endParaRPr>
          </a:p>
          <a:p>
            <a:r>
              <a:rPr lang="en-US" dirty="0">
                <a:latin typeface="+mn-lt"/>
              </a:rPr>
              <a:t>Important!!!!  The Assignment Credential Manual is NOT a course catalog it is an assignment manual.  For example:  The assignment might be 03008 Earth and Space Science but the course or then name of the class might be “Astronomy”</a:t>
            </a:r>
          </a:p>
          <a:p>
            <a:endParaRPr lang="en-US" dirty="0">
              <a:latin typeface="+mn-lt"/>
            </a:endParaRPr>
          </a:p>
          <a:p>
            <a:r>
              <a:rPr lang="en-US" b="1" dirty="0"/>
              <a:t>Here are a few tricks:</a:t>
            </a:r>
          </a:p>
          <a:p>
            <a:pPr marL="171450" indent="-171450">
              <a:buFont typeface="Arial" panose="020B0604020202020204" pitchFamily="34" charset="0"/>
              <a:buChar char="•"/>
            </a:pPr>
            <a:r>
              <a:rPr lang="en-US" dirty="0"/>
              <a:t>Show how to filter – lets say I want to look at only elementary assignment codes…</a:t>
            </a:r>
          </a:p>
          <a:p>
            <a:pPr marL="171450" indent="-171450">
              <a:buFont typeface="Arial" panose="020B0604020202020204" pitchFamily="34" charset="0"/>
              <a:buChar char="•"/>
            </a:pPr>
            <a:r>
              <a:rPr lang="en-US" dirty="0"/>
              <a:t>Lets say I want to look at all the math assignment codes, if I click on the assignment title, I can quickly scroll through the list and checkmark all that apply to math.  I cannot however, just enter in math as I would miss algebra, geometry, etc.</a:t>
            </a:r>
          </a:p>
          <a:p>
            <a:pPr marL="171450" indent="-171450">
              <a:buFont typeface="Arial" panose="020B0604020202020204" pitchFamily="34" charset="0"/>
              <a:buChar char="•"/>
            </a:pPr>
            <a:r>
              <a:rPr lang="en-US" dirty="0"/>
              <a:t>Now lets undo the last filter and go to the endorsement column and hit the filter button and choose, to filter the spreadsheet by math endorsements and it will show all math assignments.  </a:t>
            </a:r>
          </a:p>
          <a:p>
            <a:pPr marL="628650" lvl="1" indent="-171450">
              <a:buFont typeface="Arial" panose="020B0604020202020204" pitchFamily="34" charset="0"/>
              <a:buChar char="•"/>
            </a:pPr>
            <a:r>
              <a:rPr lang="en-US" sz="1200" kern="1200" dirty="0">
                <a:solidFill>
                  <a:schemeClr val="tx1"/>
                </a:solidFill>
                <a:latin typeface="+mn-lt"/>
                <a:ea typeface="+mn-ea"/>
                <a:cs typeface="+mn-cs"/>
              </a:rPr>
              <a:t>Lets</a:t>
            </a:r>
            <a:r>
              <a:rPr lang="en-US" dirty="0"/>
              <a:t> take a look at one of the assignments to get a better understanding of how the manual is designed, for example, lets look at 02072– Geometry</a:t>
            </a:r>
          </a:p>
          <a:p>
            <a:pPr marL="1085850" lvl="2" indent="-171450">
              <a:buFont typeface="Arial" panose="020B0604020202020204" pitchFamily="34" charset="0"/>
              <a:buChar char="•"/>
            </a:pPr>
            <a:r>
              <a:rPr lang="en-US" dirty="0"/>
              <a:t>Note the Content Type is secondary, which means the Grade Level Content is going to cover secondary content (5-12).  So the students might be 5th graders, 10</a:t>
            </a:r>
            <a:r>
              <a:rPr lang="en-US" baseline="30000" dirty="0"/>
              <a:t>th</a:t>
            </a:r>
            <a:r>
              <a:rPr lang="en-US" dirty="0"/>
              <a:t> graders or 12</a:t>
            </a:r>
            <a:r>
              <a:rPr lang="en-US" baseline="30000" dirty="0"/>
              <a:t>th</a:t>
            </a:r>
            <a:r>
              <a:rPr lang="en-US" dirty="0"/>
              <a:t> graders. It is the level of content they are being taught, not the grade or age of the student. </a:t>
            </a:r>
            <a:r>
              <a:rPr lang="en-US" sz="1200" kern="1200" dirty="0">
                <a:solidFill>
                  <a:schemeClr val="tx1"/>
                </a:solidFill>
                <a:effectLst/>
                <a:latin typeface="+mn-lt"/>
                <a:ea typeface="+mn-ea"/>
                <a:cs typeface="+mn-cs"/>
              </a:rPr>
              <a:t>Think of it this way, the teacher who hold the aligning endorsement has the content knowledge to teach the subject so why does it matter if the student is in 5</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grade or 10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grade or if the student is 12 years old or 17 years old. </a:t>
            </a:r>
            <a:endParaRPr lang="en-US" dirty="0"/>
          </a:p>
          <a:p>
            <a:pPr marL="1085850" lvl="2" indent="-171450">
              <a:buFont typeface="Arial" panose="020B0604020202020204" pitchFamily="34" charset="0"/>
              <a:buChar char="•"/>
            </a:pPr>
            <a:r>
              <a:rPr lang="en-US" dirty="0"/>
              <a:t>Verify the description to ensure that is the intended content to be taught. </a:t>
            </a:r>
          </a:p>
          <a:p>
            <a:pPr marL="1085850" lvl="2" indent="-171450">
              <a:buFont typeface="Arial" panose="020B0604020202020204" pitchFamily="34" charset="0"/>
              <a:buChar char="•"/>
            </a:pPr>
            <a:r>
              <a:rPr lang="en-US" dirty="0"/>
              <a:t>The final column indicates what endorsement is required to teach the assignment</a:t>
            </a:r>
          </a:p>
          <a:p>
            <a:pPr marL="1085850" lvl="2" indent="-171450">
              <a:buFont typeface="Arial" panose="020B0604020202020204" pitchFamily="34" charset="0"/>
              <a:buChar char="•"/>
            </a:pPr>
            <a:r>
              <a:rPr lang="en-US" dirty="0"/>
              <a:t>Now look at 02103 Trigonometry, you will see that the assignment code only aligns to the 7300 Mathematics (6-12) endorsement and this is because the Mathematics Middle Level (5-9) endorsed teacher does not have the training/expertise to provide trigonometry content.  </a:t>
            </a:r>
          </a:p>
          <a:p>
            <a:pPr marL="914400" lvl="2" indent="0">
              <a:buFont typeface="Arial" panose="020B0604020202020204" pitchFamily="34" charset="0"/>
              <a:buNone/>
            </a:pPr>
            <a:endParaRPr lang="en-US" dirty="0"/>
          </a:p>
          <a:p>
            <a:pPr marL="171450" indent="-171450">
              <a:buFont typeface="Arial" panose="020B0604020202020204" pitchFamily="34" charset="0"/>
              <a:buChar char="•"/>
            </a:pPr>
            <a:r>
              <a:rPr lang="en-US" dirty="0"/>
              <a:t>One last trick.  So lets go back to astronomy, how would you find an assignment code that most closely aligns, you might try doing a ctrl F and typing in the main topic, i.e., astronomy</a:t>
            </a:r>
          </a:p>
          <a:p>
            <a:endParaRPr lang="en-US" dirty="0"/>
          </a:p>
          <a:p>
            <a:r>
              <a:rPr lang="en-US" b="1" dirty="0"/>
              <a:t>Also, please note:  </a:t>
            </a:r>
            <a:r>
              <a:rPr lang="en-US" dirty="0"/>
              <a:t>the manual contains a tab which shows all SDE endorsements and another tab with assignments for classified/non-certified staff</a:t>
            </a:r>
          </a:p>
        </p:txBody>
      </p:sp>
      <p:sp>
        <p:nvSpPr>
          <p:cNvPr id="4" name="Slide Number Placeholder 3"/>
          <p:cNvSpPr>
            <a:spLocks noGrp="1"/>
          </p:cNvSpPr>
          <p:nvPr>
            <p:ph type="sldNum" sz="quarter" idx="5"/>
          </p:nvPr>
        </p:nvSpPr>
        <p:spPr/>
        <p:txBody>
          <a:bodyPr/>
          <a:lstStyle/>
          <a:p>
            <a:fld id="{87562687-7A5B-4415-B0F0-C719E7C49641}" type="slidenum">
              <a:rPr lang="en-US" smtClean="0"/>
              <a:t>21</a:t>
            </a:fld>
            <a:endParaRPr lang="en-US" dirty="0"/>
          </a:p>
        </p:txBody>
      </p:sp>
    </p:spTree>
    <p:extLst>
      <p:ext uri="{BB962C8B-B14F-4D97-AF65-F5344CB8AC3E}">
        <p14:creationId xmlns:p14="http://schemas.microsoft.com/office/powerpoint/2010/main" val="1705405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So to summarize, </a:t>
            </a:r>
          </a:p>
          <a:p>
            <a:pPr marL="171450" indent="-171450">
              <a:buFont typeface="Arial" panose="020B0604020202020204" pitchFamily="34" charset="0"/>
              <a:buChar char="•"/>
            </a:pPr>
            <a:r>
              <a:rPr lang="en-US" dirty="0"/>
              <a:t>the manual provides a guideline for coding certified staff in ISEE (but also includes a tab for Classified/noncertified staff)</a:t>
            </a:r>
          </a:p>
          <a:p>
            <a:pPr marL="171450" indent="-171450">
              <a:buFont typeface="Arial" panose="020B0604020202020204" pitchFamily="34" charset="0"/>
              <a:buChar char="•"/>
            </a:pPr>
            <a:r>
              <a:rPr lang="en-US" dirty="0"/>
              <a:t>It is used to align assignments to the applicable endorsement</a:t>
            </a:r>
          </a:p>
          <a:p>
            <a:pPr marL="171450" indent="-171450">
              <a:buFont typeface="Arial" panose="020B0604020202020204" pitchFamily="34" charset="0"/>
              <a:buChar char="•"/>
            </a:pPr>
            <a:r>
              <a:rPr lang="en-US" dirty="0"/>
              <a:t>Reading the descriptions to help identify the assignment that most closely aligns to the intended content to be taught. </a:t>
            </a:r>
          </a:p>
          <a:p>
            <a:pPr marL="171450" indent="-171450">
              <a:buFont typeface="Arial" panose="020B0604020202020204" pitchFamily="34" charset="0"/>
              <a:buChar char="•"/>
            </a:pPr>
            <a:r>
              <a:rPr lang="en-US" dirty="0"/>
              <a:t>And finally remember to think content not grade/age of the student when identifying what assignment to use.  </a:t>
            </a:r>
            <a:r>
              <a:rPr lang="en-US" dirty="0">
                <a:sym typeface="Wingdings" panose="05000000000000000000" pitchFamily="2" charset="2"/>
              </a:rPr>
              <a:t></a:t>
            </a:r>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22</a:t>
            </a:fld>
            <a:endParaRPr lang="en-US" dirty="0"/>
          </a:p>
        </p:txBody>
      </p:sp>
    </p:spTree>
    <p:extLst>
      <p:ext uri="{BB962C8B-B14F-4D97-AF65-F5344CB8AC3E}">
        <p14:creationId xmlns:p14="http://schemas.microsoft.com/office/powerpoint/2010/main" val="26008020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eaLnBrk="0" fontAlgn="base" hangingPunct="0">
              <a:lnSpc>
                <a:spcPct val="100000"/>
              </a:lnSpc>
              <a:spcBef>
                <a:spcPct val="0"/>
              </a:spcBef>
              <a:spcAft>
                <a:spcPct val="0"/>
              </a:spcAft>
              <a:buNone/>
            </a:pPr>
            <a:r>
              <a:rPr lang="en-US" altLang="en-US" sz="1200" b="1" dirty="0">
                <a:solidFill>
                  <a:schemeClr val="tx1"/>
                </a:solidFill>
                <a:latin typeface="Open Sans"/>
              </a:rPr>
              <a:t>The 2020-2021 SDE Assignment Reporting Guidance document contains information about the:</a:t>
            </a:r>
          </a:p>
          <a:p>
            <a:pPr marL="0" lvl="0" indent="0" eaLnBrk="0" fontAlgn="base" hangingPunct="0">
              <a:lnSpc>
                <a:spcPct val="100000"/>
              </a:lnSpc>
              <a:spcBef>
                <a:spcPct val="0"/>
              </a:spcBef>
              <a:spcAft>
                <a:spcPct val="0"/>
              </a:spcAft>
              <a:buNone/>
            </a:pPr>
            <a:endParaRPr lang="en-US" altLang="en-US" sz="1200" b="1" dirty="0">
              <a:solidFill>
                <a:schemeClr val="tx1"/>
              </a:solidFill>
              <a:latin typeface="Open Sans"/>
            </a:endParaRPr>
          </a:p>
          <a:p>
            <a:pPr marL="0" lvl="0" indent="0" eaLnBrk="0" fontAlgn="base" hangingPunct="0">
              <a:lnSpc>
                <a:spcPct val="100000"/>
              </a:lnSpc>
              <a:spcBef>
                <a:spcPct val="0"/>
              </a:spcBef>
              <a:spcAft>
                <a:spcPct val="0"/>
              </a:spcAft>
              <a:buNone/>
            </a:pPr>
            <a:r>
              <a:rPr lang="en-US" altLang="en-US" sz="1200" b="1" dirty="0">
                <a:solidFill>
                  <a:schemeClr val="tx1"/>
                </a:solidFill>
                <a:latin typeface="Open Sans"/>
              </a:rPr>
              <a:t>Assignment Credential Manual: </a:t>
            </a:r>
            <a:r>
              <a:rPr lang="en-US" altLang="en-US" sz="1200" dirty="0">
                <a:solidFill>
                  <a:schemeClr val="tx1"/>
                </a:solidFill>
                <a:latin typeface="Open Sans"/>
              </a:rPr>
              <a:t>Changes worth noting or reiterating.</a:t>
            </a:r>
          </a:p>
          <a:p>
            <a:pPr marL="0" lvl="0" indent="0" eaLnBrk="0" fontAlgn="base" hangingPunct="0">
              <a:lnSpc>
                <a:spcPct val="100000"/>
              </a:lnSpc>
              <a:spcBef>
                <a:spcPct val="0"/>
              </a:spcBef>
              <a:spcAft>
                <a:spcPct val="0"/>
              </a:spcAft>
              <a:buNone/>
            </a:pPr>
            <a:r>
              <a:rPr lang="en-US" altLang="en-US" sz="1200" b="1" dirty="0">
                <a:solidFill>
                  <a:schemeClr val="tx1"/>
                </a:solidFill>
                <a:latin typeface="Open Sans"/>
              </a:rPr>
              <a:t>Assignment Credential Reporting: </a:t>
            </a:r>
            <a:r>
              <a:rPr lang="en-US" altLang="en-US" sz="1200" dirty="0">
                <a:solidFill>
                  <a:schemeClr val="tx1"/>
                </a:solidFill>
                <a:latin typeface="Open Sans"/>
              </a:rPr>
              <a:t>Important information, dates, tips for accurate reporting, how to run, access and review the ACR, assignment deficiency r</a:t>
            </a:r>
            <a:r>
              <a:rPr lang="en-US" sz="1200" dirty="0">
                <a:solidFill>
                  <a:schemeClr val="tx1"/>
                </a:solidFill>
                <a:latin typeface="Open Sans"/>
              </a:rPr>
              <a:t>econciliation</a:t>
            </a:r>
            <a:r>
              <a:rPr lang="en-US" altLang="en-US" sz="1200" dirty="0">
                <a:solidFill>
                  <a:schemeClr val="tx1"/>
                </a:solidFill>
                <a:latin typeface="Open Sans"/>
              </a:rPr>
              <a:t> to ensure funding.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8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It also includes information on how to run and interpret the LEA (ACR)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The two appendices in the guidance document contain additional information regarding assignment codes 00005 and 20005 and also changes to the mathematics endorsement codes.  This information is also posted as separate documents on the ISEE website.</a:t>
            </a:r>
          </a:p>
        </p:txBody>
      </p:sp>
      <p:sp>
        <p:nvSpPr>
          <p:cNvPr id="4" name="Slide Number Placeholder 3"/>
          <p:cNvSpPr>
            <a:spLocks noGrp="1"/>
          </p:cNvSpPr>
          <p:nvPr>
            <p:ph type="sldNum" sz="quarter" idx="5"/>
          </p:nvPr>
        </p:nvSpPr>
        <p:spPr/>
        <p:txBody>
          <a:bodyPr/>
          <a:lstStyle/>
          <a:p>
            <a:fld id="{87562687-7A5B-4415-B0F0-C719E7C49641}" type="slidenum">
              <a:rPr lang="en-US" smtClean="0"/>
              <a:t>23</a:t>
            </a:fld>
            <a:endParaRPr lang="en-US" dirty="0"/>
          </a:p>
        </p:txBody>
      </p:sp>
    </p:spTree>
    <p:extLst>
      <p:ext uri="{BB962C8B-B14F-4D97-AF65-F5344CB8AC3E}">
        <p14:creationId xmlns:p14="http://schemas.microsoft.com/office/powerpoint/2010/main" val="3400274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24</a:t>
            </a:fld>
            <a:endParaRPr lang="en-US" dirty="0"/>
          </a:p>
        </p:txBody>
      </p:sp>
    </p:spTree>
    <p:extLst>
      <p:ext uri="{BB962C8B-B14F-4D97-AF65-F5344CB8AC3E}">
        <p14:creationId xmlns:p14="http://schemas.microsoft.com/office/powerpoint/2010/main" val="721840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25</a:t>
            </a:fld>
            <a:endParaRPr lang="en-US" dirty="0"/>
          </a:p>
        </p:txBody>
      </p:sp>
    </p:spTree>
    <p:extLst>
      <p:ext uri="{BB962C8B-B14F-4D97-AF65-F5344CB8AC3E}">
        <p14:creationId xmlns:p14="http://schemas.microsoft.com/office/powerpoint/2010/main" val="12312776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26</a:t>
            </a:fld>
            <a:endParaRPr lang="en-US" dirty="0"/>
          </a:p>
        </p:txBody>
      </p:sp>
    </p:spTree>
    <p:extLst>
      <p:ext uri="{BB962C8B-B14F-4D97-AF65-F5344CB8AC3E}">
        <p14:creationId xmlns:p14="http://schemas.microsoft.com/office/powerpoint/2010/main" val="17284363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Utilizing the Alternative Authorization and Emergency Provisional application process will help LEA’s stay in compliance with Idaho Code 33-1201, which states that an educator must hold the proper certification and endorsement for the services being rendered. This will also maximize funding for your LEA and help to avoid decrease in funding due to assignment deficiencies.</a:t>
            </a:r>
          </a:p>
        </p:txBody>
      </p:sp>
      <p:sp>
        <p:nvSpPr>
          <p:cNvPr id="4" name="Slide Number Placeholder 3"/>
          <p:cNvSpPr>
            <a:spLocks noGrp="1"/>
          </p:cNvSpPr>
          <p:nvPr>
            <p:ph type="sldNum" sz="quarter" idx="5"/>
          </p:nvPr>
        </p:nvSpPr>
        <p:spPr/>
        <p:txBody>
          <a:bodyPr/>
          <a:lstStyle/>
          <a:p>
            <a:fld id="{87562687-7A5B-4415-B0F0-C719E7C49641}" type="slidenum">
              <a:rPr lang="en-US" smtClean="0"/>
              <a:t>27</a:t>
            </a:fld>
            <a:endParaRPr lang="en-US" dirty="0"/>
          </a:p>
        </p:txBody>
      </p:sp>
    </p:spTree>
    <p:extLst>
      <p:ext uri="{BB962C8B-B14F-4D97-AF65-F5344CB8AC3E}">
        <p14:creationId xmlns:p14="http://schemas.microsoft.com/office/powerpoint/2010/main" val="8667204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3889" indent="-163889">
              <a:buFont typeface="Arial" panose="020B0604020202020204" pitchFamily="34" charset="0"/>
              <a:buChar char="•"/>
            </a:pPr>
            <a:r>
              <a:rPr lang="en-US" dirty="0"/>
              <a:t>All Alternative Authorizations and Emergency Provisional applications are joint applications – it takes the candidate and an LEA.</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The hiring of a candidate that requires an Alternative Authorizations or an Emergency Provisional, new and renewal, must be approved by your local school board. The one exception to this rule is the certified teacher that is adding a new instructional endorsement. Please remember, we no longer require the submission of the board minutes with the application, but the date of the school board meeting is a required field in the application.</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We are encouraging districts to use the Certification Look up Tool when there is a sudden vacancy. Know what endorsement areas that your staff hold. You may be surprised. We also encourage you to check with current staff to see if they are willing to add an endorsement.</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LEA’s are required to provide a mentor to all new teachers including alternative authorization and provisional candidates. Please make sure that your district is utilizing the state-board approved Idaho Mentor Standards.</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Ensure your candidates are making progress in their routes: embed the annual requirements into the candidate’s IPLP. Understand the Alternative Authorization candidate’s renewal requirements. See the application packet appendix for detailed renewal information.</a:t>
            </a:r>
          </a:p>
        </p:txBody>
      </p:sp>
      <p:sp>
        <p:nvSpPr>
          <p:cNvPr id="4" name="Slide Number Placeholder 3"/>
          <p:cNvSpPr>
            <a:spLocks noGrp="1"/>
          </p:cNvSpPr>
          <p:nvPr>
            <p:ph type="sldNum" sz="quarter" idx="5"/>
          </p:nvPr>
        </p:nvSpPr>
        <p:spPr/>
        <p:txBody>
          <a:bodyPr/>
          <a:lstStyle/>
          <a:p>
            <a:fld id="{87562687-7A5B-4415-B0F0-C719E7C49641}" type="slidenum">
              <a:rPr lang="en-US" smtClean="0"/>
              <a:t>28</a:t>
            </a:fld>
            <a:endParaRPr lang="en-US" dirty="0"/>
          </a:p>
        </p:txBody>
      </p:sp>
    </p:spTree>
    <p:extLst>
      <p:ext uri="{BB962C8B-B14F-4D97-AF65-F5344CB8AC3E}">
        <p14:creationId xmlns:p14="http://schemas.microsoft.com/office/powerpoint/2010/main" val="40465728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3889" indent="-163889">
              <a:buFont typeface="Arial" panose="020B0604020202020204" pitchFamily="34" charset="0"/>
              <a:buChar char="•"/>
            </a:pPr>
            <a:r>
              <a:rPr lang="en-US" dirty="0"/>
              <a:t>All completed applications are reviewed five times per year by the Professional Standards Commission’s sub-committee called the Authorization Committee.</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Emergency Provisional applications that are reviewed at the Professional Standards Commission meeting, are recommended from the Authorizations Committee in the next available State Board of Education meeting, for final approval.</a:t>
            </a:r>
          </a:p>
          <a:p>
            <a:pPr marL="163889" indent="-163889">
              <a:buFont typeface="Arial" panose="020B0604020202020204" pitchFamily="34" charset="0"/>
              <a:buChar char="•"/>
            </a:pPr>
            <a:endParaRPr lang="en-US" dirty="0"/>
          </a:p>
          <a:p>
            <a:pPr marL="163889" indent="-163889" defTabSz="874075">
              <a:buFont typeface="Arial" panose="020B0604020202020204" pitchFamily="34" charset="0"/>
              <a:buChar char="•"/>
            </a:pPr>
            <a:r>
              <a:rPr lang="en-US" dirty="0"/>
              <a:t>The submission calendar is available on the Alternative Authorizations webpage of the SDE. At the top you will see the due dates for the applications to arrive to the SDE and the date of the PSC meeting. In the middle, there is a list of the State Board of Education meeting dates and the turnaround time information – Example:  An Emergency Provisional application that was in the September PSC meeting will go to the December State Board of Education meeting. These dates are important to watch as it could impact funding for the LEA. This process is lengthy and timelines are critical.</a:t>
            </a:r>
          </a:p>
          <a:p>
            <a:pPr marL="163889" indent="-163889" defTabSz="874075">
              <a:buFont typeface="Arial" panose="020B0604020202020204" pitchFamily="34" charset="0"/>
              <a:buChar char="•"/>
            </a:pPr>
            <a:endParaRPr lang="en-US" dirty="0"/>
          </a:p>
          <a:p>
            <a:pPr marL="163889" indent="-163889">
              <a:buFont typeface="Arial" panose="020B0604020202020204" pitchFamily="34" charset="0"/>
              <a:buChar char="•"/>
            </a:pPr>
            <a:r>
              <a:rPr lang="en-US" dirty="0"/>
              <a:t>Please note – there was a change to the Emergency Provisional applications as of the 2019-20 school year. All Emergency Provisional applications that are received after January 1 must be due to the loss of a staff member that occurred after January 1.</a:t>
            </a:r>
          </a:p>
        </p:txBody>
      </p:sp>
      <p:sp>
        <p:nvSpPr>
          <p:cNvPr id="4" name="Slide Number Placeholder 3"/>
          <p:cNvSpPr>
            <a:spLocks noGrp="1"/>
          </p:cNvSpPr>
          <p:nvPr>
            <p:ph type="sldNum" sz="quarter" idx="5"/>
          </p:nvPr>
        </p:nvSpPr>
        <p:spPr/>
        <p:txBody>
          <a:bodyPr/>
          <a:lstStyle/>
          <a:p>
            <a:fld id="{87562687-7A5B-4415-B0F0-C719E7C49641}" type="slidenum">
              <a:rPr lang="en-US" smtClean="0"/>
              <a:t>29</a:t>
            </a:fld>
            <a:endParaRPr lang="en-US" dirty="0"/>
          </a:p>
        </p:txBody>
      </p:sp>
    </p:spTree>
    <p:extLst>
      <p:ext uri="{BB962C8B-B14F-4D97-AF65-F5344CB8AC3E}">
        <p14:creationId xmlns:p14="http://schemas.microsoft.com/office/powerpoint/2010/main" val="3434882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section will cover some important law requirements regarding hiring as well as some best practices.</a:t>
            </a:r>
          </a:p>
        </p:txBody>
      </p:sp>
      <p:sp>
        <p:nvSpPr>
          <p:cNvPr id="4" name="Slide Number Placeholder 3"/>
          <p:cNvSpPr>
            <a:spLocks noGrp="1"/>
          </p:cNvSpPr>
          <p:nvPr>
            <p:ph type="sldNum" sz="quarter" idx="5"/>
          </p:nvPr>
        </p:nvSpPr>
        <p:spPr/>
        <p:txBody>
          <a:bodyPr/>
          <a:lstStyle/>
          <a:p>
            <a:fld id="{87562687-7A5B-4415-B0F0-C719E7C49641}" type="slidenum">
              <a:rPr lang="en-US" smtClean="0"/>
              <a:t>3</a:t>
            </a:fld>
            <a:endParaRPr lang="en-US" dirty="0"/>
          </a:p>
        </p:txBody>
      </p:sp>
    </p:spTree>
    <p:extLst>
      <p:ext uri="{BB962C8B-B14F-4D97-AF65-F5344CB8AC3E}">
        <p14:creationId xmlns:p14="http://schemas.microsoft.com/office/powerpoint/2010/main" val="7022616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Content Specialist application is for instructional endorsements only and are intended for candidates that do not hold Idaho certification.</a:t>
            </a: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Teacher to New application is an option for candidates that are already certified in Idaho and would like to add a new certificate (teacher to principal) or a new endorsement (English and adding Math).</a:t>
            </a: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Pupil Service Staff applications are only for School Counselor and School Social Worker. Other Pupil Service Staff should qualify for an Interim Certificate – see the Pupil Service Staff Certificates page on the SDE site.</a:t>
            </a: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Emergency Provisional application is intended for emergency hires only. Must be declared in your school-board minutes. Is prohibited for special education instructional endorsement areas per IDEA.</a:t>
            </a:r>
          </a:p>
        </p:txBody>
      </p:sp>
      <p:sp>
        <p:nvSpPr>
          <p:cNvPr id="4" name="Slide Number Placeholder 3"/>
          <p:cNvSpPr>
            <a:spLocks noGrp="1"/>
          </p:cNvSpPr>
          <p:nvPr>
            <p:ph type="sldNum" sz="quarter" idx="5"/>
          </p:nvPr>
        </p:nvSpPr>
        <p:spPr/>
        <p:txBody>
          <a:bodyPr/>
          <a:lstStyle/>
          <a:p>
            <a:fld id="{87562687-7A5B-4415-B0F0-C719E7C49641}" type="slidenum">
              <a:rPr lang="en-US" smtClean="0"/>
              <a:t>30</a:t>
            </a:fld>
            <a:endParaRPr lang="en-US" dirty="0"/>
          </a:p>
        </p:txBody>
      </p:sp>
    </p:spTree>
    <p:extLst>
      <p:ext uri="{BB962C8B-B14F-4D97-AF65-F5344CB8AC3E}">
        <p14:creationId xmlns:p14="http://schemas.microsoft.com/office/powerpoint/2010/main" val="24216805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Content Specialist application candidates</a:t>
            </a:r>
            <a:endParaRPr lang="en-US" sz="11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minimum requirement for this application is a baccalaureate degree, or the candidate must be in their student teaching year of their preparation program</a:t>
            </a:r>
          </a:p>
          <a:p>
            <a:pPr marL="171450" lvl="0" indent="-171450">
              <a:buFont typeface="Arial" panose="020B0604020202020204" pitchFamily="34" charset="0"/>
              <a:buChar char="•"/>
            </a:pPr>
            <a:endParaRPr lang="en-US" sz="11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Once you have a candidate that qualifies for the application, they will need to meet the content area knowledge qualifier</a:t>
            </a:r>
            <a:endParaRPr lang="en-US" sz="11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Do they have a BA in content area</a:t>
            </a:r>
            <a:endParaRPr lang="en-US" sz="11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Have they passed the content area Praxis assessment</a:t>
            </a:r>
            <a:endParaRPr lang="en-US" sz="11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If they are enrolled in ABCTE, have they passed the PTK (Professional Teaching and Knowledge) or a content area assessment</a:t>
            </a:r>
            <a:endParaRPr lang="en-US" sz="11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Have you vetted the candidate on the Uniform Standard for Evaluating Content Competency rubric – with the rubric a candidate gets five points for every credit in the content area, two points for every year working in a paid position working with kids, one point for every year volunteering with kids. Encourage hiring staff to incorporate this into the interview process to properly vet a non-certified candidate’s certification eligibility.</a:t>
            </a:r>
          </a:p>
          <a:p>
            <a:pPr marL="628650" lvl="1" indent="-171450">
              <a:buFont typeface="Arial" panose="020B0604020202020204" pitchFamily="34" charset="0"/>
              <a:buChar char="•"/>
            </a:pPr>
            <a:endParaRPr lang="en-US" sz="11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ABCTE route candidates. Please remember, the candidate must complete ALL of their assessments within the ABCTE program within the authorization year. They will then apply for their 3-year ABCTE Interim certificate. This is when their 2-years of mentored teaching begins. ABCTE candidates are not meant to renew on the Alternative Authorization application unless there are extenuating circumstances.</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7562687-7A5B-4415-B0F0-C719E7C49641}" type="slidenum">
              <a:rPr lang="en-US" smtClean="0"/>
              <a:t>31</a:t>
            </a:fld>
            <a:endParaRPr lang="en-US" dirty="0"/>
          </a:p>
        </p:txBody>
      </p:sp>
    </p:spTree>
    <p:extLst>
      <p:ext uri="{BB962C8B-B14F-4D97-AF65-F5344CB8AC3E}">
        <p14:creationId xmlns:p14="http://schemas.microsoft.com/office/powerpoint/2010/main" val="30817262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Teacher to New Certificate or Endorsement application candidates must hold a valid Idaho certificate and they have multiple routes to choose from</a:t>
            </a:r>
          </a:p>
          <a:p>
            <a:pPr marL="163889" indent="-163889">
              <a:buFont typeface="Arial" panose="020B0604020202020204" pitchFamily="34" charset="0"/>
              <a:buChar char="•"/>
            </a:pPr>
            <a:r>
              <a:rPr lang="en-US" dirty="0"/>
              <a:t>Teacher to New route options</a:t>
            </a:r>
          </a:p>
          <a:p>
            <a:pPr marL="600927" lvl="1" indent="-163889">
              <a:buFont typeface="Arial" panose="020B0604020202020204" pitchFamily="34" charset="0"/>
              <a:buChar char="•"/>
            </a:pPr>
            <a:r>
              <a:rPr lang="en-US" dirty="0"/>
              <a:t>Option I – college/university</a:t>
            </a:r>
          </a:p>
          <a:p>
            <a:pPr marL="600927" lvl="1" indent="-163889">
              <a:buFont typeface="Arial" panose="020B0604020202020204" pitchFamily="34" charset="0"/>
              <a:buChar char="•"/>
            </a:pPr>
            <a:endParaRPr lang="en-US" dirty="0"/>
          </a:p>
          <a:p>
            <a:pPr marL="600927" lvl="1" indent="-163889">
              <a:buFont typeface="Arial" panose="020B0604020202020204" pitchFamily="34" charset="0"/>
              <a:buChar char="•"/>
            </a:pPr>
            <a:r>
              <a:rPr lang="en-US" dirty="0"/>
              <a:t>Option II – National Board Certification Program</a:t>
            </a:r>
          </a:p>
          <a:p>
            <a:pPr marL="600927" lvl="1" indent="-163889">
              <a:buFont typeface="Arial" panose="020B0604020202020204" pitchFamily="34" charset="0"/>
              <a:buChar char="•"/>
            </a:pPr>
            <a:endParaRPr lang="en-US" dirty="0"/>
          </a:p>
          <a:p>
            <a:pPr marL="600927" lvl="1" indent="-163889">
              <a:buFont typeface="Arial" panose="020B0604020202020204" pitchFamily="34" charset="0"/>
              <a:buChar char="•"/>
            </a:pPr>
            <a:r>
              <a:rPr lang="en-US" dirty="0"/>
              <a:t>Option III – Hold a master’s degree in the content area or is enrolled in a master’s degree program in the content area</a:t>
            </a:r>
          </a:p>
          <a:p>
            <a:pPr marL="600927" lvl="1" indent="-163889">
              <a:buFont typeface="Arial" panose="020B0604020202020204" pitchFamily="34" charset="0"/>
              <a:buChar char="•"/>
            </a:pPr>
            <a:endParaRPr lang="en-US" dirty="0"/>
          </a:p>
          <a:p>
            <a:pPr marL="600927" lvl="1" indent="-163889">
              <a:buFont typeface="Arial" panose="020B0604020202020204" pitchFamily="34" charset="0"/>
              <a:buChar char="•"/>
            </a:pPr>
            <a:r>
              <a:rPr lang="en-US" dirty="0"/>
              <a:t>Option IV – Content area assessment (Praxis or ABCTE), the candidate will need to complete a mentor program that that is provided by the LEA  that is aligned to the state-board approve Idaho Mentor Standards. There have been some changes to this option for the 2020-21 school year.</a:t>
            </a:r>
          </a:p>
        </p:txBody>
      </p:sp>
      <p:sp>
        <p:nvSpPr>
          <p:cNvPr id="4" name="Slide Number Placeholder 3"/>
          <p:cNvSpPr>
            <a:spLocks noGrp="1"/>
          </p:cNvSpPr>
          <p:nvPr>
            <p:ph type="sldNum" sz="quarter" idx="5"/>
          </p:nvPr>
        </p:nvSpPr>
        <p:spPr/>
        <p:txBody>
          <a:bodyPr/>
          <a:lstStyle/>
          <a:p>
            <a:fld id="{87562687-7A5B-4415-B0F0-C719E7C49641}" type="slidenum">
              <a:rPr lang="en-US" smtClean="0"/>
              <a:t>32</a:t>
            </a:fld>
            <a:endParaRPr lang="en-US" dirty="0"/>
          </a:p>
        </p:txBody>
      </p:sp>
    </p:spTree>
    <p:extLst>
      <p:ext uri="{BB962C8B-B14F-4D97-AF65-F5344CB8AC3E}">
        <p14:creationId xmlns:p14="http://schemas.microsoft.com/office/powerpoint/2010/main" val="6254839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Here is an overview of the Option IV changes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of the 2020 Legislative session, o</a:t>
            </a:r>
            <a:r>
              <a:rPr lang="en-US" sz="1200" b="0" i="0" kern="1200" dirty="0">
                <a:solidFill>
                  <a:schemeClr val="tx1"/>
                </a:solidFill>
                <a:effectLst/>
                <a:latin typeface="+mn-lt"/>
                <a:ea typeface="+mn-ea"/>
                <a:cs typeface="+mn-cs"/>
              </a:rPr>
              <a:t>ption IV will now work to add any instructional endorsement to a Standard Instructional Certificate.  In the past there was a restriction that the required an alignment between the endorsement that the candidate currently holds to the one being sought.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dirty="0"/>
              <a:t>Over the years there has been the misperception that passage of the Praxis alone would allow a certified teacher to add an endorsement.</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Per IDAPA rule, there are three elements to certification: content, pedagogy and performance. Candidates must complete the mentor requirement to demonstrate adequate pedagogy and performance in the new content area, in addition to passage of a content area assessment; which can be either Praxis or ABCTE. Mentors are required to work with these candidates throughout the year, following the State Board of Education Mentor Standards (see slide 30 for link). We have captured all of these requirements on the new  form called, District/Charter and Mentor Recommendation for Alternative Authorization – Teacher to New Endorsement Option III and IV form.</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Remember that not every candidate is a great candidate for Option IV – know your candidate – set them up for success – talk to the candidate about their comfort level with the content, have the candidate take the practice Praxis on the ETS website. If they aren’t comfortable, look at another route like college/university or another candidate.</a:t>
            </a:r>
          </a:p>
        </p:txBody>
      </p:sp>
      <p:sp>
        <p:nvSpPr>
          <p:cNvPr id="4" name="Slide Number Placeholder 3"/>
          <p:cNvSpPr>
            <a:spLocks noGrp="1"/>
          </p:cNvSpPr>
          <p:nvPr>
            <p:ph type="sldNum" sz="quarter" idx="5"/>
          </p:nvPr>
        </p:nvSpPr>
        <p:spPr/>
        <p:txBody>
          <a:bodyPr/>
          <a:lstStyle/>
          <a:p>
            <a:fld id="{87562687-7A5B-4415-B0F0-C719E7C49641}" type="slidenum">
              <a:rPr lang="en-US" smtClean="0"/>
              <a:t>33</a:t>
            </a:fld>
            <a:endParaRPr lang="en-US" dirty="0"/>
          </a:p>
        </p:txBody>
      </p:sp>
    </p:spTree>
    <p:extLst>
      <p:ext uri="{BB962C8B-B14F-4D97-AF65-F5344CB8AC3E}">
        <p14:creationId xmlns:p14="http://schemas.microsoft.com/office/powerpoint/2010/main" val="1687218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Pupil Service Staff Alternative Authorization application candidates must hold a baccalaureate degree and is only for candidates seeking School Counselor and School Social Worker certificate and endorsements. The candidate must be enrolled in a program that will lead to certification.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candidates may not need an Alternative Authorization - There are 3-year interim certificate options for School Nurse, School Psychologist and Speech Language Pathologist. These candidates will not need an Alternative Authorization.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School Nurse – RN and transcript without a baccalaureate degree. To convert from the 3-year interim, the candidate will need to obtain a Bachelor’s Degree in Nursing, Education, or health-related field</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School Psychologist – master’s degree in Psychology and enrolled in an education specialist degree program. To convert to the 5-year renewable certificate, the candidate will need to and official transcript with verifying master’s degree or higher in School Psychology and receive an institutional recommendation verifying completion of a state-approved school psychologist program; including verification of a 1200 hour practicum in school psychology OR copy of current National Certification for School Psychologist certificate.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Speech Language Pathologist – baccalaureate degree in Speech Language Pathology and enrollment in a master’s degree program for Speech Language Pathology. In order for the candidate to convert to the 5-year renewable certificate, the candidate will need to complete a master’s degree program for Speech Language Pathology.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If you have a candidate for School Nurse, School Psychologist or Speech Language Pathologist that does not qualify for the interim certificate, the LEA will need to apply for an Emergency Provisional.</a:t>
            </a:r>
          </a:p>
        </p:txBody>
      </p:sp>
      <p:sp>
        <p:nvSpPr>
          <p:cNvPr id="4" name="Slide Number Placeholder 3"/>
          <p:cNvSpPr>
            <a:spLocks noGrp="1"/>
          </p:cNvSpPr>
          <p:nvPr>
            <p:ph type="sldNum" sz="quarter" idx="5"/>
          </p:nvPr>
        </p:nvSpPr>
        <p:spPr/>
        <p:txBody>
          <a:bodyPr/>
          <a:lstStyle/>
          <a:p>
            <a:fld id="{87562687-7A5B-4415-B0F0-C719E7C49641}" type="slidenum">
              <a:rPr lang="en-US" smtClean="0"/>
              <a:t>34</a:t>
            </a:fld>
            <a:endParaRPr lang="en-US" dirty="0"/>
          </a:p>
        </p:txBody>
      </p:sp>
    </p:spTree>
    <p:extLst>
      <p:ext uri="{BB962C8B-B14F-4D97-AF65-F5344CB8AC3E}">
        <p14:creationId xmlns:p14="http://schemas.microsoft.com/office/powerpoint/2010/main" val="4274235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certification process is generally used when there is a sudden loss of a certified staff member. This candidate may not have an interest in becoming certified. The candidate must have a minimum of an associate’s degree or 2 years of college training (48 semester credits).</a:t>
            </a:r>
          </a:p>
          <a:p>
            <a:endParaRPr lang="en-US" dirty="0"/>
          </a:p>
          <a:p>
            <a:r>
              <a:rPr lang="en-US" dirty="0"/>
              <a:t>Important things to know:</a:t>
            </a:r>
          </a:p>
          <a:p>
            <a:pPr marL="163889" indent="-163889">
              <a:buFont typeface="Arial" panose="020B0604020202020204" pitchFamily="34" charset="0"/>
              <a:buChar char="•"/>
            </a:pPr>
            <a:r>
              <a:rPr lang="en-US" dirty="0"/>
              <a:t>This application cannot be used for special education instructional endorsements per IDEA.</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This application is non-renewable and does not lead to certification.</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The LEA must declare an emergency exist and record it in the official minutes of their school board.</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The endorsement requested must align to the assignments of the candidate.</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This application process is counted as a year of certification or initial certification.</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r>
              <a:rPr lang="en-US" dirty="0"/>
              <a:t>Remember to pay attention to the submission timelines.</a:t>
            </a:r>
          </a:p>
          <a:p>
            <a:pPr marL="163889" indent="-163889">
              <a:buFont typeface="Arial" panose="020B0604020202020204" pitchFamily="34" charset="0"/>
              <a:buChar char="•"/>
            </a:pPr>
            <a:endParaRPr lang="en-US" dirty="0"/>
          </a:p>
          <a:p>
            <a:pPr marL="163889" indent="-163889">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35</a:t>
            </a:fld>
            <a:endParaRPr lang="en-US" dirty="0"/>
          </a:p>
        </p:txBody>
      </p:sp>
    </p:spTree>
    <p:extLst>
      <p:ext uri="{BB962C8B-B14F-4D97-AF65-F5344CB8AC3E}">
        <p14:creationId xmlns:p14="http://schemas.microsoft.com/office/powerpoint/2010/main" val="3832605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36</a:t>
            </a:fld>
            <a:endParaRPr lang="en-US" dirty="0"/>
          </a:p>
        </p:txBody>
      </p:sp>
    </p:spTree>
    <p:extLst>
      <p:ext uri="{BB962C8B-B14F-4D97-AF65-F5344CB8AC3E}">
        <p14:creationId xmlns:p14="http://schemas.microsoft.com/office/powerpoint/2010/main" val="34246234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37</a:t>
            </a:fld>
            <a:endParaRPr lang="en-US" dirty="0"/>
          </a:p>
        </p:txBody>
      </p:sp>
    </p:spTree>
    <p:extLst>
      <p:ext uri="{BB962C8B-B14F-4D97-AF65-F5344CB8AC3E}">
        <p14:creationId xmlns:p14="http://schemas.microsoft.com/office/powerpoint/2010/main" val="36636279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38</a:t>
            </a:fld>
            <a:endParaRPr lang="en-US" dirty="0"/>
          </a:p>
        </p:txBody>
      </p:sp>
    </p:spTree>
    <p:extLst>
      <p:ext uri="{BB962C8B-B14F-4D97-AF65-F5344CB8AC3E}">
        <p14:creationId xmlns:p14="http://schemas.microsoft.com/office/powerpoint/2010/main" val="12115870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39</a:t>
            </a:fld>
            <a:endParaRPr lang="en-US" dirty="0"/>
          </a:p>
        </p:txBody>
      </p:sp>
    </p:spTree>
    <p:extLst>
      <p:ext uri="{BB962C8B-B14F-4D97-AF65-F5344CB8AC3E}">
        <p14:creationId xmlns:p14="http://schemas.microsoft.com/office/powerpoint/2010/main" val="83344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Idaho code requires all certificated and non-certificated employees to undergo a criminal history check.  The fingerprint card or scan must be mailed or submitted to the Department of Education no later than five (5) days following the first day of employment OR unsupervised contact with students in a K-12 setting, whichever is sooner.  Unsupervised contact includes online/virtual contact.</a:t>
            </a:r>
          </a:p>
        </p:txBody>
      </p:sp>
      <p:sp>
        <p:nvSpPr>
          <p:cNvPr id="4" name="Slide Number Placeholder 3"/>
          <p:cNvSpPr>
            <a:spLocks noGrp="1"/>
          </p:cNvSpPr>
          <p:nvPr>
            <p:ph type="sldNum" sz="quarter" idx="5"/>
          </p:nvPr>
        </p:nvSpPr>
        <p:spPr/>
        <p:txBody>
          <a:bodyPr/>
          <a:lstStyle/>
          <a:p>
            <a:fld id="{87562687-7A5B-4415-B0F0-C719E7C49641}" type="slidenum">
              <a:rPr lang="en-US" smtClean="0"/>
              <a:t>4</a:t>
            </a:fld>
            <a:endParaRPr lang="en-US" dirty="0"/>
          </a:p>
        </p:txBody>
      </p:sp>
    </p:spTree>
    <p:extLst>
      <p:ext uri="{BB962C8B-B14F-4D97-AF65-F5344CB8AC3E}">
        <p14:creationId xmlns:p14="http://schemas.microsoft.com/office/powerpoint/2010/main" val="28741709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562687-7A5B-4415-B0F0-C719E7C49641}" type="slidenum">
              <a:rPr lang="en-US" smtClean="0"/>
              <a:t>40</a:t>
            </a:fld>
            <a:endParaRPr lang="en-US" dirty="0"/>
          </a:p>
        </p:txBody>
      </p:sp>
    </p:spTree>
    <p:extLst>
      <p:ext uri="{BB962C8B-B14F-4D97-AF65-F5344CB8AC3E}">
        <p14:creationId xmlns:p14="http://schemas.microsoft.com/office/powerpoint/2010/main" val="6358572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41</a:t>
            </a:fld>
            <a:endParaRPr lang="en-US" dirty="0"/>
          </a:p>
        </p:txBody>
      </p:sp>
    </p:spTree>
    <p:extLst>
      <p:ext uri="{BB962C8B-B14F-4D97-AF65-F5344CB8AC3E}">
        <p14:creationId xmlns:p14="http://schemas.microsoft.com/office/powerpoint/2010/main" val="39412425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42</a:t>
            </a:fld>
            <a:endParaRPr lang="en-US" dirty="0"/>
          </a:p>
        </p:txBody>
      </p:sp>
    </p:spTree>
    <p:extLst>
      <p:ext uri="{BB962C8B-B14F-4D97-AF65-F5344CB8AC3E}">
        <p14:creationId xmlns:p14="http://schemas.microsoft.com/office/powerpoint/2010/main" val="2153736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2020 legislative session, Senate Bill 1323 was passed.  The bill made revisions to the enumerated offences listed under Idaho Code 33-1208 which removed the “against a child” provision.  The revised list includes felony convictions for aggravated assault, aggravated battery, murder, voluntary manslaughter, kidnapping, interstate trafficking in prostitution, and rape.  This impacts both certification and employment.</a:t>
            </a:r>
          </a:p>
        </p:txBody>
      </p:sp>
      <p:sp>
        <p:nvSpPr>
          <p:cNvPr id="4" name="Slide Number Placeholder 3"/>
          <p:cNvSpPr>
            <a:spLocks noGrp="1"/>
          </p:cNvSpPr>
          <p:nvPr>
            <p:ph type="sldNum" sz="quarter" idx="5"/>
          </p:nvPr>
        </p:nvSpPr>
        <p:spPr/>
        <p:txBody>
          <a:bodyPr/>
          <a:lstStyle/>
          <a:p>
            <a:fld id="{87562687-7A5B-4415-B0F0-C719E7C49641}" type="slidenum">
              <a:rPr lang="en-US" smtClean="0"/>
              <a:t>5</a:t>
            </a:fld>
            <a:endParaRPr lang="en-US" dirty="0"/>
          </a:p>
        </p:txBody>
      </p:sp>
    </p:spTree>
    <p:extLst>
      <p:ext uri="{BB962C8B-B14F-4D97-AF65-F5344CB8AC3E}">
        <p14:creationId xmlns:p14="http://schemas.microsoft.com/office/powerpoint/2010/main" val="3513390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certification, anyone who holds a current and valid certificate and has any of the listed felony convictions has been notified of the new law.  The Professional Standards Commission is required to move forward with a revocation process and the individual has a right to a hearing.</a:t>
            </a:r>
          </a:p>
          <a:p>
            <a:endParaRPr lang="en-US" dirty="0"/>
          </a:p>
          <a:p>
            <a:r>
              <a:rPr lang="en-US" dirty="0"/>
              <a:t>For those that have an expired certificate, if they apply to reinstate their certificate, we will notify them of the change in the law and that our office cannot approve their application and a hearing panel will need to make the decision.</a:t>
            </a:r>
          </a:p>
          <a:p>
            <a:endParaRPr lang="en-US" dirty="0"/>
          </a:p>
          <a:p>
            <a:r>
              <a:rPr lang="en-US" dirty="0"/>
              <a:t>Anyone applying for certification in Idaho for the first time with any felony conviction of these enumerated offenses will be denied.</a:t>
            </a:r>
          </a:p>
        </p:txBody>
      </p:sp>
      <p:sp>
        <p:nvSpPr>
          <p:cNvPr id="4" name="Slide Number Placeholder 3"/>
          <p:cNvSpPr>
            <a:spLocks noGrp="1"/>
          </p:cNvSpPr>
          <p:nvPr>
            <p:ph type="sldNum" sz="quarter" idx="5"/>
          </p:nvPr>
        </p:nvSpPr>
        <p:spPr/>
        <p:txBody>
          <a:bodyPr/>
          <a:lstStyle/>
          <a:p>
            <a:fld id="{87562687-7A5B-4415-B0F0-C719E7C49641}" type="slidenum">
              <a:rPr lang="en-US" smtClean="0"/>
              <a:t>6</a:t>
            </a:fld>
            <a:endParaRPr lang="en-US" dirty="0"/>
          </a:p>
        </p:txBody>
      </p:sp>
    </p:spTree>
    <p:extLst>
      <p:ext uri="{BB962C8B-B14F-4D97-AF65-F5344CB8AC3E}">
        <p14:creationId xmlns:p14="http://schemas.microsoft.com/office/powerpoint/2010/main" val="3217434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employment, both certified and classified individuals who were hired prior to July 1, 2020 may still be employed as they were hired under the previous law.  Note, if an employed staff was certified, and their certification is revoked by a hearing panel, they could still be employed in the same LEA, as long as there is not a break in service.  However, they could not be employed in a certificated assignment as their certificate was revoked.</a:t>
            </a:r>
          </a:p>
          <a:p>
            <a:endParaRPr lang="en-US" dirty="0"/>
          </a:p>
          <a:p>
            <a:r>
              <a:rPr lang="en-US" dirty="0"/>
              <a:t>All new hires with any felony convictions of the enumerated offenses cannot be hired.</a:t>
            </a:r>
          </a:p>
        </p:txBody>
      </p:sp>
      <p:sp>
        <p:nvSpPr>
          <p:cNvPr id="4" name="Slide Number Placeholder 3"/>
          <p:cNvSpPr>
            <a:spLocks noGrp="1"/>
          </p:cNvSpPr>
          <p:nvPr>
            <p:ph type="sldNum" sz="quarter" idx="5"/>
          </p:nvPr>
        </p:nvSpPr>
        <p:spPr/>
        <p:txBody>
          <a:bodyPr/>
          <a:lstStyle/>
          <a:p>
            <a:fld id="{87562687-7A5B-4415-B0F0-C719E7C49641}" type="slidenum">
              <a:rPr lang="en-US" smtClean="0"/>
              <a:t>7</a:t>
            </a:fld>
            <a:endParaRPr lang="en-US" dirty="0"/>
          </a:p>
        </p:txBody>
      </p:sp>
    </p:spTree>
    <p:extLst>
      <p:ext uri="{BB962C8B-B14F-4D97-AF65-F5344CB8AC3E}">
        <p14:creationId xmlns:p14="http://schemas.microsoft.com/office/powerpoint/2010/main" val="79855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final notes about background checks and hiring practices.</a:t>
            </a:r>
          </a:p>
          <a:p>
            <a:endParaRPr lang="en-US" dirty="0"/>
          </a:p>
          <a:p>
            <a:r>
              <a:rPr lang="en-US" dirty="0"/>
              <a:t>Employment decisions are made by the local education agency.  Review identity history summaries for all hires, certificated and classified.  We are now in the time of transparency and public access to records.  Make sure you have a system and process in place to review the results of all background checks, you do not want something coming up that you didn’t know about.</a:t>
            </a:r>
          </a:p>
          <a:p>
            <a:endParaRPr lang="en-US" dirty="0"/>
          </a:p>
          <a:p>
            <a:r>
              <a:rPr lang="en-US" dirty="0"/>
              <a:t>Some LEAs have created rubrics, or decision trees for hiring.   Keep in mind that just because an individual holds a certificate doesn’t mean they don’t have arrests or convictions.   An example is misdemeanor indecent exposure.  This is a conviction that would not impact an individual’s certificate, so it is up to the hiring LEA to ensure they know the criminal background of their employees.</a:t>
            </a:r>
          </a:p>
          <a:p>
            <a:endParaRPr lang="en-US" dirty="0"/>
          </a:p>
        </p:txBody>
      </p:sp>
      <p:sp>
        <p:nvSpPr>
          <p:cNvPr id="4" name="Slide Number Placeholder 3"/>
          <p:cNvSpPr>
            <a:spLocks noGrp="1"/>
          </p:cNvSpPr>
          <p:nvPr>
            <p:ph type="sldNum" sz="quarter" idx="5"/>
          </p:nvPr>
        </p:nvSpPr>
        <p:spPr/>
        <p:txBody>
          <a:bodyPr/>
          <a:lstStyle/>
          <a:p>
            <a:fld id="{87562687-7A5B-4415-B0F0-C719E7C49641}" type="slidenum">
              <a:rPr lang="en-US" smtClean="0"/>
              <a:t>8</a:t>
            </a:fld>
            <a:endParaRPr lang="en-US" dirty="0"/>
          </a:p>
        </p:txBody>
      </p:sp>
    </p:spTree>
    <p:extLst>
      <p:ext uri="{BB962C8B-B14F-4D97-AF65-F5344CB8AC3E}">
        <p14:creationId xmlns:p14="http://schemas.microsoft.com/office/powerpoint/2010/main" val="144903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next section will cover certification.  There are two laws that are of importance. The first law you will hear us refer to several times; it is Idaho Code 33-1201 which states that certification is required for all instructional staff, pupil service staff, and administrators for the services being rendered.  Another related law is Idaho Code 33-1207 which requires LEA’s to keep a copy of the credential on file for each employed certificated staff.  It is important that your HR Director or Business Manager or individual responsible for those duties understands they must keep a copy on file.  In addition, pay attention to the type of certificate.  If the certificate is valid for less than five years (typically three years or one year), the individual has conditions that must be met.  We will cover this in more detail later in the webinar.  This law is the reason we mail two certificates to individuals so that they can provide LEAs with one to comply with this law.</a:t>
            </a:r>
          </a:p>
        </p:txBody>
      </p:sp>
      <p:sp>
        <p:nvSpPr>
          <p:cNvPr id="4" name="Slide Number Placeholder 3"/>
          <p:cNvSpPr>
            <a:spLocks noGrp="1"/>
          </p:cNvSpPr>
          <p:nvPr>
            <p:ph type="sldNum" sz="quarter" idx="5"/>
          </p:nvPr>
        </p:nvSpPr>
        <p:spPr/>
        <p:txBody>
          <a:bodyPr/>
          <a:lstStyle/>
          <a:p>
            <a:fld id="{87562687-7A5B-4415-B0F0-C719E7C49641}" type="slidenum">
              <a:rPr lang="en-US" smtClean="0"/>
              <a:t>9</a:t>
            </a:fld>
            <a:endParaRPr lang="en-US" dirty="0"/>
          </a:p>
        </p:txBody>
      </p:sp>
    </p:spTree>
    <p:extLst>
      <p:ext uri="{BB962C8B-B14F-4D97-AF65-F5344CB8AC3E}">
        <p14:creationId xmlns:p14="http://schemas.microsoft.com/office/powerpoint/2010/main" val="34500205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1.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C33CE57-5C79-46C4-BC58-4EAD400C4EC6}"/>
              </a:ext>
            </a:extLst>
          </p:cNvPr>
          <p:cNvPicPr>
            <a:picLocks noChangeAspect="1"/>
          </p:cNvPicPr>
          <p:nvPr userDrawn="1"/>
        </p:nvPicPr>
        <p:blipFill>
          <a:blip r:embed="rId2"/>
          <a:stretch>
            <a:fillRect/>
          </a:stretch>
        </p:blipFill>
        <p:spPr>
          <a:xfrm>
            <a:off x="6497893" y="1158659"/>
            <a:ext cx="5694107" cy="3803903"/>
          </a:xfrm>
          <a:prstGeom prst="rect">
            <a:avLst/>
          </a:prstGeom>
        </p:spPr>
      </p:pic>
      <p:pic>
        <p:nvPicPr>
          <p:cNvPr id="2" name="Picture 1"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5460" y="138122"/>
            <a:ext cx="914400" cy="914400"/>
          </a:xfrm>
          <a:prstGeom prst="rect">
            <a:avLst/>
          </a:prstGeom>
        </p:spPr>
      </p:pic>
      <p:pic>
        <p:nvPicPr>
          <p:cNvPr id="21" name="Picture 2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78234"/>
            <a:ext cx="4887589" cy="879766"/>
          </a:xfrm>
          <a:prstGeom prst="rect">
            <a:avLst/>
          </a:prstGeom>
        </p:spPr>
      </p:pic>
      <p:sp>
        <p:nvSpPr>
          <p:cNvPr id="23" name="Date Placeholder 3"/>
          <p:cNvSpPr>
            <a:spLocks noGrp="1"/>
          </p:cNvSpPr>
          <p:nvPr>
            <p:ph type="dt" sz="half" idx="10"/>
          </p:nvPr>
        </p:nvSpPr>
        <p:spPr>
          <a:xfrm>
            <a:off x="8857735" y="6084501"/>
            <a:ext cx="2743200" cy="365125"/>
          </a:xfrm>
        </p:spPr>
        <p:txBody>
          <a:bodyPr/>
          <a:lstStyle>
            <a:lvl1pPr algn="r">
              <a:defRPr sz="1600">
                <a:solidFill>
                  <a:schemeClr val="tx1">
                    <a:lumMod val="90000"/>
                    <a:lumOff val="10000"/>
                  </a:schemeClr>
                </a:solidFill>
                <a:latin typeface="+mn-lt"/>
                <a:ea typeface="Open Sans" panose="020B0606030504020204" pitchFamily="34" charset="0"/>
                <a:cs typeface="Open Sans" panose="020B0606030504020204" pitchFamily="34" charset="0"/>
              </a:defRPr>
            </a:lvl1pPr>
          </a:lstStyle>
          <a:p>
            <a:endParaRPr lang="en-US" dirty="0"/>
          </a:p>
        </p:txBody>
      </p:sp>
      <p:sp>
        <p:nvSpPr>
          <p:cNvPr id="9" name="Subtitle 2"/>
          <p:cNvSpPr txBox="1">
            <a:spLocks/>
          </p:cNvSpPr>
          <p:nvPr userDrawn="1"/>
        </p:nvSpPr>
        <p:spPr>
          <a:xfrm>
            <a:off x="232018" y="6126963"/>
            <a:ext cx="4655571" cy="7052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cap="all" baseline="0">
                <a:solidFill>
                  <a:schemeClr val="bg1"/>
                </a:solidFill>
                <a:latin typeface="Open Sans Light" panose="020B0306030504020204" pitchFamily="34" charset="0"/>
                <a:ea typeface="Open Sans" panose="020B0606030504020204" pitchFamily="34" charset="0"/>
                <a:cs typeface="Open Sans" panose="020B0606030504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b="1" i="1" cap="none" baseline="0" dirty="0">
                <a:solidFill>
                  <a:schemeClr val="bg2">
                    <a:lumMod val="25000"/>
                  </a:schemeClr>
                </a:solidFill>
                <a:latin typeface="+mn-lt"/>
                <a:ea typeface="Open Sans Semibold" panose="020B0706030804020204" pitchFamily="34" charset="0"/>
                <a:cs typeface="Open Sans Semibold" panose="020B0706030804020204" pitchFamily="34" charset="0"/>
              </a:rPr>
              <a:t>Supporting Schools and Students to Achieve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000" b="0" i="0" kern="1200" cap="all" baseline="0" dirty="0">
                <a:solidFill>
                  <a:schemeClr val="bg2">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Sherri Ybarra, ED.s., Superintendent of Public INSTRUCTION</a:t>
            </a:r>
          </a:p>
          <a:p>
            <a:endParaRPr lang="en-US" sz="1600" b="1" i="1" cap="none" baseline="0" dirty="0">
              <a:solidFill>
                <a:schemeClr val="bg2">
                  <a:lumMod val="25000"/>
                </a:schemeClr>
              </a:solidFill>
              <a:latin typeface="+mn-lt"/>
              <a:ea typeface="Open Sans Semibold" panose="020B0706030804020204" pitchFamily="34" charset="0"/>
              <a:cs typeface="Open Sans Semibold" panose="020B0706030804020204" pitchFamily="34" charset="0"/>
            </a:endParaRPr>
          </a:p>
        </p:txBody>
      </p:sp>
      <p:sp>
        <p:nvSpPr>
          <p:cNvPr id="3" name="Arrow: Chevron 2">
            <a:extLst>
              <a:ext uri="{FF2B5EF4-FFF2-40B4-BE49-F238E27FC236}">
                <a16:creationId xmlns:a16="http://schemas.microsoft.com/office/drawing/2014/main" id="{385CF22D-C064-4545-95D9-28691223FAA9}"/>
              </a:ext>
            </a:extLst>
          </p:cNvPr>
          <p:cNvSpPr/>
          <p:nvPr userDrawn="1"/>
        </p:nvSpPr>
        <p:spPr>
          <a:xfrm>
            <a:off x="6716320" y="1158658"/>
            <a:ext cx="2628626" cy="3803904"/>
          </a:xfrm>
          <a:prstGeom prst="chevron">
            <a:avLst>
              <a:gd name="adj" fmla="val 54321"/>
            </a:avLst>
          </a:prstGeom>
          <a:solidFill>
            <a:srgbClr val="032F55">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Arrow 7" descr="Green Arrow">
            <a:extLst>
              <a:ext uri="{FF2B5EF4-FFF2-40B4-BE49-F238E27FC236}">
                <a16:creationId xmlns:a16="http://schemas.microsoft.com/office/drawing/2014/main" id="{B6C3FD0E-FD0D-40EC-A6F1-E8FC3AA3C22E}"/>
              </a:ext>
            </a:extLst>
          </p:cNvPr>
          <p:cNvSpPr/>
          <p:nvPr userDrawn="1"/>
        </p:nvSpPr>
        <p:spPr>
          <a:xfrm>
            <a:off x="-745" y="1158659"/>
            <a:ext cx="7967878" cy="3803904"/>
          </a:xfrm>
          <a:prstGeom prst="homePlate">
            <a:avLst>
              <a:gd name="adj" fmla="val 38378"/>
            </a:avLst>
          </a:prstGeom>
          <a:solidFill>
            <a:srgbClr val="032F55"/>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prstClr val="white"/>
                </a:solidFill>
                <a:effectLst/>
                <a:uLnTx/>
                <a:uFillTx/>
                <a:latin typeface="Cambria" panose="02040503050406030204" pitchFamily="18" charset="0"/>
                <a:ea typeface="+mn-ea"/>
                <a:cs typeface="+mn-cs"/>
              </a:rPr>
              <a:t>	</a:t>
            </a: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Title 1"/>
          <p:cNvSpPr>
            <a:spLocks noGrp="1"/>
          </p:cNvSpPr>
          <p:nvPr>
            <p:ph type="ctrTitle" hasCustomPrompt="1"/>
          </p:nvPr>
        </p:nvSpPr>
        <p:spPr>
          <a:xfrm>
            <a:off x="535460" y="1164111"/>
            <a:ext cx="9144000" cy="1876899"/>
          </a:xfrm>
        </p:spPr>
        <p:txBody>
          <a:bodyPr anchor="b">
            <a:normAutofit/>
          </a:bodyPr>
          <a:lstStyle>
            <a:lvl1pPr algn="l">
              <a:defRPr sz="4000" b="1" baseline="0">
                <a:solidFill>
                  <a:schemeClr val="bg1"/>
                </a:solidFill>
                <a:effectLst/>
                <a:latin typeface="Cambria" panose="02040503050406030204" pitchFamily="18" charset="0"/>
              </a:defRPr>
            </a:lvl1pPr>
          </a:lstStyle>
          <a:p>
            <a:r>
              <a:rPr lang="en-US" dirty="0"/>
              <a:t>Click here to edit </a:t>
            </a:r>
            <a:br>
              <a:rPr lang="en-US" dirty="0"/>
            </a:br>
            <a:r>
              <a:rPr lang="en-US" dirty="0"/>
              <a:t>master slide</a:t>
            </a:r>
          </a:p>
        </p:txBody>
      </p:sp>
      <p:sp>
        <p:nvSpPr>
          <p:cNvPr id="20" name="Subtitle 2"/>
          <p:cNvSpPr>
            <a:spLocks noGrp="1"/>
          </p:cNvSpPr>
          <p:nvPr>
            <p:ph type="subTitle" idx="1" hasCustomPrompt="1"/>
          </p:nvPr>
        </p:nvSpPr>
        <p:spPr>
          <a:xfrm>
            <a:off x="535460" y="3121918"/>
            <a:ext cx="9144000" cy="473898"/>
          </a:xfrm>
        </p:spPr>
        <p:txBody>
          <a:bodyPr/>
          <a:lstStyle>
            <a:lvl1pPr marL="0" indent="0" algn="l">
              <a:buNone/>
              <a:defRPr sz="2000" cap="none" baseline="0">
                <a:solidFill>
                  <a:schemeClr val="bg1"/>
                </a:solidFill>
                <a:latin typeface="+mn-lt"/>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here to edit subtitle</a:t>
            </a:r>
          </a:p>
        </p:txBody>
      </p:sp>
    </p:spTree>
    <p:extLst>
      <p:ext uri="{BB962C8B-B14F-4D97-AF65-F5344CB8AC3E}">
        <p14:creationId xmlns:p14="http://schemas.microsoft.com/office/powerpoint/2010/main" val="2431248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Branding &amp; Accessibility |</a:t>
            </a:r>
          </a:p>
        </p:txBody>
      </p:sp>
      <p:sp>
        <p:nvSpPr>
          <p:cNvPr id="7" name="Slide Number Placeholder 6"/>
          <p:cNvSpPr>
            <a:spLocks noGrp="1"/>
          </p:cNvSpPr>
          <p:nvPr>
            <p:ph type="sldNum" sz="quarter" idx="12"/>
          </p:nvPr>
        </p:nvSpPr>
        <p:spPr/>
        <p:txBody>
          <a:bodyPr/>
          <a:lstStyle/>
          <a:p>
            <a:fld id="{C26AAFF7-C4D7-4A72-B8FA-A17532192431}" type="slidenum">
              <a:rPr lang="en-US" smtClean="0"/>
              <a:t>‹#›</a:t>
            </a:fld>
            <a:endParaRPr lang="en-US"/>
          </a:p>
        </p:txBody>
      </p:sp>
    </p:spTree>
    <p:extLst>
      <p:ext uri="{BB962C8B-B14F-4D97-AF65-F5344CB8AC3E}">
        <p14:creationId xmlns:p14="http://schemas.microsoft.com/office/powerpoint/2010/main" val="635635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Branding &amp; Accessibility |</a:t>
            </a:r>
          </a:p>
        </p:txBody>
      </p:sp>
      <p:sp>
        <p:nvSpPr>
          <p:cNvPr id="6" name="Slide Number Placeholder 5"/>
          <p:cNvSpPr>
            <a:spLocks noGrp="1"/>
          </p:cNvSpPr>
          <p:nvPr>
            <p:ph type="sldNum" sz="quarter" idx="12"/>
          </p:nvPr>
        </p:nvSpPr>
        <p:spPr/>
        <p:txBody>
          <a:bodyPr/>
          <a:lstStyle/>
          <a:p>
            <a:fld id="{C26AAFF7-C4D7-4A72-B8FA-A17532192431}" type="slidenum">
              <a:rPr lang="en-US" smtClean="0"/>
              <a:t>‹#›</a:t>
            </a:fld>
            <a:endParaRPr lang="en-US"/>
          </a:p>
        </p:txBody>
      </p:sp>
    </p:spTree>
    <p:extLst>
      <p:ext uri="{BB962C8B-B14F-4D97-AF65-F5344CB8AC3E}">
        <p14:creationId xmlns:p14="http://schemas.microsoft.com/office/powerpoint/2010/main" val="3795959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Branding &amp; Accessibility |</a:t>
            </a:r>
          </a:p>
        </p:txBody>
      </p:sp>
      <p:sp>
        <p:nvSpPr>
          <p:cNvPr id="6" name="Slide Number Placeholder 5"/>
          <p:cNvSpPr>
            <a:spLocks noGrp="1"/>
          </p:cNvSpPr>
          <p:nvPr>
            <p:ph type="sldNum" sz="quarter" idx="12"/>
          </p:nvPr>
        </p:nvSpPr>
        <p:spPr/>
        <p:txBody>
          <a:bodyPr/>
          <a:lstStyle/>
          <a:p>
            <a:fld id="{C26AAFF7-C4D7-4A72-B8FA-A17532192431}" type="slidenum">
              <a:rPr lang="en-US" smtClean="0"/>
              <a:t>‹#›</a:t>
            </a:fld>
            <a:endParaRPr lang="en-US"/>
          </a:p>
        </p:txBody>
      </p:sp>
    </p:spTree>
    <p:extLst>
      <p:ext uri="{BB962C8B-B14F-4D97-AF65-F5344CB8AC3E}">
        <p14:creationId xmlns:p14="http://schemas.microsoft.com/office/powerpoint/2010/main" val="1318427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1" descr="Decorative Imag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40"/>
            <a:ext cx="11686314" cy="1015705"/>
          </a:xfrm>
          <a:prstGeom prst="rect">
            <a:avLst/>
          </a:prstGeom>
        </p:spPr>
      </p:pic>
      <p:sp>
        <p:nvSpPr>
          <p:cNvPr id="25" name="Content Placeholder 2"/>
          <p:cNvSpPr>
            <a:spLocks noGrp="1"/>
          </p:cNvSpPr>
          <p:nvPr>
            <p:ph idx="13"/>
          </p:nvPr>
        </p:nvSpPr>
        <p:spPr>
          <a:xfrm>
            <a:off x="751112" y="1340124"/>
            <a:ext cx="10515600" cy="4351338"/>
          </a:xfrm>
        </p:spPr>
        <p:txBody>
          <a:bodyPr>
            <a:normAutofit/>
          </a:bodyPr>
          <a:lstStyle>
            <a:lvl1pPr>
              <a:defRPr sz="4000">
                <a:solidFill>
                  <a:srgbClr val="000000"/>
                </a:solidFill>
                <a:latin typeface="+mn-lt"/>
                <a:ea typeface="Open Sans Light" panose="020B0306030504020204" pitchFamily="34" charset="0"/>
                <a:cs typeface="Open Sans Light" panose="020B0306030504020204" pitchFamily="34" charset="0"/>
              </a:defRPr>
            </a:lvl1pPr>
            <a:lvl2pPr>
              <a:defRPr sz="3600">
                <a:solidFill>
                  <a:srgbClr val="000000"/>
                </a:solidFill>
                <a:latin typeface="+mn-lt"/>
                <a:ea typeface="Open Sans Light" panose="020B0306030504020204" pitchFamily="34" charset="0"/>
                <a:cs typeface="Open Sans Light" panose="020B0306030504020204" pitchFamily="34" charset="0"/>
              </a:defRPr>
            </a:lvl2pPr>
            <a:lvl3pPr>
              <a:defRPr sz="3200">
                <a:solidFill>
                  <a:srgbClr val="000000"/>
                </a:solidFill>
                <a:latin typeface="+mn-lt"/>
                <a:ea typeface="Open Sans Light" panose="020B0306030504020204" pitchFamily="34" charset="0"/>
                <a:cs typeface="Open Sans Light" panose="020B0306030504020204" pitchFamily="34" charset="0"/>
              </a:defRPr>
            </a:lvl3pPr>
            <a:lvl4pPr>
              <a:defRPr sz="2800">
                <a:solidFill>
                  <a:srgbClr val="000000"/>
                </a:solidFill>
                <a:latin typeface="+mn-lt"/>
                <a:ea typeface="Open Sans Light" panose="020B0306030504020204" pitchFamily="34" charset="0"/>
                <a:cs typeface="Open Sans Light" panose="020B0306030504020204" pitchFamily="34" charset="0"/>
              </a:defRPr>
            </a:lvl4pPr>
            <a:lvl5pPr>
              <a:defRPr sz="2800">
                <a:solidFill>
                  <a:srgbClr val="000000"/>
                </a:solidFill>
                <a:latin typeface="+mn-lt"/>
                <a:ea typeface="Open Sans Light" panose="020B0306030504020204" pitchFamily="34" charset="0"/>
                <a:cs typeface="Open Sans Light" panose="020B03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pic>
        <p:nvPicPr>
          <p:cNvPr id="9" name="Picture 8"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59462" y="138122"/>
            <a:ext cx="914400" cy="914400"/>
          </a:xfrm>
          <a:prstGeom prst="rect">
            <a:avLst/>
          </a:prstGeom>
        </p:spPr>
      </p:pic>
      <p:sp>
        <p:nvSpPr>
          <p:cNvPr id="3" name="Rectangle 2">
            <a:extLst>
              <a:ext uri="{FF2B5EF4-FFF2-40B4-BE49-F238E27FC236}">
                <a16:creationId xmlns:a16="http://schemas.microsoft.com/office/drawing/2014/main" id="{2C44DB73-C1BA-4916-9C1F-4118CA578AA6}"/>
              </a:ext>
            </a:extLst>
          </p:cNvPr>
          <p:cNvSpPr/>
          <p:nvPr userDrawn="1"/>
        </p:nvSpPr>
        <p:spPr>
          <a:xfrm>
            <a:off x="0" y="0"/>
            <a:ext cx="10666312" cy="1019245"/>
          </a:xfrm>
          <a:custGeom>
            <a:avLst/>
            <a:gdLst>
              <a:gd name="connsiteX0" fmla="*/ 0 w 10648950"/>
              <a:gd name="connsiteY0" fmla="*/ 0 h 1019245"/>
              <a:gd name="connsiteX1" fmla="*/ 10648950 w 10648950"/>
              <a:gd name="connsiteY1" fmla="*/ 0 h 1019245"/>
              <a:gd name="connsiteX2" fmla="*/ 10648950 w 10648950"/>
              <a:gd name="connsiteY2" fmla="*/ 1019245 h 1019245"/>
              <a:gd name="connsiteX3" fmla="*/ 0 w 10648950"/>
              <a:gd name="connsiteY3" fmla="*/ 1019245 h 1019245"/>
              <a:gd name="connsiteX4" fmla="*/ 0 w 10648950"/>
              <a:gd name="connsiteY4" fmla="*/ 0 h 1019245"/>
              <a:gd name="connsiteX0" fmla="*/ 0 w 10648950"/>
              <a:gd name="connsiteY0" fmla="*/ 0 h 1019245"/>
              <a:gd name="connsiteX1" fmla="*/ 10648950 w 10648950"/>
              <a:gd name="connsiteY1" fmla="*/ 0 h 1019245"/>
              <a:gd name="connsiteX2" fmla="*/ 9731656 w 10648950"/>
              <a:gd name="connsiteY2" fmla="*/ 987415 h 1019245"/>
              <a:gd name="connsiteX3" fmla="*/ 0 w 10648950"/>
              <a:gd name="connsiteY3" fmla="*/ 1019245 h 1019245"/>
              <a:gd name="connsiteX4" fmla="*/ 0 w 10648950"/>
              <a:gd name="connsiteY4" fmla="*/ 0 h 1019245"/>
              <a:gd name="connsiteX0" fmla="*/ 0 w 10648950"/>
              <a:gd name="connsiteY0" fmla="*/ 0 h 1019245"/>
              <a:gd name="connsiteX1" fmla="*/ 10648950 w 10648950"/>
              <a:gd name="connsiteY1" fmla="*/ 0 h 1019245"/>
              <a:gd name="connsiteX2" fmla="*/ 10148344 w 10648950"/>
              <a:gd name="connsiteY2" fmla="*/ 1019245 h 1019245"/>
              <a:gd name="connsiteX3" fmla="*/ 0 w 10648950"/>
              <a:gd name="connsiteY3" fmla="*/ 1019245 h 1019245"/>
              <a:gd name="connsiteX4" fmla="*/ 0 w 10648950"/>
              <a:gd name="connsiteY4" fmla="*/ 0 h 1019245"/>
              <a:gd name="connsiteX0" fmla="*/ 0 w 10666312"/>
              <a:gd name="connsiteY0" fmla="*/ 0 h 1019245"/>
              <a:gd name="connsiteX1" fmla="*/ 10666312 w 10666312"/>
              <a:gd name="connsiteY1" fmla="*/ 0 h 1019245"/>
              <a:gd name="connsiteX2" fmla="*/ 10148344 w 10666312"/>
              <a:gd name="connsiteY2" fmla="*/ 1019245 h 1019245"/>
              <a:gd name="connsiteX3" fmla="*/ 0 w 10666312"/>
              <a:gd name="connsiteY3" fmla="*/ 1019245 h 1019245"/>
              <a:gd name="connsiteX4" fmla="*/ 0 w 10666312"/>
              <a:gd name="connsiteY4" fmla="*/ 0 h 1019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6312" h="1019245">
                <a:moveTo>
                  <a:pt x="0" y="0"/>
                </a:moveTo>
                <a:lnTo>
                  <a:pt x="10666312" y="0"/>
                </a:lnTo>
                <a:lnTo>
                  <a:pt x="10148344" y="1019245"/>
                </a:lnTo>
                <a:lnTo>
                  <a:pt x="0" y="1019245"/>
                </a:lnTo>
                <a:lnTo>
                  <a:pt x="0" y="0"/>
                </a:lnTo>
                <a:close/>
              </a:path>
            </a:pathLst>
          </a:custGeom>
          <a:solidFill>
            <a:srgbClr val="032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
          <p:cNvSpPr>
            <a:spLocks noGrp="1"/>
          </p:cNvSpPr>
          <p:nvPr>
            <p:ph type="title"/>
          </p:nvPr>
        </p:nvSpPr>
        <p:spPr>
          <a:xfrm>
            <a:off x="434304" y="0"/>
            <a:ext cx="10515600" cy="988601"/>
          </a:xfrm>
        </p:spPr>
        <p:txBody>
          <a:bodyPr>
            <a:normAutofit/>
          </a:bodyPr>
          <a:lstStyle>
            <a:lvl1pPr>
              <a:defRPr sz="4000" b="1" baseline="0">
                <a:solidFill>
                  <a:schemeClr val="bg1"/>
                </a:solidFill>
                <a:effectLst/>
                <a:latin typeface="Cambria" panose="02040503050406030204" pitchFamily="18" charset="0"/>
              </a:defRPr>
            </a:lvl1pPr>
          </a:lstStyle>
          <a:p>
            <a:r>
              <a:rPr lang="en-US"/>
              <a:t>Click to edit Master title style</a:t>
            </a:r>
            <a:endParaRPr lang="en-US" dirty="0"/>
          </a:p>
        </p:txBody>
      </p:sp>
    </p:spTree>
    <p:extLst>
      <p:ext uri="{BB962C8B-B14F-4D97-AF65-F5344CB8AC3E}">
        <p14:creationId xmlns:p14="http://schemas.microsoft.com/office/powerpoint/2010/main" val="33088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F05453-CE18-4505-AFF0-587B9C64AC53}"/>
              </a:ext>
            </a:extLst>
          </p:cNvPr>
          <p:cNvPicPr>
            <a:picLocks noChangeAspect="1"/>
          </p:cNvPicPr>
          <p:nvPr userDrawn="1"/>
        </p:nvPicPr>
        <p:blipFill>
          <a:blip r:embed="rId2"/>
          <a:stretch>
            <a:fillRect/>
          </a:stretch>
        </p:blipFill>
        <p:spPr>
          <a:xfrm>
            <a:off x="7298267" y="1266590"/>
            <a:ext cx="4893733" cy="3264408"/>
          </a:xfrm>
          <a:prstGeom prst="rect">
            <a:avLst/>
          </a:prstGeom>
        </p:spPr>
      </p:pic>
      <p:sp>
        <p:nvSpPr>
          <p:cNvPr id="10"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pic>
        <p:nvPicPr>
          <p:cNvPr id="11" name="Picture 10"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5460" y="138122"/>
            <a:ext cx="914400" cy="914400"/>
          </a:xfrm>
          <a:prstGeom prst="rect">
            <a:avLst/>
          </a:prstGeom>
        </p:spPr>
      </p:pic>
      <p:sp>
        <p:nvSpPr>
          <p:cNvPr id="3" name="Rectangle 2">
            <a:extLst>
              <a:ext uri="{FF2B5EF4-FFF2-40B4-BE49-F238E27FC236}">
                <a16:creationId xmlns:a16="http://schemas.microsoft.com/office/drawing/2014/main" id="{441E8494-0BA4-4A61-A5B4-AFEE712C8D23}"/>
              </a:ext>
            </a:extLst>
          </p:cNvPr>
          <p:cNvSpPr/>
          <p:nvPr userDrawn="1"/>
        </p:nvSpPr>
        <p:spPr>
          <a:xfrm>
            <a:off x="0" y="1265960"/>
            <a:ext cx="8957733" cy="3265037"/>
          </a:xfrm>
          <a:custGeom>
            <a:avLst/>
            <a:gdLst>
              <a:gd name="connsiteX0" fmla="*/ 0 w 8805333"/>
              <a:gd name="connsiteY0" fmla="*/ 0 h 3271543"/>
              <a:gd name="connsiteX1" fmla="*/ 8805333 w 8805333"/>
              <a:gd name="connsiteY1" fmla="*/ 0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8466 h 3280009"/>
              <a:gd name="connsiteX1" fmla="*/ 4978399 w 8805333"/>
              <a:gd name="connsiteY1" fmla="*/ 0 h 3280009"/>
              <a:gd name="connsiteX2" fmla="*/ 8805333 w 8805333"/>
              <a:gd name="connsiteY2" fmla="*/ 3280009 h 3280009"/>
              <a:gd name="connsiteX3" fmla="*/ 0 w 8805333"/>
              <a:gd name="connsiteY3" fmla="*/ 3280009 h 3280009"/>
              <a:gd name="connsiteX4" fmla="*/ 0 w 8805333"/>
              <a:gd name="connsiteY4" fmla="*/ 8466 h 3280009"/>
              <a:gd name="connsiteX0" fmla="*/ 0 w 8805333"/>
              <a:gd name="connsiteY0" fmla="*/ 0 h 3271543"/>
              <a:gd name="connsiteX1" fmla="*/ 7179732 w 8805333"/>
              <a:gd name="connsiteY1" fmla="*/ 16934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79732 w 8805333"/>
              <a:gd name="connsiteY1" fmla="*/ 16934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82542 w 8805333"/>
              <a:gd name="connsiteY1" fmla="*/ 5481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79732 w 8805333"/>
              <a:gd name="connsiteY1" fmla="*/ 2618 h 3271543"/>
              <a:gd name="connsiteX2" fmla="*/ 8805333 w 8805333"/>
              <a:gd name="connsiteY2" fmla="*/ 3271543 h 3271543"/>
              <a:gd name="connsiteX3" fmla="*/ 0 w 8805333"/>
              <a:gd name="connsiteY3" fmla="*/ 3271543 h 3271543"/>
              <a:gd name="connsiteX4" fmla="*/ 0 w 8805333"/>
              <a:gd name="connsiteY4" fmla="*/ 0 h 327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5333" h="3271543">
                <a:moveTo>
                  <a:pt x="0" y="0"/>
                </a:moveTo>
                <a:lnTo>
                  <a:pt x="7179732" y="2618"/>
                </a:lnTo>
                <a:lnTo>
                  <a:pt x="8805333" y="3271543"/>
                </a:lnTo>
                <a:lnTo>
                  <a:pt x="0" y="3271543"/>
                </a:lnTo>
                <a:lnTo>
                  <a:pt x="0" y="0"/>
                </a:lnTo>
                <a:close/>
              </a:path>
            </a:pathLst>
          </a:custGeom>
          <a:solidFill>
            <a:srgbClr val="032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arallelogram 3">
            <a:extLst>
              <a:ext uri="{FF2B5EF4-FFF2-40B4-BE49-F238E27FC236}">
                <a16:creationId xmlns:a16="http://schemas.microsoft.com/office/drawing/2014/main" id="{4DBC1E70-488F-4EA2-8344-70BFECA31CB8}"/>
              </a:ext>
            </a:extLst>
          </p:cNvPr>
          <p:cNvSpPr/>
          <p:nvPr userDrawn="1"/>
        </p:nvSpPr>
        <p:spPr>
          <a:xfrm flipH="1">
            <a:off x="7432543" y="1266589"/>
            <a:ext cx="2060650" cy="3264408"/>
          </a:xfrm>
          <a:prstGeom prst="parallelogram">
            <a:avLst>
              <a:gd name="adj" fmla="val 82904"/>
            </a:avLst>
          </a:prstGeom>
          <a:solidFill>
            <a:srgbClr val="032F55">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a:spLocks noGrp="1"/>
          </p:cNvSpPr>
          <p:nvPr>
            <p:ph type="ctrTitle" hasCustomPrompt="1"/>
          </p:nvPr>
        </p:nvSpPr>
        <p:spPr>
          <a:xfrm>
            <a:off x="535460" y="1266590"/>
            <a:ext cx="9144000" cy="1876899"/>
          </a:xfrm>
        </p:spPr>
        <p:txBody>
          <a:bodyPr anchor="b">
            <a:normAutofit/>
          </a:bodyPr>
          <a:lstStyle>
            <a:lvl1pPr algn="l">
              <a:defRPr sz="4000" b="1" baseline="0">
                <a:solidFill>
                  <a:schemeClr val="bg1"/>
                </a:solidFill>
                <a:effectLst/>
                <a:latin typeface="Cambria" panose="02040503050406030204" pitchFamily="18" charset="0"/>
              </a:defRPr>
            </a:lvl1pPr>
          </a:lstStyle>
          <a:p>
            <a:r>
              <a:rPr lang="en-US" dirty="0"/>
              <a:t>Click here to edit </a:t>
            </a:r>
            <a:br>
              <a:rPr lang="en-US" dirty="0"/>
            </a:br>
            <a:r>
              <a:rPr lang="en-US" dirty="0"/>
              <a:t>master slide</a:t>
            </a:r>
          </a:p>
        </p:txBody>
      </p:sp>
      <p:sp>
        <p:nvSpPr>
          <p:cNvPr id="9" name="Subtitle 2"/>
          <p:cNvSpPr>
            <a:spLocks noGrp="1"/>
          </p:cNvSpPr>
          <p:nvPr>
            <p:ph type="subTitle" idx="1" hasCustomPrompt="1"/>
          </p:nvPr>
        </p:nvSpPr>
        <p:spPr>
          <a:xfrm>
            <a:off x="535460" y="3224397"/>
            <a:ext cx="9144000" cy="473898"/>
          </a:xfrm>
        </p:spPr>
        <p:txBody>
          <a:bodyPr/>
          <a:lstStyle>
            <a:lvl1pPr marL="0" indent="0" algn="l">
              <a:buNone/>
              <a:defRPr sz="2000" cap="none" baseline="0">
                <a:solidFill>
                  <a:schemeClr val="bg1"/>
                </a:solidFill>
                <a:latin typeface="+mn-lt"/>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here to edit subtitle</a:t>
            </a:r>
          </a:p>
        </p:txBody>
      </p:sp>
    </p:spTree>
    <p:extLst>
      <p:ext uri="{BB962C8B-B14F-4D97-AF65-F5344CB8AC3E}">
        <p14:creationId xmlns:p14="http://schemas.microsoft.com/office/powerpoint/2010/main" val="3311734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descr="Decorative Imag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40"/>
            <a:ext cx="11686314" cy="1015705"/>
          </a:xfrm>
          <a:prstGeom prst="rect">
            <a:avLst/>
          </a:prstGeom>
        </p:spPr>
      </p:pic>
      <p:sp>
        <p:nvSpPr>
          <p:cNvPr id="3" name="Content Placeholder 2"/>
          <p:cNvSpPr>
            <a:spLocks noGrp="1"/>
          </p:cNvSpPr>
          <p:nvPr>
            <p:ph sz="half" idx="1"/>
          </p:nvPr>
        </p:nvSpPr>
        <p:spPr>
          <a:xfrm>
            <a:off x="838200" y="1262210"/>
            <a:ext cx="5181600" cy="4351338"/>
          </a:xfrm>
        </p:spPr>
        <p:txBody>
          <a:bodyPr>
            <a:normAutofit/>
          </a:bodyPr>
          <a:lstStyle>
            <a:lvl1pPr>
              <a:defRPr sz="3600">
                <a:solidFill>
                  <a:srgbClr val="000000"/>
                </a:solidFill>
                <a:latin typeface="+mn-lt"/>
                <a:ea typeface="Open Sans Light" panose="020B0306030504020204" pitchFamily="34" charset="0"/>
                <a:cs typeface="Open Sans Light" panose="020B0306030504020204" pitchFamily="34" charset="0"/>
              </a:defRPr>
            </a:lvl1pPr>
            <a:lvl2pPr>
              <a:defRPr sz="3200">
                <a:solidFill>
                  <a:srgbClr val="000000"/>
                </a:solidFill>
                <a:latin typeface="+mn-lt"/>
                <a:ea typeface="Open Sans Light" panose="020B0306030504020204" pitchFamily="34" charset="0"/>
                <a:cs typeface="Open Sans Light" panose="020B0306030504020204" pitchFamily="34" charset="0"/>
              </a:defRPr>
            </a:lvl2pPr>
            <a:lvl3pPr>
              <a:defRPr sz="2800">
                <a:solidFill>
                  <a:srgbClr val="000000"/>
                </a:solidFill>
                <a:latin typeface="+mn-lt"/>
                <a:ea typeface="Open Sans Light" panose="020B0306030504020204" pitchFamily="34" charset="0"/>
                <a:cs typeface="Open Sans Light" panose="020B0306030504020204" pitchFamily="34" charset="0"/>
              </a:defRPr>
            </a:lvl3pPr>
            <a:lvl4pPr>
              <a:defRPr sz="2400">
                <a:solidFill>
                  <a:srgbClr val="000000"/>
                </a:solidFill>
                <a:latin typeface="+mn-lt"/>
                <a:ea typeface="Open Sans Light" panose="020B0306030504020204" pitchFamily="34" charset="0"/>
                <a:cs typeface="Open Sans Light" panose="020B0306030504020204" pitchFamily="34" charset="0"/>
              </a:defRPr>
            </a:lvl4pPr>
            <a:lvl5pPr>
              <a:defRPr sz="2400">
                <a:solidFill>
                  <a:srgbClr val="000000"/>
                </a:solidFill>
                <a:latin typeface="+mn-lt"/>
                <a:ea typeface="Open Sans Light" panose="020B0306030504020204" pitchFamily="34" charset="0"/>
                <a:cs typeface="Open Sans Light" panose="020B03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262210"/>
            <a:ext cx="5181600" cy="4351338"/>
          </a:xfrm>
        </p:spPr>
        <p:txBody>
          <a:bodyPr>
            <a:normAutofit/>
          </a:bodyPr>
          <a:lstStyle>
            <a:lvl1pPr>
              <a:defRPr sz="3600">
                <a:solidFill>
                  <a:srgbClr val="000000"/>
                </a:solidFill>
                <a:latin typeface="+mn-lt"/>
                <a:ea typeface="Open Sans Light" panose="020B0306030504020204" pitchFamily="34" charset="0"/>
                <a:cs typeface="Open Sans Light" panose="020B0306030504020204" pitchFamily="34" charset="0"/>
              </a:defRPr>
            </a:lvl1pPr>
            <a:lvl2pPr>
              <a:defRPr sz="3200">
                <a:solidFill>
                  <a:srgbClr val="000000"/>
                </a:solidFill>
                <a:latin typeface="+mn-lt"/>
                <a:ea typeface="Open Sans Light" panose="020B0306030504020204" pitchFamily="34" charset="0"/>
                <a:cs typeface="Open Sans Light" panose="020B0306030504020204" pitchFamily="34" charset="0"/>
              </a:defRPr>
            </a:lvl2pPr>
            <a:lvl3pPr>
              <a:defRPr sz="2800">
                <a:solidFill>
                  <a:srgbClr val="000000"/>
                </a:solidFill>
                <a:latin typeface="+mn-lt"/>
                <a:ea typeface="Open Sans Light" panose="020B0306030504020204" pitchFamily="34" charset="0"/>
                <a:cs typeface="Open Sans Light" panose="020B0306030504020204" pitchFamily="34" charset="0"/>
              </a:defRPr>
            </a:lvl3pPr>
            <a:lvl4pPr>
              <a:defRPr sz="2400">
                <a:solidFill>
                  <a:srgbClr val="000000"/>
                </a:solidFill>
                <a:latin typeface="+mn-lt"/>
                <a:ea typeface="Open Sans Light" panose="020B0306030504020204" pitchFamily="34" charset="0"/>
                <a:cs typeface="Open Sans Light" panose="020B0306030504020204" pitchFamily="34" charset="0"/>
              </a:defRPr>
            </a:lvl4pPr>
            <a:lvl5pPr>
              <a:defRPr sz="2400">
                <a:solidFill>
                  <a:srgbClr val="000000"/>
                </a:solidFill>
                <a:latin typeface="+mn-lt"/>
                <a:ea typeface="Open Sans Light" panose="020B0306030504020204" pitchFamily="34" charset="0"/>
                <a:cs typeface="Open Sans Light" panose="020B03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434304" y="0"/>
            <a:ext cx="10515600" cy="988601"/>
          </a:xfrm>
        </p:spPr>
        <p:txBody>
          <a:bodyPr>
            <a:normAutofit/>
          </a:bodyPr>
          <a:lstStyle>
            <a:lvl1pPr>
              <a:defRPr sz="4000" b="1" baseline="0">
                <a:solidFill>
                  <a:schemeClr val="bg1"/>
                </a:solidFill>
                <a:effectLst/>
                <a:latin typeface="Cambria" panose="02040503050406030204" pitchFamily="18" charset="0"/>
              </a:defRPr>
            </a:lvl1pPr>
          </a:lstStyle>
          <a:p>
            <a:r>
              <a:rPr lang="en-US"/>
              <a:t>Click to edit Master title style</a:t>
            </a:r>
            <a:endParaRPr lang="en-US" dirty="0"/>
          </a:p>
        </p:txBody>
      </p:sp>
      <p:sp>
        <p:nvSpPr>
          <p:cNvPr id="10"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pic>
        <p:nvPicPr>
          <p:cNvPr id="13" name="Picture 12"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59462" y="138122"/>
            <a:ext cx="914400" cy="914400"/>
          </a:xfrm>
          <a:prstGeom prst="rect">
            <a:avLst/>
          </a:prstGeom>
        </p:spPr>
      </p:pic>
    </p:spTree>
    <p:extLst>
      <p:ext uri="{BB962C8B-B14F-4D97-AF65-F5344CB8AC3E}">
        <p14:creationId xmlns:p14="http://schemas.microsoft.com/office/powerpoint/2010/main" val="292043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1" name="Picture 10" descr="Decorative Imag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40"/>
            <a:ext cx="11686314" cy="1015705"/>
          </a:xfrm>
          <a:prstGeom prst="rect">
            <a:avLst/>
          </a:prstGeom>
        </p:spPr>
      </p:pic>
      <p:sp>
        <p:nvSpPr>
          <p:cNvPr id="13" name="Text Placeholder 2"/>
          <p:cNvSpPr>
            <a:spLocks noGrp="1"/>
          </p:cNvSpPr>
          <p:nvPr>
            <p:ph type="body" idx="1"/>
          </p:nvPr>
        </p:nvSpPr>
        <p:spPr>
          <a:xfrm>
            <a:off x="740226" y="1035906"/>
            <a:ext cx="5157787" cy="823912"/>
          </a:xfrm>
        </p:spPr>
        <p:txBody>
          <a:bodyPr anchor="b"/>
          <a:lstStyle>
            <a:lvl1pPr marL="0" indent="0">
              <a:buNone/>
              <a:defRPr sz="2400" b="1">
                <a:solidFill>
                  <a:srgbClr val="000000"/>
                </a:solidFill>
                <a:latin typeface="+mn-lt"/>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Content Placeholder 3"/>
          <p:cNvSpPr>
            <a:spLocks noGrp="1"/>
          </p:cNvSpPr>
          <p:nvPr>
            <p:ph sz="half" idx="2"/>
          </p:nvPr>
        </p:nvSpPr>
        <p:spPr>
          <a:xfrm>
            <a:off x="740226" y="1859818"/>
            <a:ext cx="5157787" cy="3684588"/>
          </a:xfrm>
        </p:spPr>
        <p:txBody>
          <a:bodyPr/>
          <a:lstStyle>
            <a:lvl1pPr>
              <a:defRPr>
                <a:solidFill>
                  <a:srgbClr val="000000"/>
                </a:solidFill>
                <a:latin typeface="+mn-lt"/>
                <a:ea typeface="Open Sans Light" panose="020B0306030504020204" pitchFamily="34" charset="0"/>
                <a:cs typeface="Open Sans Light" panose="020B0306030504020204" pitchFamily="34" charset="0"/>
              </a:defRPr>
            </a:lvl1pPr>
            <a:lvl2pPr>
              <a:defRPr>
                <a:solidFill>
                  <a:srgbClr val="000000"/>
                </a:solidFill>
                <a:latin typeface="+mn-lt"/>
                <a:ea typeface="Open Sans Light" panose="020B0306030504020204" pitchFamily="34" charset="0"/>
                <a:cs typeface="Open Sans Light" panose="020B0306030504020204" pitchFamily="34" charset="0"/>
              </a:defRPr>
            </a:lvl2pPr>
            <a:lvl3pPr>
              <a:defRPr>
                <a:solidFill>
                  <a:srgbClr val="000000"/>
                </a:solidFill>
                <a:latin typeface="+mn-lt"/>
                <a:ea typeface="Open Sans Light" panose="020B0306030504020204" pitchFamily="34" charset="0"/>
                <a:cs typeface="Open Sans Light" panose="020B0306030504020204" pitchFamily="34" charset="0"/>
              </a:defRPr>
            </a:lvl3pPr>
            <a:lvl4pPr>
              <a:defRPr>
                <a:solidFill>
                  <a:srgbClr val="000000"/>
                </a:solidFill>
                <a:latin typeface="+mn-lt"/>
                <a:ea typeface="Open Sans Light" panose="020B0306030504020204" pitchFamily="34" charset="0"/>
                <a:cs typeface="Open Sans Light" panose="020B0306030504020204" pitchFamily="34" charset="0"/>
              </a:defRPr>
            </a:lvl4pPr>
            <a:lvl5pPr>
              <a:defRPr>
                <a:solidFill>
                  <a:srgbClr val="000000"/>
                </a:solidFill>
                <a:latin typeface="+mn-lt"/>
                <a:ea typeface="Open Sans Light" panose="020B0306030504020204" pitchFamily="34" charset="0"/>
                <a:cs typeface="Open Sans Light" panose="020B03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4"/>
          </p:nvPr>
        </p:nvSpPr>
        <p:spPr>
          <a:xfrm>
            <a:off x="6072638" y="1859818"/>
            <a:ext cx="5183188" cy="3684588"/>
          </a:xfrm>
        </p:spPr>
        <p:txBody>
          <a:bodyPr/>
          <a:lstStyle>
            <a:lvl1pPr>
              <a:defRPr>
                <a:solidFill>
                  <a:srgbClr val="000000"/>
                </a:solidFill>
                <a:latin typeface="+mn-lt"/>
                <a:ea typeface="Open Sans Light" panose="020B0306030504020204" pitchFamily="34" charset="0"/>
                <a:cs typeface="Open Sans Light" panose="020B0306030504020204" pitchFamily="34" charset="0"/>
              </a:defRPr>
            </a:lvl1pPr>
            <a:lvl2pPr>
              <a:defRPr>
                <a:solidFill>
                  <a:srgbClr val="000000"/>
                </a:solidFill>
                <a:latin typeface="+mn-lt"/>
                <a:ea typeface="Open Sans Light" panose="020B0306030504020204" pitchFamily="34" charset="0"/>
                <a:cs typeface="Open Sans Light" panose="020B0306030504020204" pitchFamily="34" charset="0"/>
              </a:defRPr>
            </a:lvl2pPr>
            <a:lvl3pPr>
              <a:defRPr>
                <a:solidFill>
                  <a:srgbClr val="000000"/>
                </a:solidFill>
                <a:latin typeface="+mn-lt"/>
                <a:ea typeface="Open Sans Light" panose="020B0306030504020204" pitchFamily="34" charset="0"/>
                <a:cs typeface="Open Sans Light" panose="020B0306030504020204" pitchFamily="34" charset="0"/>
              </a:defRPr>
            </a:lvl3pPr>
            <a:lvl4pPr>
              <a:defRPr>
                <a:solidFill>
                  <a:srgbClr val="000000"/>
                </a:solidFill>
                <a:latin typeface="+mn-lt"/>
                <a:ea typeface="Open Sans Light" panose="020B0306030504020204" pitchFamily="34" charset="0"/>
                <a:cs typeface="Open Sans Light" panose="020B0306030504020204" pitchFamily="34" charset="0"/>
              </a:defRPr>
            </a:lvl4pPr>
            <a:lvl5pPr>
              <a:defRPr>
                <a:solidFill>
                  <a:srgbClr val="000000"/>
                </a:solidFill>
                <a:latin typeface="+mn-lt"/>
                <a:ea typeface="Open Sans Light" panose="020B0306030504020204" pitchFamily="34" charset="0"/>
                <a:cs typeface="Open Sans Light" panose="020B03060305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sp>
        <p:nvSpPr>
          <p:cNvPr id="22" name="Title 1"/>
          <p:cNvSpPr>
            <a:spLocks noGrp="1"/>
          </p:cNvSpPr>
          <p:nvPr>
            <p:ph type="title"/>
          </p:nvPr>
        </p:nvSpPr>
        <p:spPr>
          <a:xfrm>
            <a:off x="434304" y="0"/>
            <a:ext cx="10515600" cy="988601"/>
          </a:xfrm>
        </p:spPr>
        <p:txBody>
          <a:bodyPr>
            <a:normAutofit/>
          </a:bodyPr>
          <a:lstStyle>
            <a:lvl1pPr>
              <a:defRPr sz="4000" b="1" baseline="0">
                <a:solidFill>
                  <a:schemeClr val="bg1"/>
                </a:solidFill>
                <a:effectLst/>
                <a:latin typeface="Cambria" panose="02040503050406030204" pitchFamily="18" charset="0"/>
              </a:defRPr>
            </a:lvl1pPr>
          </a:lstStyle>
          <a:p>
            <a:r>
              <a:rPr lang="en-US"/>
              <a:t>Click to edit Master title style</a:t>
            </a:r>
            <a:endParaRPr lang="en-US" dirty="0"/>
          </a:p>
        </p:txBody>
      </p:sp>
      <p:pic>
        <p:nvPicPr>
          <p:cNvPr id="12" name="Picture 11"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59462" y="138122"/>
            <a:ext cx="914400" cy="914400"/>
          </a:xfrm>
          <a:prstGeom prst="rect">
            <a:avLst/>
          </a:prstGeom>
        </p:spPr>
      </p:pic>
    </p:spTree>
    <p:extLst>
      <p:ext uri="{BB962C8B-B14F-4D97-AF65-F5344CB8AC3E}">
        <p14:creationId xmlns:p14="http://schemas.microsoft.com/office/powerpoint/2010/main" val="709003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Title 1"/>
          <p:cNvSpPr>
            <a:spLocks noGrp="1"/>
          </p:cNvSpPr>
          <p:nvPr>
            <p:ph type="title"/>
          </p:nvPr>
        </p:nvSpPr>
        <p:spPr>
          <a:xfrm>
            <a:off x="949295" y="0"/>
            <a:ext cx="10515600" cy="1325563"/>
          </a:xfrm>
        </p:spPr>
        <p:txBody>
          <a:bodyPr>
            <a:normAutofit/>
          </a:bodyPr>
          <a:lstStyle>
            <a:lvl1pPr algn="ctr">
              <a:defRPr sz="4000">
                <a:latin typeface="+mj-lt"/>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7"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spTree>
    <p:extLst>
      <p:ext uri="{BB962C8B-B14F-4D97-AF65-F5344CB8AC3E}">
        <p14:creationId xmlns:p14="http://schemas.microsoft.com/office/powerpoint/2010/main" val="4270446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78234"/>
            <a:ext cx="4887589" cy="879766"/>
          </a:xfrm>
          <a:prstGeom prst="rect">
            <a:avLst/>
          </a:prstGeom>
        </p:spPr>
      </p:pic>
      <p:sp>
        <p:nvSpPr>
          <p:cNvPr id="18" name="Date Placeholder 2"/>
          <p:cNvSpPr>
            <a:spLocks noGrp="1"/>
          </p:cNvSpPr>
          <p:nvPr>
            <p:ph type="dt" sz="half" idx="10"/>
          </p:nvPr>
        </p:nvSpPr>
        <p:spPr>
          <a:xfrm>
            <a:off x="9230662" y="6026385"/>
            <a:ext cx="2743200" cy="365125"/>
          </a:xfrm>
        </p:spPr>
        <p:txBody>
          <a:bodyPr/>
          <a:lstStyle>
            <a:lvl1pPr algn="r">
              <a:defRPr>
                <a:solidFill>
                  <a:schemeClr val="tx1">
                    <a:lumMod val="90000"/>
                    <a:lumOff val="10000"/>
                  </a:schemeClr>
                </a:solidFill>
              </a:defRPr>
            </a:lvl1pPr>
          </a:lstStyle>
          <a:p>
            <a:endParaRPr lang="en-US" dirty="0"/>
          </a:p>
        </p:txBody>
      </p:sp>
      <p:sp>
        <p:nvSpPr>
          <p:cNvPr id="20" name="Slide Number Placeholder 5"/>
          <p:cNvSpPr>
            <a:spLocks noGrp="1"/>
          </p:cNvSpPr>
          <p:nvPr>
            <p:ph type="sldNum" sz="quarter" idx="12"/>
          </p:nvPr>
        </p:nvSpPr>
        <p:spPr>
          <a:xfrm>
            <a:off x="9230662" y="6395774"/>
            <a:ext cx="2743200" cy="365125"/>
          </a:xfrm>
        </p:spPr>
        <p:txBody>
          <a:bodyPr/>
          <a:lstStyle>
            <a:lvl1pPr>
              <a:defRPr>
                <a:solidFill>
                  <a:schemeClr val="tx1">
                    <a:lumMod val="90000"/>
                    <a:lumOff val="10000"/>
                  </a:schemeClr>
                </a:solidFill>
              </a:defRPr>
            </a:lvl1pPr>
          </a:lstStyle>
          <a:p>
            <a:r>
              <a:rPr lang="en-US" dirty="0"/>
              <a:t> Presentation Title | </a:t>
            </a:r>
            <a:fld id="{C26AAFF7-C4D7-4A72-B8FA-A17532192431}" type="slidenum">
              <a:rPr lang="en-US" smtClean="0"/>
              <a:pPr/>
              <a:t>‹#›</a:t>
            </a:fld>
            <a:endParaRPr lang="en-US" dirty="0"/>
          </a:p>
        </p:txBody>
      </p:sp>
      <p:sp>
        <p:nvSpPr>
          <p:cNvPr id="9" name="Subtitle 2"/>
          <p:cNvSpPr txBox="1">
            <a:spLocks/>
          </p:cNvSpPr>
          <p:nvPr userDrawn="1"/>
        </p:nvSpPr>
        <p:spPr>
          <a:xfrm>
            <a:off x="232018" y="6126963"/>
            <a:ext cx="4655571" cy="7052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cap="all" baseline="0">
                <a:solidFill>
                  <a:schemeClr val="bg1"/>
                </a:solidFill>
                <a:latin typeface="Open Sans Light" panose="020B0306030504020204" pitchFamily="34" charset="0"/>
                <a:ea typeface="Open Sans" panose="020B0606030504020204" pitchFamily="34" charset="0"/>
                <a:cs typeface="Open Sans" panose="020B0606030504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b="1" i="1" cap="none" baseline="0" dirty="0">
                <a:solidFill>
                  <a:schemeClr val="bg2">
                    <a:lumMod val="25000"/>
                  </a:schemeClr>
                </a:solidFill>
                <a:latin typeface="+mn-lt"/>
                <a:ea typeface="Open Sans Semibold" panose="020B0706030804020204" pitchFamily="34" charset="0"/>
                <a:cs typeface="Open Sans Semibold" panose="020B0706030804020204" pitchFamily="34" charset="0"/>
              </a:rPr>
              <a:t>Supporting Schools and Students to Achieve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000" b="0" i="0" kern="1200" cap="all" baseline="0" dirty="0">
                <a:solidFill>
                  <a:schemeClr val="bg2">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Sherri Ybarra, ED.s., Superintendent of Public INSTRUCTION</a:t>
            </a:r>
          </a:p>
          <a:p>
            <a:endParaRPr lang="en-US" sz="1600" b="1" i="1" cap="none" baseline="0" dirty="0">
              <a:solidFill>
                <a:schemeClr val="bg2">
                  <a:lumMod val="25000"/>
                </a:schemeClr>
              </a:solidFill>
              <a:latin typeface="+mn-lt"/>
              <a:ea typeface="Open Sans Semibold" panose="020B0706030804020204" pitchFamily="34" charset="0"/>
              <a:cs typeface="Open Sans Semibold" panose="020B0706030804020204" pitchFamily="34" charset="0"/>
            </a:endParaRPr>
          </a:p>
        </p:txBody>
      </p:sp>
      <p:pic>
        <p:nvPicPr>
          <p:cNvPr id="10" name="Picture 9" descr="&quot;Department of Education State of Idaho&quot;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5460" y="4803520"/>
            <a:ext cx="914400" cy="914400"/>
          </a:xfrm>
          <a:prstGeom prst="rect">
            <a:avLst/>
          </a:prstGeom>
        </p:spPr>
      </p:pic>
      <p:pic>
        <p:nvPicPr>
          <p:cNvPr id="11" name="Picture 10">
            <a:extLst>
              <a:ext uri="{FF2B5EF4-FFF2-40B4-BE49-F238E27FC236}">
                <a16:creationId xmlns:a16="http://schemas.microsoft.com/office/drawing/2014/main" id="{C934CAA2-C9EC-4EA9-94C8-891CF2F41024}"/>
              </a:ext>
            </a:extLst>
          </p:cNvPr>
          <p:cNvPicPr>
            <a:picLocks noChangeAspect="1"/>
          </p:cNvPicPr>
          <p:nvPr userDrawn="1"/>
        </p:nvPicPr>
        <p:blipFill rotWithShape="1">
          <a:blip r:embed="rId4"/>
          <a:srcRect b="38617"/>
          <a:stretch/>
        </p:blipFill>
        <p:spPr>
          <a:xfrm>
            <a:off x="7019925" y="1"/>
            <a:ext cx="5172075" cy="2118172"/>
          </a:xfrm>
          <a:prstGeom prst="rect">
            <a:avLst/>
          </a:prstGeom>
        </p:spPr>
      </p:pic>
      <p:sp>
        <p:nvSpPr>
          <p:cNvPr id="12" name="Rectangle 2">
            <a:extLst>
              <a:ext uri="{FF2B5EF4-FFF2-40B4-BE49-F238E27FC236}">
                <a16:creationId xmlns:a16="http://schemas.microsoft.com/office/drawing/2014/main" id="{E539609B-C705-496B-9087-39F0BDE49676}"/>
              </a:ext>
            </a:extLst>
          </p:cNvPr>
          <p:cNvSpPr/>
          <p:nvPr userDrawn="1"/>
        </p:nvSpPr>
        <p:spPr>
          <a:xfrm>
            <a:off x="0" y="-9223"/>
            <a:ext cx="8639176" cy="2127395"/>
          </a:xfrm>
          <a:custGeom>
            <a:avLst/>
            <a:gdLst>
              <a:gd name="connsiteX0" fmla="*/ 0 w 8805333"/>
              <a:gd name="connsiteY0" fmla="*/ 0 h 3271543"/>
              <a:gd name="connsiteX1" fmla="*/ 8805333 w 8805333"/>
              <a:gd name="connsiteY1" fmla="*/ 0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8466 h 3280009"/>
              <a:gd name="connsiteX1" fmla="*/ 4978399 w 8805333"/>
              <a:gd name="connsiteY1" fmla="*/ 0 h 3280009"/>
              <a:gd name="connsiteX2" fmla="*/ 8805333 w 8805333"/>
              <a:gd name="connsiteY2" fmla="*/ 3280009 h 3280009"/>
              <a:gd name="connsiteX3" fmla="*/ 0 w 8805333"/>
              <a:gd name="connsiteY3" fmla="*/ 3280009 h 3280009"/>
              <a:gd name="connsiteX4" fmla="*/ 0 w 8805333"/>
              <a:gd name="connsiteY4" fmla="*/ 8466 h 3280009"/>
              <a:gd name="connsiteX0" fmla="*/ 0 w 8805333"/>
              <a:gd name="connsiteY0" fmla="*/ 0 h 3271543"/>
              <a:gd name="connsiteX1" fmla="*/ 7179732 w 8805333"/>
              <a:gd name="connsiteY1" fmla="*/ 16934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79732 w 8805333"/>
              <a:gd name="connsiteY1" fmla="*/ 16934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82542 w 8805333"/>
              <a:gd name="connsiteY1" fmla="*/ 5481 h 3271543"/>
              <a:gd name="connsiteX2" fmla="*/ 8805333 w 8805333"/>
              <a:gd name="connsiteY2" fmla="*/ 3271543 h 3271543"/>
              <a:gd name="connsiteX3" fmla="*/ 0 w 8805333"/>
              <a:gd name="connsiteY3" fmla="*/ 3271543 h 3271543"/>
              <a:gd name="connsiteX4" fmla="*/ 0 w 8805333"/>
              <a:gd name="connsiteY4" fmla="*/ 0 h 3271543"/>
              <a:gd name="connsiteX0" fmla="*/ 0 w 8805333"/>
              <a:gd name="connsiteY0" fmla="*/ 0 h 3271543"/>
              <a:gd name="connsiteX1" fmla="*/ 7179732 w 8805333"/>
              <a:gd name="connsiteY1" fmla="*/ 2618 h 3271543"/>
              <a:gd name="connsiteX2" fmla="*/ 8805333 w 8805333"/>
              <a:gd name="connsiteY2" fmla="*/ 3271543 h 3271543"/>
              <a:gd name="connsiteX3" fmla="*/ 0 w 8805333"/>
              <a:gd name="connsiteY3" fmla="*/ 3271543 h 3271543"/>
              <a:gd name="connsiteX4" fmla="*/ 0 w 8805333"/>
              <a:gd name="connsiteY4" fmla="*/ 0 h 3271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5333" h="3271543">
                <a:moveTo>
                  <a:pt x="0" y="0"/>
                </a:moveTo>
                <a:lnTo>
                  <a:pt x="7179732" y="2618"/>
                </a:lnTo>
                <a:lnTo>
                  <a:pt x="8805333" y="3271543"/>
                </a:lnTo>
                <a:lnTo>
                  <a:pt x="0" y="3271543"/>
                </a:lnTo>
                <a:lnTo>
                  <a:pt x="0" y="0"/>
                </a:lnTo>
                <a:close/>
              </a:path>
            </a:pathLst>
          </a:custGeom>
          <a:solidFill>
            <a:srgbClr val="032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allelogram 12">
            <a:extLst>
              <a:ext uri="{FF2B5EF4-FFF2-40B4-BE49-F238E27FC236}">
                <a16:creationId xmlns:a16="http://schemas.microsoft.com/office/drawing/2014/main" id="{B8B57088-4F2B-41CF-A686-6CA6BB25006D}"/>
              </a:ext>
            </a:extLst>
          </p:cNvPr>
          <p:cNvSpPr/>
          <p:nvPr userDrawn="1"/>
        </p:nvSpPr>
        <p:spPr>
          <a:xfrm flipH="1">
            <a:off x="7298267" y="-11974"/>
            <a:ext cx="1892328" cy="2127395"/>
          </a:xfrm>
          <a:prstGeom prst="parallelogram">
            <a:avLst>
              <a:gd name="adj" fmla="val 82904"/>
            </a:avLst>
          </a:prstGeom>
          <a:solidFill>
            <a:srgbClr val="032F55">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750D6C1F-334F-40BA-B71C-D866773325E5}"/>
              </a:ext>
            </a:extLst>
          </p:cNvPr>
          <p:cNvSpPr>
            <a:spLocks noGrp="1"/>
          </p:cNvSpPr>
          <p:nvPr>
            <p:ph type="title"/>
          </p:nvPr>
        </p:nvSpPr>
        <p:spPr>
          <a:xfrm>
            <a:off x="352425" y="391692"/>
            <a:ext cx="10515600" cy="1325563"/>
          </a:xfrm>
        </p:spPr>
        <p:txBody>
          <a:bodyPr/>
          <a:lstStyle>
            <a:lvl1pPr>
              <a:defRPr b="1">
                <a:solidFill>
                  <a:schemeClr val="bg1"/>
                </a:solidFill>
                <a:latin typeface="Cambria" panose="02040503050406030204" pitchFamily="18" charset="0"/>
                <a:ea typeface="Cambria" panose="02040503050406030204" pitchFamily="18" charset="0"/>
              </a:defRPr>
            </a:lvl1pPr>
          </a:lstStyle>
          <a:p>
            <a:r>
              <a:rPr lang="en-US"/>
              <a:t>Click to edit Master title style</a:t>
            </a:r>
          </a:p>
        </p:txBody>
      </p:sp>
    </p:spTree>
    <p:extLst>
      <p:ext uri="{BB962C8B-B14F-4D97-AF65-F5344CB8AC3E}">
        <p14:creationId xmlns:p14="http://schemas.microsoft.com/office/powerpoint/2010/main" val="122342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Branding &amp; Accessibility |</a:t>
            </a:r>
          </a:p>
        </p:txBody>
      </p:sp>
      <p:sp>
        <p:nvSpPr>
          <p:cNvPr id="4" name="Slide Number Placeholder 3"/>
          <p:cNvSpPr>
            <a:spLocks noGrp="1"/>
          </p:cNvSpPr>
          <p:nvPr>
            <p:ph type="sldNum" sz="quarter" idx="12"/>
          </p:nvPr>
        </p:nvSpPr>
        <p:spPr/>
        <p:txBody>
          <a:bodyPr/>
          <a:lstStyle/>
          <a:p>
            <a:fld id="{C26AAFF7-C4D7-4A72-B8FA-A17532192431}" type="slidenum">
              <a:rPr lang="en-US" smtClean="0"/>
              <a:t>‹#›</a:t>
            </a:fld>
            <a:endParaRPr lang="en-US"/>
          </a:p>
        </p:txBody>
      </p:sp>
    </p:spTree>
    <p:extLst>
      <p:ext uri="{BB962C8B-B14F-4D97-AF65-F5344CB8AC3E}">
        <p14:creationId xmlns:p14="http://schemas.microsoft.com/office/powerpoint/2010/main" val="351746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Branding &amp; Accessibility |</a:t>
            </a:r>
          </a:p>
        </p:txBody>
      </p:sp>
      <p:sp>
        <p:nvSpPr>
          <p:cNvPr id="7" name="Slide Number Placeholder 6"/>
          <p:cNvSpPr>
            <a:spLocks noGrp="1"/>
          </p:cNvSpPr>
          <p:nvPr>
            <p:ph type="sldNum" sz="quarter" idx="12"/>
          </p:nvPr>
        </p:nvSpPr>
        <p:spPr/>
        <p:txBody>
          <a:bodyPr/>
          <a:lstStyle/>
          <a:p>
            <a:fld id="{C26AAFF7-C4D7-4A72-B8FA-A17532192431}" type="slidenum">
              <a:rPr lang="en-US" smtClean="0"/>
              <a:t>‹#›</a:t>
            </a:fld>
            <a:endParaRPr lang="en-US"/>
          </a:p>
        </p:txBody>
      </p:sp>
    </p:spTree>
    <p:extLst>
      <p:ext uri="{BB962C8B-B14F-4D97-AF65-F5344CB8AC3E}">
        <p14:creationId xmlns:p14="http://schemas.microsoft.com/office/powerpoint/2010/main" val="43115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Branding &amp; Accessibility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6AAFF7-C4D7-4A72-B8FA-A17532192431}" type="slidenum">
              <a:rPr lang="en-US" smtClean="0"/>
              <a:t>‹#›</a:t>
            </a:fld>
            <a:endParaRPr lang="en-US"/>
          </a:p>
        </p:txBody>
      </p:sp>
    </p:spTree>
    <p:extLst>
      <p:ext uri="{BB962C8B-B14F-4D97-AF65-F5344CB8AC3E}">
        <p14:creationId xmlns:p14="http://schemas.microsoft.com/office/powerpoint/2010/main" val="3129339859"/>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egislature.idaho.gov/statutesrules/idstat/Title33/T33CH12/SECT33-121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apps2.sde.idaho.gov/certificationlooku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legislature.idaho.gov/statutesrules/idstat/Title33/T33CH12/SECT33-1210/"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sde.idaho.gov/cert-psc/shared/manuals/2020-2021-SDE-Assignment-Credential-Manual.xls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apps2.sde.idaho.gov/certificationlooku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boardofed.idaho.gov/resources/idaho-mentor-standard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sde.idaho.gov/cert-psc/shared/manuals/2020-2021-SDE-Assignment-Credential-Manual.xls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apps2.sde.idaho.gov/certificationlookup"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legislature.idaho.gov/statutesrules/idstat/Title33/T33CH12/SECT33-120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sde.idaho.gov/cert-psc/shared/manuals/2020-2021-SDE-Assignment-Credential-Manual.xls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sde.idaho.gov/cert-psc/shared/manuals/2020-2021-SDE-Assignment-Credential-Manual.xls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cte.idaho.gov/programs-2/secondary-education/assignment-manual-and-isee-resource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sde.idaho.gov/cert-psc/shared/manuals/2020-2021-SDE-Assignment-Reporting-Guidance.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legislature.idaho.gov/statutesrules/idstat/Title33/T33CH10/SECT33-1002/"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legislature.idaho.gov/statutesrules/idstat/title33/t33ch12/sect33-120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legislature.idaho.gov/statutesrules/idstat/title33/t33ch10/sect33-1002/"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boardofed.idaho.gov/resources/idaho-mentor-standard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sde.idaho.gov/cert-psc/cert/apply/alt-auth.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boardofed.idaho.gov/resources/uniform-standard-for-evaluating-content-competency/"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sde.idaho.gov/cert-psc/cert/apply/files/alternative/application/OPTION-III-IV-District-Mentor-Recommendation.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sde.idaho.gov/cert-psc/cert/apply/pupil-service.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sde.idaho.gov/cert-psc/cert/apply/alt-auth.html"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legislature.idaho.gov/statutesrules/idstat/Title33/T33CH5/SECT33-515/"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s://www.sde.idaho.gov/cert-psc/cer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legislature.idaho.gov/statutesrules/idstat/Title33/T33CH5/SECT33-51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sde.idaho.gov/cert-psc/cert/"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sde.idaho.gov/"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legislature.idaho.gov/statutesrules/idstat/Title33/T33CH12/SECT33-120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legislature.idaho.gov/statutesrules/idstat/Title33/T33CH12/SECT33-1207/" TargetMode="External"/><Relationship Id="rId4" Type="http://schemas.openxmlformats.org/officeDocument/2006/relationships/hyperlink" Target="https://legislature.idaho.gov/statutesrules/idstat/Title33/T33CH12/SECT33-12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lvl="0"/>
            <a:fld id="{81556938-7756-42A3-BA06-9DAF1F76B36A}" type="datetime1">
              <a:rPr lang="en-US" noProof="0" smtClean="0"/>
              <a:pPr lvl="0"/>
              <a:t>9/18/2020</a:t>
            </a:fld>
            <a:endParaRPr lang="en-US" noProof="0" dirty="0"/>
          </a:p>
        </p:txBody>
      </p:sp>
      <p:sp>
        <p:nvSpPr>
          <p:cNvPr id="12" name="Subtitle 11">
            <a:extLst>
              <a:ext uri="{FF2B5EF4-FFF2-40B4-BE49-F238E27FC236}">
                <a16:creationId xmlns:a16="http://schemas.microsoft.com/office/drawing/2014/main" id="{AE8B8925-2368-48DB-BC41-3361A441198E}"/>
              </a:ext>
            </a:extLst>
          </p:cNvPr>
          <p:cNvSpPr>
            <a:spLocks noGrp="1"/>
          </p:cNvSpPr>
          <p:nvPr>
            <p:ph type="subTitle" idx="1"/>
          </p:nvPr>
        </p:nvSpPr>
        <p:spPr>
          <a:xfrm>
            <a:off x="535460" y="3965975"/>
            <a:ext cx="9144000" cy="473898"/>
          </a:xfrm>
        </p:spPr>
        <p:txBody>
          <a:bodyPr/>
          <a:lstStyle/>
          <a:p>
            <a:r>
              <a:rPr lang="en-US" dirty="0"/>
              <a:t>Options, Best Practices, and Impact </a:t>
            </a:r>
          </a:p>
        </p:txBody>
      </p:sp>
      <p:sp>
        <p:nvSpPr>
          <p:cNvPr id="11" name="Title 10">
            <a:extLst>
              <a:ext uri="{FF2B5EF4-FFF2-40B4-BE49-F238E27FC236}">
                <a16:creationId xmlns:a16="http://schemas.microsoft.com/office/drawing/2014/main" id="{7E6B511D-2FD0-4E6A-8799-F76AE5BF141D}"/>
              </a:ext>
            </a:extLst>
          </p:cNvPr>
          <p:cNvSpPr>
            <a:spLocks noGrp="1"/>
          </p:cNvSpPr>
          <p:nvPr>
            <p:ph type="ctrTitle"/>
          </p:nvPr>
        </p:nvSpPr>
        <p:spPr>
          <a:xfrm>
            <a:off x="535460" y="2008168"/>
            <a:ext cx="9144000" cy="1876899"/>
          </a:xfrm>
        </p:spPr>
        <p:txBody>
          <a:bodyPr/>
          <a:lstStyle/>
          <a:p>
            <a:r>
              <a:rPr lang="en-US" dirty="0"/>
              <a:t>Alternative Authorizations &amp; Assignment Credential Manual/Report</a:t>
            </a:r>
          </a:p>
        </p:txBody>
      </p:sp>
    </p:spTree>
    <p:extLst>
      <p:ext uri="{BB962C8B-B14F-4D97-AF65-F5344CB8AC3E}">
        <p14:creationId xmlns:p14="http://schemas.microsoft.com/office/powerpoint/2010/main" val="4057151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10</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a:bodyPr>
          <a:lstStyle/>
          <a:p>
            <a:pPr marL="0" indent="0">
              <a:buNone/>
            </a:pPr>
            <a:r>
              <a:rPr lang="en-US" sz="3600" b="1" dirty="0">
                <a:hlinkClick r:id="rId3"/>
              </a:rPr>
              <a:t>Idaho Code §33-1210 (5) </a:t>
            </a:r>
            <a:r>
              <a:rPr lang="en-US" sz="3600" b="1" dirty="0"/>
              <a:t>verification of certification status and past disciplinary action for every new certified staff hired</a:t>
            </a:r>
          </a:p>
          <a:p>
            <a:pPr lvl="1"/>
            <a:r>
              <a:rPr lang="en-US" sz="3200" dirty="0">
                <a:hlinkClick r:id="rId4"/>
              </a:rPr>
              <a:t>Certification Lookup Tool</a:t>
            </a:r>
            <a:endParaRPr lang="en-US" sz="3200" dirty="0"/>
          </a:p>
          <a:p>
            <a:pPr lvl="2"/>
            <a:r>
              <a:rPr lang="en-US" sz="2800" dirty="0"/>
              <a:t>Credential Status</a:t>
            </a:r>
          </a:p>
          <a:p>
            <a:pPr lvl="3">
              <a:buFont typeface="Courier New" panose="02070309020205020404" pitchFamily="49" charset="0"/>
              <a:buChar char="o"/>
            </a:pPr>
            <a:r>
              <a:rPr lang="en-US" sz="2000" dirty="0"/>
              <a:t>Public version</a:t>
            </a:r>
          </a:p>
          <a:p>
            <a:pPr lvl="2"/>
            <a:r>
              <a:rPr lang="en-US" sz="2800" dirty="0"/>
              <a:t>Any Idaho disciplinary action taken against an educator certificate and last known Career Ladder placement</a:t>
            </a:r>
          </a:p>
          <a:p>
            <a:pPr lvl="3">
              <a:buFont typeface="Courier New" panose="02070309020205020404" pitchFamily="49" charset="0"/>
              <a:buChar char="o"/>
            </a:pPr>
            <a:r>
              <a:rPr lang="en-US" sz="2000" dirty="0"/>
              <a:t>LEA authorized login</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Verification of Certification Status</a:t>
            </a:r>
          </a:p>
        </p:txBody>
      </p:sp>
    </p:spTree>
    <p:extLst>
      <p:ext uri="{BB962C8B-B14F-4D97-AF65-F5344CB8AC3E}">
        <p14:creationId xmlns:p14="http://schemas.microsoft.com/office/powerpoint/2010/main" val="2963933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11</a:t>
            </a:fld>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Certification Look-up Tool - Public</a:t>
            </a:r>
          </a:p>
        </p:txBody>
      </p:sp>
      <p:pic>
        <p:nvPicPr>
          <p:cNvPr id="7" name="Content Placeholder 6" descr="Image of Certification Lookup Tool - Public Version">
            <a:extLst>
              <a:ext uri="{FF2B5EF4-FFF2-40B4-BE49-F238E27FC236}">
                <a16:creationId xmlns:a16="http://schemas.microsoft.com/office/drawing/2014/main" id="{1942B56D-450E-4E0C-8BA9-7070AC08C6D5}"/>
              </a:ext>
            </a:extLst>
          </p:cNvPr>
          <p:cNvPicPr>
            <a:picLocks noGrp="1" noChangeAspect="1"/>
          </p:cNvPicPr>
          <p:nvPr>
            <p:ph idx="13"/>
          </p:nvPr>
        </p:nvPicPr>
        <p:blipFill>
          <a:blip r:embed="rId3"/>
          <a:stretch>
            <a:fillRect/>
          </a:stretch>
        </p:blipFill>
        <p:spPr>
          <a:xfrm>
            <a:off x="1526420" y="1339850"/>
            <a:ext cx="8964535" cy="4351338"/>
          </a:xfrm>
          <a:prstGeom prst="rect">
            <a:avLst/>
          </a:prstGeom>
        </p:spPr>
      </p:pic>
    </p:spTree>
    <p:extLst>
      <p:ext uri="{BB962C8B-B14F-4D97-AF65-F5344CB8AC3E}">
        <p14:creationId xmlns:p14="http://schemas.microsoft.com/office/powerpoint/2010/main" val="2283605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12</a:t>
            </a:fld>
            <a:endParaRPr lang="en-US" dirty="0"/>
          </a:p>
        </p:txBody>
      </p:sp>
      <p:sp>
        <p:nvSpPr>
          <p:cNvPr id="9" name="Left Brace 8">
            <a:extLst>
              <a:ext uri="{FF2B5EF4-FFF2-40B4-BE49-F238E27FC236}">
                <a16:creationId xmlns:a16="http://schemas.microsoft.com/office/drawing/2014/main" id="{490A83A9-7544-4D8E-955B-D5F34F99F4A7}"/>
              </a:ext>
              <a:ext uri="{C183D7F6-B498-43B3-948B-1728B52AA6E4}">
                <adec:decorative xmlns:adec="http://schemas.microsoft.com/office/drawing/2017/decorative" val="1"/>
              </a:ext>
            </a:extLst>
          </p:cNvPr>
          <p:cNvSpPr/>
          <p:nvPr/>
        </p:nvSpPr>
        <p:spPr>
          <a:xfrm>
            <a:off x="938150" y="3313215"/>
            <a:ext cx="546261" cy="1484415"/>
          </a:xfrm>
          <a:prstGeom prst="leftBrac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a:extLst>
              <a:ext uri="{FF2B5EF4-FFF2-40B4-BE49-F238E27FC236}">
                <a16:creationId xmlns:a16="http://schemas.microsoft.com/office/drawing/2014/main" id="{BD15EBD5-5545-4939-83AD-5F5039276ABB}"/>
              </a:ext>
              <a:ext uri="{C183D7F6-B498-43B3-948B-1728B52AA6E4}">
                <adec:decorative xmlns:adec="http://schemas.microsoft.com/office/drawing/2017/decorative" val="1"/>
              </a:ext>
            </a:extLst>
          </p:cNvPr>
          <p:cNvSpPr/>
          <p:nvPr/>
        </p:nvSpPr>
        <p:spPr>
          <a:xfrm>
            <a:off x="946626" y="2078183"/>
            <a:ext cx="537785" cy="653144"/>
          </a:xfrm>
          <a:prstGeom prst="leftBrac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1" name="Content Placeholder 4" descr="Image of Certification Lookup Tool - LEA Authorized">
            <a:extLst>
              <a:ext uri="{FF2B5EF4-FFF2-40B4-BE49-F238E27FC236}">
                <a16:creationId xmlns:a16="http://schemas.microsoft.com/office/drawing/2014/main" id="{E3157DFD-4D11-4D0B-94E5-38586C78EA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814" y="1052276"/>
            <a:ext cx="7713368" cy="5281900"/>
          </a:xfrm>
          <a:prstGeom prst="rect">
            <a:avLst/>
          </a:prstGeom>
        </p:spPr>
      </p:pic>
      <p:sp>
        <p:nvSpPr>
          <p:cNvPr id="10" name="TextBox 9">
            <a:extLst>
              <a:ext uri="{FF2B5EF4-FFF2-40B4-BE49-F238E27FC236}">
                <a16:creationId xmlns:a16="http://schemas.microsoft.com/office/drawing/2014/main" id="{A22CC946-082C-43E1-8056-568467326DCA}"/>
              </a:ext>
            </a:extLst>
          </p:cNvPr>
          <p:cNvSpPr txBox="1"/>
          <p:nvPr/>
        </p:nvSpPr>
        <p:spPr>
          <a:xfrm rot="16200000">
            <a:off x="-1264719" y="2992228"/>
            <a:ext cx="3562595" cy="523220"/>
          </a:xfrm>
          <a:prstGeom prst="rect">
            <a:avLst/>
          </a:prstGeom>
          <a:noFill/>
        </p:spPr>
        <p:txBody>
          <a:bodyPr wrap="square" rtlCol="0">
            <a:spAutoFit/>
          </a:bodyPr>
          <a:lstStyle/>
          <a:p>
            <a:pPr algn="ctr"/>
            <a:r>
              <a:rPr lang="en-US" sz="2800" b="1" dirty="0"/>
              <a:t>LEA Authorized</a:t>
            </a:r>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sz="3200" dirty="0"/>
              <a:t>Certification Look-up Tool – LEA Authorized</a:t>
            </a:r>
          </a:p>
        </p:txBody>
      </p:sp>
    </p:spTree>
    <p:extLst>
      <p:ext uri="{BB962C8B-B14F-4D97-AF65-F5344CB8AC3E}">
        <p14:creationId xmlns:p14="http://schemas.microsoft.com/office/powerpoint/2010/main" val="662826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13</a:t>
            </a:fld>
            <a:endParaRPr lang="en-US" dirty="0"/>
          </a:p>
        </p:txBody>
      </p:sp>
      <p:cxnSp>
        <p:nvCxnSpPr>
          <p:cNvPr id="13" name="Straight Arrow Connector 12">
            <a:extLst>
              <a:ext uri="{FF2B5EF4-FFF2-40B4-BE49-F238E27FC236}">
                <a16:creationId xmlns:a16="http://schemas.microsoft.com/office/drawing/2014/main" id="{7C839782-22B3-4859-A61F-15EA14FD2B57}"/>
              </a:ext>
              <a:ext uri="{C183D7F6-B498-43B3-948B-1728B52AA6E4}">
                <adec:decorative xmlns:adec="http://schemas.microsoft.com/office/drawing/2017/decorative" val="1"/>
              </a:ext>
            </a:extLst>
          </p:cNvPr>
          <p:cNvCxnSpPr/>
          <p:nvPr/>
        </p:nvCxnSpPr>
        <p:spPr>
          <a:xfrm>
            <a:off x="276447" y="1852574"/>
            <a:ext cx="1010093" cy="837463"/>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30A1957B-55A6-4EC0-B379-DAE9EB00284C}"/>
              </a:ext>
              <a:ext uri="{C183D7F6-B498-43B3-948B-1728B52AA6E4}">
                <adec:decorative xmlns:adec="http://schemas.microsoft.com/office/drawing/2017/decorative" val="1"/>
              </a:ext>
            </a:extLst>
          </p:cNvPr>
          <p:cNvCxnSpPr>
            <a:cxnSpLocks/>
          </p:cNvCxnSpPr>
          <p:nvPr/>
        </p:nvCxnSpPr>
        <p:spPr>
          <a:xfrm>
            <a:off x="276447" y="1852574"/>
            <a:ext cx="1167950" cy="1576426"/>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pic>
        <p:nvPicPr>
          <p:cNvPr id="9" name="Content Placeholder 8" descr="Image of Certification Lookup Tool - showing application being processed.">
            <a:extLst>
              <a:ext uri="{FF2B5EF4-FFF2-40B4-BE49-F238E27FC236}">
                <a16:creationId xmlns:a16="http://schemas.microsoft.com/office/drawing/2014/main" id="{D2D740B9-01AB-4691-831B-E492C8324C7E}"/>
              </a:ext>
            </a:extLst>
          </p:cNvPr>
          <p:cNvPicPr>
            <a:picLocks noGrp="1" noChangeAspect="1"/>
          </p:cNvPicPr>
          <p:nvPr>
            <p:ph idx="13"/>
          </p:nvPr>
        </p:nvPicPr>
        <p:blipFill>
          <a:blip r:embed="rId3"/>
          <a:stretch>
            <a:fillRect/>
          </a:stretch>
        </p:blipFill>
        <p:spPr>
          <a:xfrm>
            <a:off x="1324176" y="1339850"/>
            <a:ext cx="9369024" cy="4351338"/>
          </a:xfrm>
        </p:spPr>
      </p:pic>
      <p:sp>
        <p:nvSpPr>
          <p:cNvPr id="10" name="TextBox 9">
            <a:extLst>
              <a:ext uri="{FF2B5EF4-FFF2-40B4-BE49-F238E27FC236}">
                <a16:creationId xmlns:a16="http://schemas.microsoft.com/office/drawing/2014/main" id="{8CA2D3FA-824D-447C-8D89-139F0E01E5F3}"/>
              </a:ext>
            </a:extLst>
          </p:cNvPr>
          <p:cNvSpPr txBox="1"/>
          <p:nvPr/>
        </p:nvSpPr>
        <p:spPr>
          <a:xfrm>
            <a:off x="1499191" y="1483242"/>
            <a:ext cx="2158409" cy="369332"/>
          </a:xfrm>
          <a:prstGeom prst="rect">
            <a:avLst/>
          </a:prstGeom>
          <a:noFill/>
        </p:spPr>
        <p:txBody>
          <a:bodyPr wrap="square" rtlCol="0">
            <a:spAutoFit/>
          </a:bodyPr>
          <a:lstStyle/>
          <a:p>
            <a:r>
              <a:rPr lang="en-US" b="1" dirty="0">
                <a:solidFill>
                  <a:schemeClr val="bg1"/>
                </a:solidFill>
              </a:rPr>
              <a:t>Christopher Watkins</a:t>
            </a:r>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Certification Look-up Tool - Applications</a:t>
            </a:r>
          </a:p>
        </p:txBody>
      </p:sp>
    </p:spTree>
    <p:extLst>
      <p:ext uri="{BB962C8B-B14F-4D97-AF65-F5344CB8AC3E}">
        <p14:creationId xmlns:p14="http://schemas.microsoft.com/office/powerpoint/2010/main" val="3743793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14</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62500" lnSpcReduction="20000"/>
          </a:bodyPr>
          <a:lstStyle/>
          <a:p>
            <a:pPr marL="0" indent="0">
              <a:buNone/>
            </a:pPr>
            <a:r>
              <a:rPr lang="en-US" sz="5100" dirty="0">
                <a:hlinkClick r:id="rId3"/>
              </a:rPr>
              <a:t>Idaho Code §33-1210</a:t>
            </a:r>
            <a:endParaRPr lang="en-US" sz="5100" dirty="0"/>
          </a:p>
          <a:p>
            <a:pPr lvl="1"/>
            <a:r>
              <a:rPr lang="en-US" sz="4500" dirty="0"/>
              <a:t>Information on past job performance.  Before hiring an applicant, an LEA shall request the applicant to sign a statement authorizing the applicant's current and past employers</a:t>
            </a:r>
          </a:p>
          <a:p>
            <a:pPr lvl="2">
              <a:buFont typeface="Courier New" panose="02070309020205020404" pitchFamily="49" charset="0"/>
              <a:buChar char="o"/>
            </a:pPr>
            <a:r>
              <a:rPr lang="en-US" dirty="0"/>
              <a:t>to release to the hiring LEA all information relating to the job performance and/or job related conduct,</a:t>
            </a:r>
          </a:p>
          <a:p>
            <a:pPr lvl="2">
              <a:buFont typeface="Courier New" panose="02070309020205020404" pitchFamily="49" charset="0"/>
              <a:buChar char="o"/>
            </a:pPr>
            <a:r>
              <a:rPr lang="en-US" dirty="0"/>
              <a:t>to release copies of all documents in the previous employer's files which may include personnel files, investigative files, and any other file</a:t>
            </a:r>
          </a:p>
          <a:p>
            <a:pPr lvl="1">
              <a:spcBef>
                <a:spcPts val="1200"/>
              </a:spcBef>
            </a:pPr>
            <a:r>
              <a:rPr lang="en-US" sz="4500" dirty="0"/>
              <a:t>Not later than twenty (20) business days after receiving a request an LEA within Idaho shall provide the information requested.</a:t>
            </a:r>
          </a:p>
          <a:p>
            <a:pPr lvl="1">
              <a:spcBef>
                <a:spcPts val="1200"/>
              </a:spcBef>
            </a:pPr>
            <a:r>
              <a:rPr lang="en-US" sz="4500" dirty="0"/>
              <a:t>An LEA shall not hire an applicant who does not sign the statement.</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Certificated Staff – Past Job Performance</a:t>
            </a:r>
          </a:p>
        </p:txBody>
      </p:sp>
    </p:spTree>
    <p:extLst>
      <p:ext uri="{BB962C8B-B14F-4D97-AF65-F5344CB8AC3E}">
        <p14:creationId xmlns:p14="http://schemas.microsoft.com/office/powerpoint/2010/main" val="2959660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15</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3"/>
            <a:ext cx="10515600" cy="4966891"/>
          </a:xfrm>
        </p:spPr>
        <p:txBody>
          <a:bodyPr>
            <a:normAutofit fontScale="77500" lnSpcReduction="20000"/>
          </a:bodyPr>
          <a:lstStyle/>
          <a:p>
            <a:pPr>
              <a:spcBef>
                <a:spcPts val="1200"/>
              </a:spcBef>
              <a:buFont typeface="Wingdings" panose="05000000000000000000" pitchFamily="2" charset="2"/>
              <a:buChar char="ü"/>
            </a:pPr>
            <a:r>
              <a:rPr lang="en-US" sz="3100" dirty="0"/>
              <a:t>Prior to posting a position, determine the certification/endorsements required for the assignments</a:t>
            </a:r>
          </a:p>
          <a:p>
            <a:pPr marL="914400" lvl="2" indent="0">
              <a:spcBef>
                <a:spcPts val="1200"/>
              </a:spcBef>
              <a:buNone/>
            </a:pPr>
            <a:r>
              <a:rPr lang="en-US" sz="2600" dirty="0">
                <a:hlinkClick r:id="rId3"/>
              </a:rPr>
              <a:t>Assignment Credential Manual</a:t>
            </a:r>
            <a:endParaRPr lang="en-US" sz="2600" dirty="0"/>
          </a:p>
          <a:p>
            <a:pPr>
              <a:spcBef>
                <a:spcPts val="1200"/>
              </a:spcBef>
              <a:buFont typeface="Wingdings" panose="05000000000000000000" pitchFamily="2" charset="2"/>
              <a:buChar char="ü"/>
            </a:pPr>
            <a:r>
              <a:rPr lang="en-US" sz="3100" dirty="0"/>
              <a:t>Prior to hiring a candidate, ensure they hold the appropriate  certification/endorsements</a:t>
            </a:r>
          </a:p>
          <a:p>
            <a:pPr marL="914400" lvl="2" indent="0">
              <a:spcBef>
                <a:spcPts val="1200"/>
              </a:spcBef>
              <a:buNone/>
            </a:pPr>
            <a:r>
              <a:rPr lang="en-US" sz="2600" dirty="0">
                <a:hlinkClick r:id="rId4"/>
              </a:rPr>
              <a:t>Certification Lookup Tool</a:t>
            </a:r>
            <a:endParaRPr lang="en-US" sz="2600" dirty="0"/>
          </a:p>
          <a:p>
            <a:pPr>
              <a:spcBef>
                <a:spcPts val="1200"/>
              </a:spcBef>
              <a:buFont typeface="Wingdings" panose="05000000000000000000" pitchFamily="2" charset="2"/>
              <a:buChar char="ü"/>
            </a:pPr>
            <a:r>
              <a:rPr lang="en-US" sz="3100" dirty="0"/>
              <a:t>If difficulty finding candidates for an open position, review certification/endorsements of current staff and see if movement might be beneficial</a:t>
            </a:r>
          </a:p>
          <a:p>
            <a:pPr>
              <a:spcBef>
                <a:spcPts val="1200"/>
              </a:spcBef>
              <a:buFont typeface="Wingdings" panose="05000000000000000000" pitchFamily="2" charset="2"/>
              <a:buChar char="ü"/>
            </a:pPr>
            <a:r>
              <a:rPr lang="en-US" sz="3100" dirty="0"/>
              <a:t>Assign veteran/effective teachers in assignments with the highest need students, and/or multiple assignments</a:t>
            </a:r>
          </a:p>
          <a:p>
            <a:pPr>
              <a:spcBef>
                <a:spcPts val="1200"/>
              </a:spcBef>
              <a:buFont typeface="Wingdings" panose="05000000000000000000" pitchFamily="2" charset="2"/>
              <a:buChar char="ü"/>
            </a:pPr>
            <a:r>
              <a:rPr lang="en-US" sz="3100" dirty="0"/>
              <a:t>If you have an applicant(s) for a certified position that does not hold appropriate certification/endorsement for the assignment, ensure they have met the qualifier(s) for Alternative Authorizations or Emergency Provisional Certificate.</a:t>
            </a:r>
            <a:endParaRPr lang="en-US" sz="4100"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Best Hiring Practices</a:t>
            </a:r>
          </a:p>
        </p:txBody>
      </p:sp>
    </p:spTree>
    <p:extLst>
      <p:ext uri="{BB962C8B-B14F-4D97-AF65-F5344CB8AC3E}">
        <p14:creationId xmlns:p14="http://schemas.microsoft.com/office/powerpoint/2010/main" val="352494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16</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62500" lnSpcReduction="20000"/>
          </a:bodyPr>
          <a:lstStyle/>
          <a:p>
            <a:r>
              <a:rPr lang="en-US" dirty="0"/>
              <a:t>An Interim Certificate is for individuals that have not “fully” met current Idaho certification requirements.</a:t>
            </a:r>
          </a:p>
          <a:p>
            <a:r>
              <a:rPr lang="en-US" dirty="0"/>
              <a:t>Interim Certificates have conditions that need to be completed by the individual in order to convert to a five (5) year renewable certificate – have a process in place where you can track these.</a:t>
            </a:r>
          </a:p>
          <a:p>
            <a:pPr lvl="1">
              <a:buFont typeface="Courier New" panose="02070309020205020404" pitchFamily="49" charset="0"/>
              <a:buChar char="o"/>
            </a:pPr>
            <a:r>
              <a:rPr lang="en-US" sz="3400" dirty="0"/>
              <a:t>Alternative Authorizations – one (1) year Interim Certificates – renewable for up to three (3) years</a:t>
            </a:r>
          </a:p>
          <a:p>
            <a:pPr lvl="1">
              <a:buFont typeface="Courier New" panose="02070309020205020404" pitchFamily="49" charset="0"/>
              <a:buChar char="o"/>
            </a:pPr>
            <a:r>
              <a:rPr lang="en-US" sz="3400" dirty="0"/>
              <a:t>Non-Traditional Routes (ABCTE, CSI, LCSC, TFA) – three (3) year Interim Certificates</a:t>
            </a:r>
          </a:p>
          <a:p>
            <a:pPr lvl="1">
              <a:buFont typeface="Courier New" panose="02070309020205020404" pitchFamily="49" charset="0"/>
              <a:buChar char="o"/>
            </a:pPr>
            <a:r>
              <a:rPr lang="en-US" sz="3400" dirty="0"/>
              <a:t>Out of State – three (3) year Interim Certificates</a:t>
            </a:r>
          </a:p>
          <a:p>
            <a:pPr lvl="1">
              <a:buFont typeface="Courier New" panose="02070309020205020404" pitchFamily="49" charset="0"/>
              <a:buChar char="o"/>
            </a:pPr>
            <a:r>
              <a:rPr lang="en-US" sz="3400" dirty="0"/>
              <a:t>Reinstatement – three (3) year Interim Certificates</a:t>
            </a:r>
          </a:p>
          <a:p>
            <a:r>
              <a:rPr lang="en-US" dirty="0"/>
              <a:t>Annually review progress of these individuals to ensure that they are making progress on their conditions</a:t>
            </a:r>
          </a:p>
          <a:p>
            <a:pPr lvl="1">
              <a:buFont typeface="Courier New" panose="02070309020205020404" pitchFamily="49" charset="0"/>
              <a:buChar char="o"/>
            </a:pPr>
            <a:r>
              <a:rPr lang="en-US" sz="3400" dirty="0"/>
              <a:t>Share the conditions with their school principal (evaluator) and include as part of their Individualized Professional Learning Plan</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Autofit/>
          </a:bodyPr>
          <a:lstStyle/>
          <a:p>
            <a:r>
              <a:rPr lang="en-US" dirty="0"/>
              <a:t>Interim Certificates</a:t>
            </a:r>
          </a:p>
        </p:txBody>
      </p:sp>
    </p:spTree>
    <p:extLst>
      <p:ext uri="{BB962C8B-B14F-4D97-AF65-F5344CB8AC3E}">
        <p14:creationId xmlns:p14="http://schemas.microsoft.com/office/powerpoint/2010/main" val="721915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17</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lnSpcReduction="10000"/>
          </a:bodyPr>
          <a:lstStyle/>
          <a:p>
            <a:r>
              <a:rPr lang="en-US" sz="3600" dirty="0"/>
              <a:t>The candidate completes their “training” </a:t>
            </a:r>
            <a:r>
              <a:rPr lang="en-US" sz="3600" u="sng" dirty="0"/>
              <a:t>while</a:t>
            </a:r>
            <a:r>
              <a:rPr lang="en-US" sz="3600" dirty="0"/>
              <a:t> employed as the  teacher of record</a:t>
            </a:r>
          </a:p>
          <a:p>
            <a:pPr lvl="1">
              <a:buFont typeface="Courier New" panose="02070309020205020404" pitchFamily="49" charset="0"/>
              <a:buChar char="o"/>
            </a:pPr>
            <a:r>
              <a:rPr lang="en-US" sz="2800" dirty="0"/>
              <a:t>They have not met all the standards for full certification</a:t>
            </a:r>
          </a:p>
          <a:p>
            <a:pPr lvl="1">
              <a:buFont typeface="Courier New" panose="02070309020205020404" pitchFamily="49" charset="0"/>
              <a:buChar char="o"/>
            </a:pPr>
            <a:r>
              <a:rPr lang="en-US" sz="2800" b="1" dirty="0"/>
              <a:t>By design</a:t>
            </a:r>
            <a:r>
              <a:rPr lang="en-US" sz="2800" dirty="0"/>
              <a:t>, candidates receive remainder of preparation while employed as the teacher of record; therefore</a:t>
            </a:r>
          </a:p>
          <a:p>
            <a:r>
              <a:rPr lang="en-US" sz="3600" dirty="0"/>
              <a:t>Hiring LEA is required to provide </a:t>
            </a:r>
            <a:r>
              <a:rPr lang="en-US" sz="3600" dirty="0">
                <a:hlinkClick r:id="rId3"/>
              </a:rPr>
              <a:t>state-board approved mentor program </a:t>
            </a:r>
            <a:r>
              <a:rPr lang="en-US" sz="3600" dirty="0"/>
              <a:t>(support) and ensures the completion of the candidates training</a:t>
            </a:r>
          </a:p>
          <a:p>
            <a:r>
              <a:rPr lang="en-US" sz="3600" dirty="0"/>
              <a:t>Minimize number of assignments</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Autofit/>
          </a:bodyPr>
          <a:lstStyle/>
          <a:p>
            <a:r>
              <a:rPr lang="en-US" sz="3600" dirty="0"/>
              <a:t>Non Traditional Candidates &amp;</a:t>
            </a:r>
            <a:br>
              <a:rPr lang="en-US" sz="3600" dirty="0"/>
            </a:br>
            <a:r>
              <a:rPr lang="en-US" sz="3600" dirty="0"/>
              <a:t>Alternative Authorizations</a:t>
            </a:r>
          </a:p>
        </p:txBody>
      </p:sp>
    </p:spTree>
    <p:extLst>
      <p:ext uri="{BB962C8B-B14F-4D97-AF65-F5344CB8AC3E}">
        <p14:creationId xmlns:p14="http://schemas.microsoft.com/office/powerpoint/2010/main" val="723807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18</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77500" lnSpcReduction="20000"/>
          </a:bodyPr>
          <a:lstStyle/>
          <a:p>
            <a:r>
              <a:rPr lang="en-US" sz="4100" dirty="0">
                <a:hlinkClick r:id="rId3"/>
              </a:rPr>
              <a:t>Assignment Credential Manual</a:t>
            </a:r>
            <a:r>
              <a:rPr lang="en-US" sz="4100" dirty="0"/>
              <a:t> will help determine the alignment between the assignment and the required endorsement.</a:t>
            </a:r>
          </a:p>
          <a:p>
            <a:pPr lvl="1">
              <a:buFont typeface="Courier New" panose="02070309020205020404" pitchFamily="49" charset="0"/>
              <a:buChar char="o"/>
            </a:pPr>
            <a:r>
              <a:rPr lang="en-US" dirty="0"/>
              <a:t>Use this BEFORE you post for the open position</a:t>
            </a:r>
          </a:p>
          <a:p>
            <a:r>
              <a:rPr lang="en-US" sz="4100" dirty="0"/>
              <a:t>Accurate reporting of assignments</a:t>
            </a:r>
          </a:p>
          <a:p>
            <a:pPr lvl="1">
              <a:buFont typeface="Courier New" panose="02070309020205020404" pitchFamily="49" charset="0"/>
              <a:buChar char="o"/>
            </a:pPr>
            <a:r>
              <a:rPr lang="en-US" dirty="0"/>
              <a:t>Ensure assignment is what the individual is teaching/providing services</a:t>
            </a:r>
          </a:p>
          <a:p>
            <a:pPr lvl="2">
              <a:buFont typeface="Wingdings" panose="05000000000000000000" pitchFamily="2" charset="2"/>
              <a:buChar char="§"/>
            </a:pPr>
            <a:r>
              <a:rPr lang="en-US" sz="3100" dirty="0">
                <a:hlinkClick r:id="rId4"/>
              </a:rPr>
              <a:t>Certification Look-up Tool</a:t>
            </a:r>
            <a:endParaRPr lang="en-US" sz="3100" dirty="0"/>
          </a:p>
          <a:p>
            <a:r>
              <a:rPr lang="en-US" sz="4100" dirty="0"/>
              <a:t>Alternative Authorizations &amp; Emergency Provisional Certification</a:t>
            </a:r>
          </a:p>
          <a:p>
            <a:pPr lvl="1">
              <a:buFont typeface="Courier New" panose="02070309020205020404" pitchFamily="49" charset="0"/>
              <a:buChar char="o"/>
            </a:pPr>
            <a:r>
              <a:rPr lang="en-US" dirty="0"/>
              <a:t>Do these BEFORE you find out there is a misalignment</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Autofit/>
          </a:bodyPr>
          <a:lstStyle/>
          <a:p>
            <a:r>
              <a:rPr lang="en-US" sz="3200" dirty="0"/>
              <a:t>Validate Certification/Endorsement &amp; Assignment</a:t>
            </a:r>
          </a:p>
        </p:txBody>
      </p:sp>
    </p:spTree>
    <p:extLst>
      <p:ext uri="{BB962C8B-B14F-4D97-AF65-F5344CB8AC3E}">
        <p14:creationId xmlns:p14="http://schemas.microsoft.com/office/powerpoint/2010/main" val="3274386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19</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62500" lnSpcReduction="20000"/>
          </a:bodyPr>
          <a:lstStyle/>
          <a:p>
            <a:r>
              <a:rPr lang="en-US" dirty="0">
                <a:hlinkClick r:id="rId3"/>
              </a:rPr>
              <a:t>Idaho Code §33-1201 </a:t>
            </a:r>
            <a:r>
              <a:rPr lang="en-US" dirty="0"/>
              <a:t>Idaho certification is required – regardless of funding!</a:t>
            </a:r>
          </a:p>
          <a:p>
            <a:r>
              <a:rPr lang="en-US" dirty="0"/>
              <a:t>Teacher certification uses the LEA report, called the “Assignment Credential Report,” to verify proper alignment between assignment and the required certification/endorsement.</a:t>
            </a:r>
          </a:p>
          <a:p>
            <a:pPr lvl="1"/>
            <a:r>
              <a:rPr lang="en-US" dirty="0"/>
              <a:t>Educators must hold the appropriate certificate/endorsement for the assignments that they are “coded”.</a:t>
            </a:r>
          </a:p>
          <a:p>
            <a:pPr lvl="1"/>
            <a:r>
              <a:rPr lang="en-US" dirty="0"/>
              <a:t>If an educator is coded for an assignment for which he/she does not hold the appropriate certificate/endorsement, </a:t>
            </a:r>
            <a:r>
              <a:rPr lang="en-US" b="1" dirty="0"/>
              <a:t>funding may be reduced from the LEA for the applicable assignments</a:t>
            </a:r>
            <a:r>
              <a:rPr lang="en-US" dirty="0"/>
              <a:t> based on the percentage of the FTE for which the individual is not appropriately certificated/endorsed.</a:t>
            </a:r>
          </a:p>
          <a:p>
            <a:r>
              <a:rPr lang="en-US" dirty="0"/>
              <a:t>Use the </a:t>
            </a:r>
            <a:r>
              <a:rPr lang="en-US" dirty="0">
                <a:hlinkClick r:id="rId4"/>
              </a:rPr>
              <a:t>SDE Assignment Credential Manual </a:t>
            </a:r>
            <a:r>
              <a:rPr lang="en-US" dirty="0"/>
              <a:t>to determine the correct alignment between the assignment and the required endorsement.</a:t>
            </a:r>
          </a:p>
          <a:p>
            <a:r>
              <a:rPr lang="en-US" dirty="0"/>
              <a:t>Use the LEA “</a:t>
            </a:r>
            <a:r>
              <a:rPr lang="en-US" i="1" dirty="0"/>
              <a:t>Assignment Credential Report</a:t>
            </a:r>
            <a:r>
              <a:rPr lang="en-US" dirty="0"/>
              <a:t>” to verify proper alignment.</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Assignment Credential Manual &amp; Report</a:t>
            </a:r>
          </a:p>
        </p:txBody>
      </p:sp>
    </p:spTree>
    <p:extLst>
      <p:ext uri="{BB962C8B-B14F-4D97-AF65-F5344CB8AC3E}">
        <p14:creationId xmlns:p14="http://schemas.microsoft.com/office/powerpoint/2010/main" val="3911989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a:bodyPr>
          <a:lstStyle/>
          <a:p>
            <a:r>
              <a:rPr lang="en-US" dirty="0"/>
              <a:t>Hiring Practices</a:t>
            </a:r>
          </a:p>
          <a:p>
            <a:pPr lvl="1">
              <a:buFont typeface="Courier New" panose="02070309020205020404" pitchFamily="49" charset="0"/>
              <a:buChar char="o"/>
            </a:pPr>
            <a:r>
              <a:rPr lang="en-US" sz="3200" dirty="0"/>
              <a:t>Background Investigation Checks &amp; Certification</a:t>
            </a:r>
          </a:p>
          <a:p>
            <a:r>
              <a:rPr lang="en-US" dirty="0"/>
              <a:t>Assignment Credential Manual &amp; Report</a:t>
            </a:r>
          </a:p>
          <a:p>
            <a:pPr lvl="1">
              <a:buFont typeface="Courier New" panose="02070309020205020404" pitchFamily="49" charset="0"/>
              <a:buChar char="o"/>
            </a:pPr>
            <a:r>
              <a:rPr lang="en-US" sz="3200" dirty="0"/>
              <a:t>Guidance Document</a:t>
            </a:r>
          </a:p>
          <a:p>
            <a:r>
              <a:rPr lang="en-US" dirty="0"/>
              <a:t>Alternative Authorizations and Emergency Provisional Processes</a:t>
            </a:r>
          </a:p>
          <a:p>
            <a:pPr lvl="1">
              <a:buFont typeface="Courier New" panose="02070309020205020404" pitchFamily="49" charset="0"/>
              <a:buChar char="o"/>
            </a:pPr>
            <a:r>
              <a:rPr lang="en-US" sz="3200" dirty="0"/>
              <a:t>Application Timelines, Types and the Qualifications</a:t>
            </a:r>
          </a:p>
          <a:p>
            <a:pPr lvl="1"/>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Agenda</a:t>
            </a:r>
          </a:p>
        </p:txBody>
      </p:sp>
    </p:spTree>
    <p:extLst>
      <p:ext uri="{BB962C8B-B14F-4D97-AF65-F5344CB8AC3E}">
        <p14:creationId xmlns:p14="http://schemas.microsoft.com/office/powerpoint/2010/main" val="756515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FAF31B-CEA3-493B-A576-BF5243A44BDE}"/>
              </a:ext>
            </a:extLst>
          </p:cNvPr>
          <p:cNvSpPr>
            <a:spLocks noGrp="1"/>
          </p:cNvSpPr>
          <p:nvPr>
            <p:ph type="sldNum" sz="quarter" idx="12"/>
          </p:nvPr>
        </p:nvSpPr>
        <p:spPr>
          <a:xfrm>
            <a:off x="6938682" y="6395774"/>
            <a:ext cx="5035180" cy="365125"/>
          </a:xfrm>
        </p:spPr>
        <p:txBody>
          <a:bodyPr/>
          <a:lstStyle/>
          <a:p>
            <a:r>
              <a:rPr lang="en-US" dirty="0"/>
              <a:t>Alternative Authorizations &amp; Assignment Credential Manual/Report| </a:t>
            </a:r>
            <a:fld id="{C26AAFF7-C4D7-4A72-B8FA-A17532192431}" type="slidenum">
              <a:rPr lang="en-US" smtClean="0"/>
              <a:pPr/>
              <a:t>20</a:t>
            </a:fld>
            <a:endParaRPr lang="en-US" dirty="0"/>
          </a:p>
        </p:txBody>
      </p:sp>
      <p:sp>
        <p:nvSpPr>
          <p:cNvPr id="3" name="Title 2">
            <a:extLst>
              <a:ext uri="{FF2B5EF4-FFF2-40B4-BE49-F238E27FC236}">
                <a16:creationId xmlns:a16="http://schemas.microsoft.com/office/drawing/2014/main" id="{3F44778F-0974-444D-BDE5-33F17A2AF968}"/>
              </a:ext>
            </a:extLst>
          </p:cNvPr>
          <p:cNvSpPr>
            <a:spLocks noGrp="1"/>
          </p:cNvSpPr>
          <p:nvPr>
            <p:ph type="ctrTitle"/>
          </p:nvPr>
        </p:nvSpPr>
        <p:spPr>
          <a:xfrm>
            <a:off x="535460" y="1266590"/>
            <a:ext cx="7201771" cy="1876899"/>
          </a:xfrm>
        </p:spPr>
        <p:txBody>
          <a:bodyPr/>
          <a:lstStyle/>
          <a:p>
            <a:r>
              <a:rPr lang="en-US" dirty="0"/>
              <a:t>Assignment Credential Manual &amp; Report</a:t>
            </a:r>
          </a:p>
        </p:txBody>
      </p:sp>
      <p:sp>
        <p:nvSpPr>
          <p:cNvPr id="4" name="Subtitle 3">
            <a:extLst>
              <a:ext uri="{FF2B5EF4-FFF2-40B4-BE49-F238E27FC236}">
                <a16:creationId xmlns:a16="http://schemas.microsoft.com/office/drawing/2014/main" id="{8EB5E97A-AB12-469D-AD4E-0A3D0ED12D23}"/>
              </a:ext>
            </a:extLst>
          </p:cNvPr>
          <p:cNvSpPr>
            <a:spLocks noGrp="1"/>
          </p:cNvSpPr>
          <p:nvPr>
            <p:ph type="subTitle" idx="1"/>
          </p:nvPr>
        </p:nvSpPr>
        <p:spPr/>
        <p:txBody>
          <a:bodyPr/>
          <a:lstStyle/>
          <a:p>
            <a:r>
              <a:rPr lang="en-US" dirty="0"/>
              <a:t>Guidance Document</a:t>
            </a:r>
          </a:p>
        </p:txBody>
      </p:sp>
    </p:spTree>
    <p:extLst>
      <p:ext uri="{BB962C8B-B14F-4D97-AF65-F5344CB8AC3E}">
        <p14:creationId xmlns:p14="http://schemas.microsoft.com/office/powerpoint/2010/main" val="1075258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21</a:t>
            </a:fld>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106017" y="0"/>
            <a:ext cx="10843887" cy="988601"/>
          </a:xfrm>
        </p:spPr>
        <p:txBody>
          <a:bodyPr>
            <a:normAutofit/>
          </a:bodyPr>
          <a:lstStyle/>
          <a:p>
            <a:r>
              <a:rPr lang="en-US" dirty="0"/>
              <a:t>2020-2021 Assignment Credential Manuals</a:t>
            </a:r>
          </a:p>
        </p:txBody>
      </p:sp>
      <p:sp>
        <p:nvSpPr>
          <p:cNvPr id="4" name="Rectangle 1">
            <a:extLst>
              <a:ext uri="{FF2B5EF4-FFF2-40B4-BE49-F238E27FC236}">
                <a16:creationId xmlns:a16="http://schemas.microsoft.com/office/drawing/2014/main" id="{3762DEE9-D8AC-4CFF-885F-AC9352A90327}"/>
              </a:ext>
            </a:extLst>
          </p:cNvPr>
          <p:cNvSpPr>
            <a:spLocks noGrp="1" noChangeArrowheads="1"/>
          </p:cNvSpPr>
          <p:nvPr>
            <p:ph idx="13"/>
          </p:nvPr>
        </p:nvSpPr>
        <p:spPr bwMode="auto">
          <a:xfrm>
            <a:off x="751113" y="1530635"/>
            <a:ext cx="10198791"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lang="en-US" altLang="en-US" sz="2400" dirty="0">
                <a:solidFill>
                  <a:srgbClr val="191919"/>
                </a:solidFill>
                <a:latin typeface="Open Sans"/>
              </a:rPr>
              <a:t>State Department of Education (SDE) Assignment Credential Manual</a:t>
            </a:r>
          </a:p>
          <a:p>
            <a:pPr marL="0" indent="0" eaLnBrk="0" fontAlgn="base" hangingPunct="0">
              <a:lnSpc>
                <a:spcPct val="100000"/>
              </a:lnSpc>
              <a:spcBef>
                <a:spcPct val="0"/>
              </a:spcBef>
              <a:spcAft>
                <a:spcPct val="0"/>
              </a:spcAft>
              <a:buNone/>
            </a:pPr>
            <a:r>
              <a:rPr kumimoji="0" lang="en-US" altLang="en-US" sz="2400" b="0" i="0" u="none" strike="noStrike" cap="none" normalizeH="0" baseline="0" dirty="0">
                <a:ln>
                  <a:noFill/>
                </a:ln>
                <a:solidFill>
                  <a:srgbClr val="236093"/>
                </a:solidFill>
                <a:effectLst/>
                <a:latin typeface="Open Sans"/>
                <a:hlinkClick r:id="rId3"/>
              </a:rPr>
              <a:t>2020-2021 SDE Assignment Credential Manual</a:t>
            </a:r>
            <a:endParaRPr kumimoji="0" lang="en-US" altLang="en-US" sz="2400" b="0" i="0" u="none" strike="noStrike" cap="none" normalizeH="0" baseline="0" dirty="0">
              <a:ln>
                <a:noFill/>
              </a:ln>
              <a:solidFill>
                <a:srgbClr val="236093"/>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400" b="0" i="0" u="none" strike="noStrike" cap="none" normalizeH="0" baseline="0" dirty="0">
              <a:ln>
                <a:noFill/>
              </a:ln>
              <a:solidFill>
                <a:srgbClr val="191919"/>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None/>
              <a:tabLst/>
            </a:pPr>
            <a:r>
              <a:rPr lang="en-US" altLang="en-US" sz="2400" dirty="0">
                <a:solidFill>
                  <a:srgbClr val="191919"/>
                </a:solidFill>
                <a:latin typeface="Open Sans"/>
              </a:rPr>
              <a:t>Career Technical Education (CTE) Assignment Credential Manual</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400" b="0" i="0" u="none" strike="noStrike" cap="none" normalizeH="0" baseline="0" dirty="0">
                <a:ln>
                  <a:noFill/>
                </a:ln>
                <a:solidFill>
                  <a:srgbClr val="236093"/>
                </a:solidFill>
                <a:effectLst/>
                <a:latin typeface="Open Sans"/>
                <a:hlinkClick r:id="rId4"/>
              </a:rPr>
              <a:t>2020-2021 CTE Assignment Manual and ISEE Resources</a:t>
            </a:r>
            <a:endParaRPr kumimoji="0" lang="en-US" altLang="en-US" sz="2400" b="0" i="0" u="none" strike="noStrike" cap="none" normalizeH="0" baseline="0" dirty="0">
              <a:ln>
                <a:noFill/>
              </a:ln>
              <a:solidFill>
                <a:srgbClr val="236093"/>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altLang="en-US" sz="2400" dirty="0">
              <a:solidFill>
                <a:srgbClr val="236093"/>
              </a:solidFill>
              <a:latin typeface="Open Sans"/>
            </a:endParaRPr>
          </a:p>
          <a:p>
            <a:pPr marL="0" indent="0" eaLnBrk="0" fontAlgn="base" hangingPunct="0">
              <a:lnSpc>
                <a:spcPct val="100000"/>
              </a:lnSpc>
              <a:spcBef>
                <a:spcPct val="0"/>
              </a:spcBef>
              <a:spcAft>
                <a:spcPct val="0"/>
              </a:spcAft>
              <a:buNone/>
            </a:pPr>
            <a:r>
              <a:rPr lang="en-US" sz="2400" dirty="0"/>
              <a:t>The State Department of Education (SDE) Assignment Credential Manual and the Career and Technical Education (CTE) Assignment/Course Manual will be </a:t>
            </a:r>
            <a:r>
              <a:rPr lang="en-US" sz="2400" b="1" dirty="0"/>
              <a:t>mutually exclusive</a:t>
            </a:r>
            <a:r>
              <a:rPr lang="en-US" sz="2400" dirty="0"/>
              <a:t>. SDE endorsements will not align to ANY six (6) digit assignment codes; CTE endorsements will no longer align to ANY five (5) digit assignment codes.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solidFill>
                <a:schemeClr val="tx1"/>
              </a:solidFill>
              <a:latin typeface="Arial" panose="020B0604020202020204" pitchFamily="34" charset="0"/>
            </a:endParaRPr>
          </a:p>
        </p:txBody>
      </p:sp>
    </p:spTree>
    <p:extLst>
      <p:ext uri="{BB962C8B-B14F-4D97-AF65-F5344CB8AC3E}">
        <p14:creationId xmlns:p14="http://schemas.microsoft.com/office/powerpoint/2010/main" val="1674175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22</a:t>
            </a:fld>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106017" y="0"/>
            <a:ext cx="10843887" cy="988601"/>
          </a:xfrm>
        </p:spPr>
        <p:txBody>
          <a:bodyPr>
            <a:normAutofit/>
          </a:bodyPr>
          <a:lstStyle/>
          <a:p>
            <a:r>
              <a:rPr lang="en-US" dirty="0"/>
              <a:t>Assignment Credential Manuals</a:t>
            </a:r>
          </a:p>
        </p:txBody>
      </p:sp>
      <p:sp>
        <p:nvSpPr>
          <p:cNvPr id="8" name="Content Placeholder 2">
            <a:extLst>
              <a:ext uri="{FF2B5EF4-FFF2-40B4-BE49-F238E27FC236}">
                <a16:creationId xmlns:a16="http://schemas.microsoft.com/office/drawing/2014/main" id="{F197B416-EFE6-4F1F-8349-2B92F45C8D4D}"/>
              </a:ext>
            </a:extLst>
          </p:cNvPr>
          <p:cNvSpPr>
            <a:spLocks noGrp="1"/>
          </p:cNvSpPr>
          <p:nvPr>
            <p:ph idx="13"/>
          </p:nvPr>
        </p:nvSpPr>
        <p:spPr>
          <a:xfrm>
            <a:off x="434304" y="1020944"/>
            <a:ext cx="10515600" cy="5163171"/>
          </a:xfrm>
        </p:spPr>
        <p:txBody>
          <a:bodyPr>
            <a:normAutofit lnSpcReduction="10000"/>
          </a:bodyPr>
          <a:lstStyle/>
          <a:p>
            <a:pPr>
              <a:buFont typeface="Wingdings" panose="05000000000000000000" pitchFamily="2" charset="2"/>
              <a:buChar char="Ø"/>
            </a:pPr>
            <a:endParaRPr lang="en-US" sz="1100" dirty="0"/>
          </a:p>
          <a:p>
            <a:r>
              <a:rPr lang="en-US" dirty="0">
                <a:latin typeface="+mn-lt"/>
              </a:rPr>
              <a:t>Guideline for coding certified staff in ISEE</a:t>
            </a:r>
            <a:endParaRPr lang="en-US" sz="2000" dirty="0">
              <a:latin typeface="+mn-lt"/>
            </a:endParaRPr>
          </a:p>
          <a:p>
            <a:r>
              <a:rPr lang="en-US" dirty="0">
                <a:latin typeface="+mn-lt"/>
              </a:rPr>
              <a:t>Use to align assignments with certificates/endorsements</a:t>
            </a:r>
          </a:p>
          <a:p>
            <a:r>
              <a:rPr lang="en-US" dirty="0">
                <a:latin typeface="+mn-lt"/>
              </a:rPr>
              <a:t>Please read the assignment descriptions!</a:t>
            </a:r>
          </a:p>
          <a:p>
            <a:r>
              <a:rPr lang="en-US" dirty="0"/>
              <a:t>Use an assignment code that most closely aligns to the intended content instruction to be delivered.</a:t>
            </a:r>
            <a:endParaRPr lang="en-US" dirty="0">
              <a:latin typeface="+mn-lt"/>
            </a:endParaRPr>
          </a:p>
          <a:p>
            <a:r>
              <a:rPr lang="en-US" dirty="0"/>
              <a:t>Think content level not grade/age of student</a:t>
            </a:r>
          </a:p>
          <a:p>
            <a:pPr lvl="1"/>
            <a:endParaRPr lang="en-US" sz="1800" dirty="0"/>
          </a:p>
        </p:txBody>
      </p:sp>
    </p:spTree>
    <p:extLst>
      <p:ext uri="{BB962C8B-B14F-4D97-AF65-F5344CB8AC3E}">
        <p14:creationId xmlns:p14="http://schemas.microsoft.com/office/powerpoint/2010/main" val="5509219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23</a:t>
            </a:fld>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0" y="0"/>
            <a:ext cx="10949904" cy="988601"/>
          </a:xfrm>
        </p:spPr>
        <p:txBody>
          <a:bodyPr>
            <a:normAutofit fontScale="90000"/>
          </a:bodyPr>
          <a:lstStyle/>
          <a:p>
            <a:r>
              <a:rPr lang="en-US" dirty="0"/>
              <a:t>2020-2021 SDE Assignment Reporting Guidance</a:t>
            </a:r>
          </a:p>
        </p:txBody>
      </p:sp>
      <p:sp>
        <p:nvSpPr>
          <p:cNvPr id="4" name="Rectangle 1">
            <a:extLst>
              <a:ext uri="{FF2B5EF4-FFF2-40B4-BE49-F238E27FC236}">
                <a16:creationId xmlns:a16="http://schemas.microsoft.com/office/drawing/2014/main" id="{3762DEE9-D8AC-4CFF-885F-AC9352A90327}"/>
              </a:ext>
            </a:extLst>
          </p:cNvPr>
          <p:cNvSpPr>
            <a:spLocks noGrp="1" noChangeArrowheads="1"/>
          </p:cNvSpPr>
          <p:nvPr>
            <p:ph idx="13"/>
          </p:nvPr>
        </p:nvSpPr>
        <p:spPr bwMode="auto">
          <a:xfrm>
            <a:off x="621047" y="1286683"/>
            <a:ext cx="10949905"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400" b="0" i="0" u="none" strike="noStrike" cap="none" normalizeH="0" baseline="0" dirty="0">
              <a:ln>
                <a:noFill/>
              </a:ln>
              <a:solidFill>
                <a:srgbClr val="191919"/>
              </a:solidFill>
              <a:effectLst/>
              <a:latin typeface="Open Sans"/>
            </a:endParaRPr>
          </a:p>
          <a:p>
            <a:pPr marL="0" lvl="0" indent="0" eaLnBrk="0" fontAlgn="base" hangingPunct="0">
              <a:lnSpc>
                <a:spcPct val="100000"/>
              </a:lnSpc>
              <a:spcBef>
                <a:spcPct val="0"/>
              </a:spcBef>
              <a:spcAft>
                <a:spcPct val="0"/>
              </a:spcAft>
              <a:buNone/>
            </a:pPr>
            <a:r>
              <a:rPr lang="en-US" altLang="en-US" sz="3200" dirty="0">
                <a:solidFill>
                  <a:srgbClr val="236093"/>
                </a:solidFill>
                <a:latin typeface="Open Sans"/>
                <a:hlinkClick r:id="rId3"/>
              </a:rPr>
              <a:t>2020-2021 SDE Assignment Reporting Guidance</a:t>
            </a:r>
            <a:endParaRPr lang="en-US" altLang="en-US" sz="3200" dirty="0">
              <a:solidFill>
                <a:srgbClr val="236093"/>
              </a:solidFill>
              <a:latin typeface="Open Sans"/>
            </a:endParaRPr>
          </a:p>
          <a:p>
            <a:pPr marL="0" lvl="0" indent="0" eaLnBrk="0" fontAlgn="base" hangingPunct="0">
              <a:lnSpc>
                <a:spcPct val="100000"/>
              </a:lnSpc>
              <a:spcBef>
                <a:spcPct val="0"/>
              </a:spcBef>
              <a:spcAft>
                <a:spcPct val="0"/>
              </a:spcAft>
              <a:buNone/>
            </a:pPr>
            <a:endParaRPr lang="en-US" altLang="en-US" sz="2400" dirty="0">
              <a:solidFill>
                <a:srgbClr val="236093"/>
              </a:solidFill>
              <a:latin typeface="Open Sans"/>
            </a:endParaRPr>
          </a:p>
          <a:p>
            <a:pPr marL="0" lvl="0" indent="0" eaLnBrk="0" fontAlgn="base" hangingPunct="0">
              <a:lnSpc>
                <a:spcPct val="100000"/>
              </a:lnSpc>
              <a:spcBef>
                <a:spcPct val="0"/>
              </a:spcBef>
              <a:spcAft>
                <a:spcPct val="0"/>
              </a:spcAft>
              <a:buNone/>
            </a:pPr>
            <a:endParaRPr lang="en-US" altLang="en-US" sz="2400" dirty="0">
              <a:solidFill>
                <a:schemeClr val="tx1"/>
              </a:solidFill>
              <a:latin typeface="Open Sans"/>
            </a:endParaRPr>
          </a:p>
          <a:p>
            <a:pPr marL="0" lvl="0" indent="0" eaLnBrk="0" fontAlgn="base" hangingPunct="0">
              <a:lnSpc>
                <a:spcPct val="100000"/>
              </a:lnSpc>
              <a:spcBef>
                <a:spcPct val="0"/>
              </a:spcBef>
              <a:spcAft>
                <a:spcPct val="0"/>
              </a:spcAft>
              <a:buNone/>
            </a:pPr>
            <a:r>
              <a:rPr lang="en-US" altLang="en-US" sz="2400" b="1" dirty="0">
                <a:solidFill>
                  <a:schemeClr val="tx1"/>
                </a:solidFill>
                <a:latin typeface="Open Sans"/>
              </a:rPr>
              <a:t>Assignment Credential Manual: </a:t>
            </a:r>
            <a:r>
              <a:rPr lang="en-US" altLang="en-US" sz="2400" dirty="0">
                <a:solidFill>
                  <a:schemeClr val="tx1"/>
                </a:solidFill>
                <a:latin typeface="Open Sans"/>
              </a:rPr>
              <a:t>Changes worth noting or reiterating.</a:t>
            </a:r>
          </a:p>
          <a:p>
            <a:pPr marL="0" lvl="0" indent="0" eaLnBrk="0" fontAlgn="base" hangingPunct="0">
              <a:lnSpc>
                <a:spcPct val="100000"/>
              </a:lnSpc>
              <a:spcBef>
                <a:spcPct val="0"/>
              </a:spcBef>
              <a:spcAft>
                <a:spcPct val="0"/>
              </a:spcAft>
              <a:buNone/>
            </a:pPr>
            <a:endParaRPr lang="en-US" altLang="en-US" sz="2400" dirty="0">
              <a:solidFill>
                <a:schemeClr val="tx1"/>
              </a:solidFill>
              <a:latin typeface="Open Sans"/>
            </a:endParaRPr>
          </a:p>
          <a:p>
            <a:pPr marL="0" lvl="0" indent="0" eaLnBrk="0" fontAlgn="base" hangingPunct="0">
              <a:lnSpc>
                <a:spcPct val="100000"/>
              </a:lnSpc>
              <a:spcBef>
                <a:spcPct val="0"/>
              </a:spcBef>
              <a:spcAft>
                <a:spcPct val="0"/>
              </a:spcAft>
              <a:buNone/>
            </a:pPr>
            <a:endParaRPr lang="en-US" altLang="en-US" sz="2400" dirty="0">
              <a:solidFill>
                <a:schemeClr val="tx1"/>
              </a:solidFill>
              <a:latin typeface="Open Sans"/>
            </a:endParaRPr>
          </a:p>
          <a:p>
            <a:pPr marL="0" lvl="0" indent="0" eaLnBrk="0" fontAlgn="base" hangingPunct="0">
              <a:lnSpc>
                <a:spcPct val="100000"/>
              </a:lnSpc>
              <a:spcBef>
                <a:spcPct val="0"/>
              </a:spcBef>
              <a:spcAft>
                <a:spcPct val="0"/>
              </a:spcAft>
              <a:buNone/>
            </a:pPr>
            <a:r>
              <a:rPr lang="en-US" altLang="en-US" sz="2400" b="1" dirty="0">
                <a:solidFill>
                  <a:schemeClr val="tx1"/>
                </a:solidFill>
                <a:latin typeface="Open Sans"/>
              </a:rPr>
              <a:t>Assignment Credential Reporting: </a:t>
            </a:r>
            <a:r>
              <a:rPr lang="en-US" altLang="en-US" sz="2400" dirty="0">
                <a:solidFill>
                  <a:schemeClr val="tx1"/>
                </a:solidFill>
                <a:latin typeface="Open Sans"/>
              </a:rPr>
              <a:t>Important information, dates, tips for accurate reporting, how to run, access and review the ACR, assignment deficiency r</a:t>
            </a:r>
            <a:r>
              <a:rPr lang="en-US" sz="2400" dirty="0">
                <a:solidFill>
                  <a:schemeClr val="tx1"/>
                </a:solidFill>
                <a:latin typeface="Open Sans"/>
              </a:rPr>
              <a:t>econciliation</a:t>
            </a:r>
            <a:r>
              <a:rPr lang="en-US" altLang="en-US" sz="2400" dirty="0">
                <a:solidFill>
                  <a:schemeClr val="tx1"/>
                </a:solidFill>
                <a:latin typeface="Open Sans"/>
              </a:rPr>
              <a:t> to ensure funding.</a:t>
            </a:r>
          </a:p>
          <a:p>
            <a:pPr marL="0" lvl="0" indent="0" eaLnBrk="0" fontAlgn="base" hangingPunct="0">
              <a:lnSpc>
                <a:spcPct val="100000"/>
              </a:lnSpc>
              <a:spcBef>
                <a:spcPct val="0"/>
              </a:spcBef>
              <a:spcAft>
                <a:spcPct val="0"/>
              </a:spcAft>
              <a:buNone/>
            </a:pPr>
            <a:r>
              <a:rPr lang="en-US" altLang="en-US" sz="2400" dirty="0">
                <a:solidFill>
                  <a:schemeClr val="tx1"/>
                </a:solidFill>
                <a:latin typeface="Open Sans"/>
              </a:rPr>
              <a:t>  </a:t>
            </a:r>
          </a:p>
          <a:p>
            <a:pPr marL="0" lvl="0" indent="0" eaLnBrk="0" fontAlgn="base" hangingPunct="0">
              <a:lnSpc>
                <a:spcPct val="100000"/>
              </a:lnSpc>
              <a:spcBef>
                <a:spcPct val="0"/>
              </a:spcBef>
              <a:spcAft>
                <a:spcPct val="0"/>
              </a:spcAft>
              <a:buFontTx/>
              <a:buChar char="•"/>
            </a:pPr>
            <a:endParaRPr lang="en-US" altLang="en-US" sz="2400" dirty="0">
              <a:solidFill>
                <a:srgbClr val="236093"/>
              </a:solidFill>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41265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21A45A-84BD-488B-81EB-87B275A6EF57}"/>
              </a:ext>
            </a:extLst>
          </p:cNvPr>
          <p:cNvSpPr>
            <a:spLocks noGrp="1"/>
          </p:cNvSpPr>
          <p:nvPr>
            <p:ph idx="13"/>
          </p:nvPr>
        </p:nvSpPr>
        <p:spPr>
          <a:xfrm>
            <a:off x="751112" y="1340123"/>
            <a:ext cx="10515600" cy="4861893"/>
          </a:xfrm>
        </p:spPr>
        <p:txBody>
          <a:bodyPr>
            <a:normAutofit fontScale="62500" lnSpcReduction="20000"/>
          </a:bodyPr>
          <a:lstStyle/>
          <a:p>
            <a:pPr marL="0" indent="0">
              <a:buNone/>
            </a:pPr>
            <a:r>
              <a:rPr lang="en-US" b="1" u="sng" dirty="0"/>
              <a:t>Important Points to Remember</a:t>
            </a:r>
            <a:endParaRPr lang="en-US" dirty="0"/>
          </a:p>
          <a:p>
            <a:r>
              <a:rPr lang="en-US" dirty="0"/>
              <a:t>While submitting ISEE data, review and correct all warnings and errors and ensure accurate reporting.</a:t>
            </a:r>
          </a:p>
          <a:p>
            <a:r>
              <a:rPr lang="en-US" dirty="0"/>
              <a:t>Resubmit ISEE data to correct warnings and errors and ensure accurate reporting</a:t>
            </a:r>
          </a:p>
          <a:p>
            <a:r>
              <a:rPr lang="en-US" dirty="0"/>
              <a:t>Run “Assignment Credential Report” within two days after ISEE submission</a:t>
            </a:r>
          </a:p>
          <a:p>
            <a:r>
              <a:rPr lang="en-US" dirty="0"/>
              <a:t>Use the “Assignment Credential Report” to verify proper alignment</a:t>
            </a:r>
          </a:p>
          <a:p>
            <a:r>
              <a:rPr lang="en-US" dirty="0"/>
              <a:t>Review all deficiencies for coding changes and/or need for an alternative authorization or emergency provisional</a:t>
            </a:r>
          </a:p>
          <a:p>
            <a:r>
              <a:rPr lang="en-US" dirty="0"/>
              <a:t>Changes to certified staff contracts and/or assignments throughout the year after funding determination (December 18 upload) you must email Public School Finance and Teacher Certification of what the information was and what it change to</a:t>
            </a:r>
          </a:p>
        </p:txBody>
      </p:sp>
      <p:sp>
        <p:nvSpPr>
          <p:cNvPr id="3" name="Title 2">
            <a:extLst>
              <a:ext uri="{FF2B5EF4-FFF2-40B4-BE49-F238E27FC236}">
                <a16:creationId xmlns:a16="http://schemas.microsoft.com/office/drawing/2014/main" id="{FA2FFBE1-7F29-4A77-ACCA-B453CA79D930}"/>
              </a:ext>
            </a:extLst>
          </p:cNvPr>
          <p:cNvSpPr>
            <a:spLocks noGrp="1"/>
          </p:cNvSpPr>
          <p:nvPr>
            <p:ph type="title"/>
          </p:nvPr>
        </p:nvSpPr>
        <p:spPr/>
        <p:txBody>
          <a:bodyPr/>
          <a:lstStyle/>
          <a:p>
            <a:r>
              <a:rPr lang="en-US" dirty="0"/>
              <a:t>Assignment Credential Report</a:t>
            </a:r>
          </a:p>
        </p:txBody>
      </p:sp>
      <p:sp>
        <p:nvSpPr>
          <p:cNvPr id="4" name="Slide Number Placeholder 1">
            <a:extLst>
              <a:ext uri="{FF2B5EF4-FFF2-40B4-BE49-F238E27FC236}">
                <a16:creationId xmlns:a16="http://schemas.microsoft.com/office/drawing/2014/main" id="{C070EC47-D63C-4E60-9F3D-E39532739205}"/>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24</a:t>
            </a:fld>
            <a:endParaRPr lang="en-US" dirty="0"/>
          </a:p>
        </p:txBody>
      </p:sp>
    </p:spTree>
    <p:extLst>
      <p:ext uri="{BB962C8B-B14F-4D97-AF65-F5344CB8AC3E}">
        <p14:creationId xmlns:p14="http://schemas.microsoft.com/office/powerpoint/2010/main" val="3799723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25</a:t>
            </a:fld>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106017" y="0"/>
            <a:ext cx="10843887" cy="988601"/>
          </a:xfrm>
        </p:spPr>
        <p:txBody>
          <a:bodyPr>
            <a:normAutofit/>
          </a:bodyPr>
          <a:lstStyle/>
          <a:p>
            <a:r>
              <a:rPr lang="en-US" dirty="0"/>
              <a:t>Staff Assignments and ISEE Reporting</a:t>
            </a:r>
          </a:p>
        </p:txBody>
      </p:sp>
      <p:sp>
        <p:nvSpPr>
          <p:cNvPr id="8" name="Content Placeholder 2">
            <a:extLst>
              <a:ext uri="{FF2B5EF4-FFF2-40B4-BE49-F238E27FC236}">
                <a16:creationId xmlns:a16="http://schemas.microsoft.com/office/drawing/2014/main" id="{F197B416-EFE6-4F1F-8349-2B92F45C8D4D}"/>
              </a:ext>
            </a:extLst>
          </p:cNvPr>
          <p:cNvSpPr>
            <a:spLocks noGrp="1"/>
          </p:cNvSpPr>
          <p:nvPr>
            <p:ph idx="13"/>
          </p:nvPr>
        </p:nvSpPr>
        <p:spPr>
          <a:xfrm>
            <a:off x="434304" y="1020944"/>
            <a:ext cx="10515600" cy="5163171"/>
          </a:xfrm>
        </p:spPr>
        <p:txBody>
          <a:bodyPr>
            <a:normAutofit fontScale="92500" lnSpcReduction="20000"/>
          </a:bodyPr>
          <a:lstStyle/>
          <a:p>
            <a:pPr>
              <a:buFont typeface="Wingdings" panose="05000000000000000000" pitchFamily="2" charset="2"/>
              <a:buChar char="Ø"/>
            </a:pPr>
            <a:endParaRPr lang="en-US" sz="1100" dirty="0"/>
          </a:p>
          <a:p>
            <a:pPr marL="0" indent="0">
              <a:buNone/>
            </a:pPr>
            <a:r>
              <a:rPr lang="en-US" b="1" dirty="0"/>
              <a:t>Importance of Accurate Reporting</a:t>
            </a:r>
          </a:p>
          <a:p>
            <a:r>
              <a:rPr lang="en-US" altLang="en-US" sz="3600" dirty="0">
                <a:solidFill>
                  <a:schemeClr val="tx1"/>
                </a:solidFill>
              </a:rPr>
              <a:t>If an educator is does not hold the appropriate certificate/endorsement for an assignment, </a:t>
            </a:r>
            <a:r>
              <a:rPr lang="en-US" altLang="en-US" sz="3600" b="1" dirty="0">
                <a:solidFill>
                  <a:schemeClr val="tx1"/>
                </a:solidFill>
              </a:rPr>
              <a:t>funding may be reduced as per </a:t>
            </a:r>
            <a:r>
              <a:rPr lang="pt-BR" altLang="en-US" sz="3600" b="1" dirty="0">
                <a:solidFill>
                  <a:schemeClr val="tx1"/>
                </a:solidFill>
                <a:hlinkClick r:id="rId3"/>
              </a:rPr>
              <a:t>Idaho Code §33-1002 (6c) (6d) </a:t>
            </a:r>
            <a:r>
              <a:rPr lang="en-US" altLang="en-US" sz="3600" b="1" dirty="0">
                <a:solidFill>
                  <a:schemeClr val="tx1"/>
                </a:solidFill>
              </a:rPr>
              <a:t>from the LEA for the applicable assignment(s) regardless of the funding source. </a:t>
            </a:r>
          </a:p>
          <a:p>
            <a:r>
              <a:rPr lang="en-US" dirty="0"/>
              <a:t>Pay attention </a:t>
            </a:r>
            <a:r>
              <a:rPr lang="en-US" sz="3600" dirty="0">
                <a:solidFill>
                  <a:schemeClr val="tx1"/>
                </a:solidFill>
              </a:rPr>
              <a:t>to errors and warnings</a:t>
            </a:r>
          </a:p>
          <a:p>
            <a:r>
              <a:rPr lang="en-US" sz="3600" dirty="0">
                <a:solidFill>
                  <a:schemeClr val="tx1"/>
                </a:solidFill>
              </a:rPr>
              <a:t>Candidates who are in the process of  applying for Alternative Authorization and/or Emergency Provisional need to be </a:t>
            </a:r>
            <a:r>
              <a:rPr lang="en-US" sz="3600" u="sng" dirty="0">
                <a:solidFill>
                  <a:schemeClr val="tx1"/>
                </a:solidFill>
              </a:rPr>
              <a:t>coded as certified</a:t>
            </a:r>
            <a:r>
              <a:rPr lang="en-US" sz="3600" dirty="0">
                <a:solidFill>
                  <a:schemeClr val="tx1"/>
                </a:solidFill>
              </a:rPr>
              <a:t>.  Assignments and endorsements </a:t>
            </a:r>
            <a:r>
              <a:rPr lang="en-US" sz="3600" u="sng" dirty="0">
                <a:solidFill>
                  <a:schemeClr val="tx1"/>
                </a:solidFill>
              </a:rPr>
              <a:t>must align </a:t>
            </a:r>
            <a:r>
              <a:rPr lang="en-US" sz="3600" dirty="0">
                <a:solidFill>
                  <a:schemeClr val="tx1"/>
                </a:solidFill>
              </a:rPr>
              <a:t>to the submitted application.</a:t>
            </a:r>
            <a:endParaRPr lang="en-US" sz="3600" dirty="0"/>
          </a:p>
          <a:p>
            <a:pPr lvl="1"/>
            <a:endParaRPr lang="en-US" sz="1800" dirty="0"/>
          </a:p>
        </p:txBody>
      </p:sp>
    </p:spTree>
    <p:extLst>
      <p:ext uri="{BB962C8B-B14F-4D97-AF65-F5344CB8AC3E}">
        <p14:creationId xmlns:p14="http://schemas.microsoft.com/office/powerpoint/2010/main" val="13523009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FAF31B-CEA3-493B-A576-BF5243A44BDE}"/>
              </a:ext>
            </a:extLst>
          </p:cNvPr>
          <p:cNvSpPr>
            <a:spLocks noGrp="1"/>
          </p:cNvSpPr>
          <p:nvPr>
            <p:ph type="sldNum" sz="quarter" idx="12"/>
          </p:nvPr>
        </p:nvSpPr>
        <p:spPr>
          <a:xfrm>
            <a:off x="6938682" y="6395774"/>
            <a:ext cx="5035180" cy="365125"/>
          </a:xfrm>
        </p:spPr>
        <p:txBody>
          <a:bodyPr/>
          <a:lstStyle/>
          <a:p>
            <a:r>
              <a:rPr lang="en-US" dirty="0"/>
              <a:t>Alternative Authorizations &amp; Assignment Credential Manual/Report| </a:t>
            </a:r>
            <a:fld id="{C26AAFF7-C4D7-4A72-B8FA-A17532192431}" type="slidenum">
              <a:rPr lang="en-US" smtClean="0"/>
              <a:pPr/>
              <a:t>26</a:t>
            </a:fld>
            <a:endParaRPr lang="en-US" dirty="0"/>
          </a:p>
        </p:txBody>
      </p:sp>
      <p:sp>
        <p:nvSpPr>
          <p:cNvPr id="3" name="Title 2">
            <a:extLst>
              <a:ext uri="{FF2B5EF4-FFF2-40B4-BE49-F238E27FC236}">
                <a16:creationId xmlns:a16="http://schemas.microsoft.com/office/drawing/2014/main" id="{3F44778F-0974-444D-BDE5-33F17A2AF968}"/>
              </a:ext>
            </a:extLst>
          </p:cNvPr>
          <p:cNvSpPr>
            <a:spLocks noGrp="1"/>
          </p:cNvSpPr>
          <p:nvPr>
            <p:ph type="ctrTitle"/>
          </p:nvPr>
        </p:nvSpPr>
        <p:spPr/>
        <p:txBody>
          <a:bodyPr/>
          <a:lstStyle/>
          <a:p>
            <a:r>
              <a:rPr lang="en-US" dirty="0"/>
              <a:t>Alternative Authorizations and Emergency Provisional Processes</a:t>
            </a:r>
          </a:p>
        </p:txBody>
      </p:sp>
      <p:sp>
        <p:nvSpPr>
          <p:cNvPr id="4" name="Subtitle 3">
            <a:extLst>
              <a:ext uri="{FF2B5EF4-FFF2-40B4-BE49-F238E27FC236}">
                <a16:creationId xmlns:a16="http://schemas.microsoft.com/office/drawing/2014/main" id="{8EB5E97A-AB12-469D-AD4E-0A3D0ED12D23}"/>
              </a:ext>
            </a:extLst>
          </p:cNvPr>
          <p:cNvSpPr>
            <a:spLocks noGrp="1"/>
          </p:cNvSpPr>
          <p:nvPr>
            <p:ph type="subTitle" idx="1"/>
          </p:nvPr>
        </p:nvSpPr>
        <p:spPr/>
        <p:txBody>
          <a:bodyPr/>
          <a:lstStyle/>
          <a:p>
            <a:r>
              <a:rPr lang="en-US" dirty="0"/>
              <a:t>Application Timelines, Types and the Qualifications</a:t>
            </a:r>
          </a:p>
        </p:txBody>
      </p:sp>
    </p:spTree>
    <p:extLst>
      <p:ext uri="{BB962C8B-B14F-4D97-AF65-F5344CB8AC3E}">
        <p14:creationId xmlns:p14="http://schemas.microsoft.com/office/powerpoint/2010/main" val="3822677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9D63153-13AE-4BB2-B79B-C5CE84F4CE0A}"/>
              </a:ext>
            </a:extLst>
          </p:cNvPr>
          <p:cNvSpPr>
            <a:spLocks noGrp="1"/>
          </p:cNvSpPr>
          <p:nvPr>
            <p:ph type="sldNum" sz="quarter" idx="12"/>
          </p:nvPr>
        </p:nvSpPr>
        <p:spPr>
          <a:xfrm>
            <a:off x="6881446" y="6395774"/>
            <a:ext cx="5092416" cy="365125"/>
          </a:xfrm>
        </p:spPr>
        <p:txBody>
          <a:bodyPr/>
          <a:lstStyle/>
          <a:p>
            <a:r>
              <a:rPr lang="en-US" dirty="0"/>
              <a:t>Alternative Authorizations &amp; Assignment Credential Manual/Report | </a:t>
            </a:r>
            <a:fld id="{C26AAFF7-C4D7-4A72-B8FA-A17532192431}" type="slidenum">
              <a:rPr lang="en-US" smtClean="0"/>
              <a:pPr/>
              <a:t>27</a:t>
            </a:fld>
            <a:endParaRPr lang="en-US" dirty="0"/>
          </a:p>
        </p:txBody>
      </p:sp>
      <p:sp>
        <p:nvSpPr>
          <p:cNvPr id="6" name="Content Placeholder 5">
            <a:extLst>
              <a:ext uri="{FF2B5EF4-FFF2-40B4-BE49-F238E27FC236}">
                <a16:creationId xmlns:a16="http://schemas.microsoft.com/office/drawing/2014/main" id="{6734CD8C-645C-4B7C-BC1A-C3EDF22A04E1}"/>
              </a:ext>
            </a:extLst>
          </p:cNvPr>
          <p:cNvSpPr>
            <a:spLocks noGrp="1"/>
          </p:cNvSpPr>
          <p:nvPr>
            <p:ph idx="13"/>
          </p:nvPr>
        </p:nvSpPr>
        <p:spPr>
          <a:xfrm>
            <a:off x="434304" y="4032127"/>
            <a:ext cx="11171258" cy="2101973"/>
          </a:xfrm>
        </p:spPr>
        <p:txBody>
          <a:bodyPr>
            <a:normAutofit/>
          </a:bodyPr>
          <a:lstStyle/>
          <a:p>
            <a:pPr>
              <a:defRPr/>
            </a:pPr>
            <a:r>
              <a:rPr lang="en-US" altLang="en-US" dirty="0">
                <a:cs typeface="ＭＳ Ｐゴシック" pitchFamily="32" charset="-128"/>
              </a:rPr>
              <a:t>Ensure compliance with </a:t>
            </a:r>
            <a:r>
              <a:rPr lang="en-US" altLang="en-US" dirty="0">
                <a:cs typeface="ＭＳ Ｐゴシック" pitchFamily="32" charset="-128"/>
                <a:hlinkClick r:id="rId3"/>
              </a:rPr>
              <a:t>Idaho Code §33-1201</a:t>
            </a:r>
            <a:endParaRPr lang="en-US" altLang="en-US" dirty="0">
              <a:cs typeface="ＭＳ Ｐゴシック" pitchFamily="32" charset="-128"/>
            </a:endParaRPr>
          </a:p>
          <a:p>
            <a:pPr>
              <a:defRPr/>
            </a:pPr>
            <a:r>
              <a:rPr lang="en-US" altLang="en-US" dirty="0">
                <a:cs typeface="ＭＳ Ｐゴシック" pitchFamily="32" charset="-128"/>
              </a:rPr>
              <a:t>Ensure LEA funding – </a:t>
            </a:r>
            <a:r>
              <a:rPr lang="en-US" altLang="en-US" dirty="0">
                <a:cs typeface="ＭＳ Ｐゴシック" pitchFamily="32" charset="-128"/>
                <a:hlinkClick r:id="rId4"/>
              </a:rPr>
              <a:t>Idaho Code §33-1002 (6c) (6d)</a:t>
            </a:r>
            <a:endParaRPr lang="en-US" altLang="en-US" dirty="0">
              <a:cs typeface="ＭＳ Ｐゴシック" pitchFamily="32" charset="-128"/>
            </a:endParaRPr>
          </a:p>
        </p:txBody>
      </p:sp>
      <p:pic>
        <p:nvPicPr>
          <p:cNvPr id="8" name="Picture 7">
            <a:extLst>
              <a:ext uri="{FF2B5EF4-FFF2-40B4-BE49-F238E27FC236}">
                <a16:creationId xmlns:a16="http://schemas.microsoft.com/office/drawing/2014/main" id="{0F977AF8-E0AB-49FD-8FD8-D368796C2798}"/>
              </a:ext>
              <a:ext uri="{C183D7F6-B498-43B3-948B-1728B52AA6E4}">
                <adec:decorative xmlns:adec="http://schemas.microsoft.com/office/drawing/2017/decorative" val="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675436" y="2061738"/>
            <a:ext cx="1343831" cy="1900050"/>
          </a:xfrm>
          <a:prstGeom prst="rect">
            <a:avLst/>
          </a:prstGeom>
          <a:noFill/>
          <a:ln>
            <a:noFill/>
          </a:ln>
        </p:spPr>
      </p:pic>
      <p:pic>
        <p:nvPicPr>
          <p:cNvPr id="7" name="Picture 6">
            <a:extLst>
              <a:ext uri="{FF2B5EF4-FFF2-40B4-BE49-F238E27FC236}">
                <a16:creationId xmlns:a16="http://schemas.microsoft.com/office/drawing/2014/main" id="{54A4085C-1C29-4B1A-8AFD-713A345D96FE}"/>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rot="956851">
            <a:off x="1137061" y="908499"/>
            <a:ext cx="3707813" cy="3203729"/>
          </a:xfrm>
          <a:prstGeom prst="rect">
            <a:avLst/>
          </a:prstGeom>
        </p:spPr>
      </p:pic>
      <p:sp>
        <p:nvSpPr>
          <p:cNvPr id="4" name="Title 3">
            <a:extLst>
              <a:ext uri="{FF2B5EF4-FFF2-40B4-BE49-F238E27FC236}">
                <a16:creationId xmlns:a16="http://schemas.microsoft.com/office/drawing/2014/main" id="{8D8BB7B8-2794-40A8-9661-C8C1900B494F}"/>
              </a:ext>
            </a:extLst>
          </p:cNvPr>
          <p:cNvSpPr>
            <a:spLocks noGrp="1"/>
          </p:cNvSpPr>
          <p:nvPr>
            <p:ph type="title"/>
          </p:nvPr>
        </p:nvSpPr>
        <p:spPr/>
        <p:txBody>
          <a:bodyPr>
            <a:normAutofit fontScale="90000"/>
          </a:bodyPr>
          <a:lstStyle/>
          <a:p>
            <a:r>
              <a:rPr lang="en-US" dirty="0"/>
              <a:t>Alternative Authorization </a:t>
            </a:r>
            <a:br>
              <a:rPr lang="en-US" dirty="0"/>
            </a:br>
            <a:r>
              <a:rPr lang="en-US" dirty="0"/>
              <a:t>and Emergency Provisional Certificates</a:t>
            </a:r>
          </a:p>
        </p:txBody>
      </p:sp>
    </p:spTree>
    <p:extLst>
      <p:ext uri="{BB962C8B-B14F-4D97-AF65-F5344CB8AC3E}">
        <p14:creationId xmlns:p14="http://schemas.microsoft.com/office/powerpoint/2010/main" val="348156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3783D6-45D0-4D46-9410-639CB6B851D7}"/>
              </a:ext>
            </a:extLst>
          </p:cNvPr>
          <p:cNvSpPr>
            <a:spLocks noGrp="1"/>
          </p:cNvSpPr>
          <p:nvPr>
            <p:ph idx="13"/>
          </p:nvPr>
        </p:nvSpPr>
        <p:spPr>
          <a:xfrm>
            <a:off x="751113" y="1340124"/>
            <a:ext cx="10344780" cy="5055650"/>
          </a:xfrm>
        </p:spPr>
        <p:txBody>
          <a:bodyPr>
            <a:normAutofit fontScale="55000" lnSpcReduction="20000"/>
          </a:bodyPr>
          <a:lstStyle/>
          <a:p>
            <a:r>
              <a:rPr lang="en-US" dirty="0"/>
              <a:t>Applications for Alternative Authorizations and Emergency Provisionals are a joint application with the LEA and candidate.</a:t>
            </a:r>
          </a:p>
          <a:p>
            <a:r>
              <a:rPr lang="en-US" dirty="0"/>
              <a:t>The local school board must approve the hire of all candidates on an Alternative Authorization or Emergency Provisional. Candidates requiring a renewal of their Alternative Authorization will still need school board approval. </a:t>
            </a:r>
          </a:p>
          <a:p>
            <a:pPr marL="457200" lvl="1" indent="0">
              <a:buNone/>
            </a:pPr>
            <a:r>
              <a:rPr lang="en-US" sz="2800" dirty="0"/>
              <a:t>*Only exception are those holding a Standard Instruction Certificate that are adding a new area of endorsement (Alternative Authorization – Teacher to New Endorsement).</a:t>
            </a:r>
          </a:p>
          <a:p>
            <a:r>
              <a:rPr lang="en-US" dirty="0"/>
              <a:t>Board minutes are </a:t>
            </a:r>
            <a:r>
              <a:rPr lang="en-US" b="1" u="sng" dirty="0"/>
              <a:t>not</a:t>
            </a:r>
            <a:r>
              <a:rPr lang="en-US" dirty="0"/>
              <a:t> required, include the meeting date on the application.</a:t>
            </a:r>
          </a:p>
          <a:p>
            <a:r>
              <a:rPr lang="en-US" dirty="0"/>
              <a:t>LEA should do everything possible to hire an appropriately certified/endorsed person for the services to be provided.</a:t>
            </a:r>
          </a:p>
          <a:p>
            <a:r>
              <a:rPr lang="en-US" dirty="0"/>
              <a:t>LEA is required to provide a mentor for the candidate, utilizing the state-board approved Idaho Mentor Standards (</a:t>
            </a:r>
            <a:r>
              <a:rPr lang="en-US" dirty="0">
                <a:hlinkClick r:id="rId3"/>
              </a:rPr>
              <a:t>https://boardofed.idaho.gov/resources/idaho-mentor-standards/)</a:t>
            </a:r>
            <a:r>
              <a:rPr lang="en-US" dirty="0"/>
              <a:t>.</a:t>
            </a:r>
          </a:p>
          <a:p>
            <a:r>
              <a:rPr lang="en-US" dirty="0"/>
              <a:t>Ensure the candidate is making progress on their plan/route. Not all plans/routes are renewable. In order for the LEA to determine if they need to apply for renewal and if the candidate qualifies, the LEA will need to track their progress. Embed renewal requirements into their Individualized Professional Learning Plan.</a:t>
            </a:r>
          </a:p>
        </p:txBody>
      </p:sp>
      <p:sp>
        <p:nvSpPr>
          <p:cNvPr id="3" name="Slide Number Placeholder 2">
            <a:extLst>
              <a:ext uri="{FF2B5EF4-FFF2-40B4-BE49-F238E27FC236}">
                <a16:creationId xmlns:a16="http://schemas.microsoft.com/office/drawing/2014/main" id="{E9D63153-13AE-4BB2-B79B-C5CE84F4CE0A}"/>
              </a:ext>
            </a:extLst>
          </p:cNvPr>
          <p:cNvSpPr>
            <a:spLocks noGrp="1"/>
          </p:cNvSpPr>
          <p:nvPr>
            <p:ph type="sldNum" sz="quarter" idx="12"/>
          </p:nvPr>
        </p:nvSpPr>
        <p:spPr>
          <a:xfrm>
            <a:off x="6658708" y="6395774"/>
            <a:ext cx="5315154" cy="365125"/>
          </a:xfrm>
        </p:spPr>
        <p:txBody>
          <a:bodyPr/>
          <a:lstStyle/>
          <a:p>
            <a:r>
              <a:rPr lang="en-US" dirty="0"/>
              <a:t>Alternative Authorizations &amp; Assignment Credential Manual/Report | </a:t>
            </a:r>
            <a:fld id="{C26AAFF7-C4D7-4A72-B8FA-A17532192431}" type="slidenum">
              <a:rPr lang="en-US" smtClean="0"/>
              <a:pPr/>
              <a:t>28</a:t>
            </a:fld>
            <a:endParaRPr lang="en-US" dirty="0"/>
          </a:p>
        </p:txBody>
      </p:sp>
      <p:sp>
        <p:nvSpPr>
          <p:cNvPr id="4" name="Title 3">
            <a:extLst>
              <a:ext uri="{FF2B5EF4-FFF2-40B4-BE49-F238E27FC236}">
                <a16:creationId xmlns:a16="http://schemas.microsoft.com/office/drawing/2014/main" id="{8D8BB7B8-2794-40A8-9661-C8C1900B494F}"/>
              </a:ext>
            </a:extLst>
          </p:cNvPr>
          <p:cNvSpPr>
            <a:spLocks noGrp="1"/>
          </p:cNvSpPr>
          <p:nvPr>
            <p:ph type="title"/>
          </p:nvPr>
        </p:nvSpPr>
        <p:spPr/>
        <p:txBody>
          <a:bodyPr/>
          <a:lstStyle/>
          <a:p>
            <a:r>
              <a:rPr lang="en-US" dirty="0"/>
              <a:t>Application Quick Info</a:t>
            </a:r>
          </a:p>
        </p:txBody>
      </p:sp>
    </p:spTree>
    <p:extLst>
      <p:ext uri="{BB962C8B-B14F-4D97-AF65-F5344CB8AC3E}">
        <p14:creationId xmlns:p14="http://schemas.microsoft.com/office/powerpoint/2010/main" val="1644655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CB6B73-5725-4D64-A0B1-4AC06EA73721}"/>
              </a:ext>
            </a:extLst>
          </p:cNvPr>
          <p:cNvSpPr>
            <a:spLocks noGrp="1"/>
          </p:cNvSpPr>
          <p:nvPr>
            <p:ph type="sldNum" sz="quarter" idx="12"/>
          </p:nvPr>
        </p:nvSpPr>
        <p:spPr>
          <a:xfrm>
            <a:off x="6744044" y="6395774"/>
            <a:ext cx="5229818" cy="365125"/>
          </a:xfrm>
        </p:spPr>
        <p:txBody>
          <a:bodyPr/>
          <a:lstStyle/>
          <a:p>
            <a:r>
              <a:rPr lang="en-US" dirty="0"/>
              <a:t>Alternative Authorizations &amp; Assignment Credential Manual/Report | </a:t>
            </a:r>
            <a:fld id="{C26AAFF7-C4D7-4A72-B8FA-A17532192431}" type="slidenum">
              <a:rPr lang="en-US" smtClean="0"/>
              <a:pPr/>
              <a:t>29</a:t>
            </a:fld>
            <a:endParaRPr lang="en-US" dirty="0"/>
          </a:p>
        </p:txBody>
      </p:sp>
      <p:pic>
        <p:nvPicPr>
          <p:cNvPr id="5" name="Content Placeholder 4" descr="Image of Alternative Authorization/Provisional Submission Guidance.">
            <a:extLst>
              <a:ext uri="{FF2B5EF4-FFF2-40B4-BE49-F238E27FC236}">
                <a16:creationId xmlns:a16="http://schemas.microsoft.com/office/drawing/2014/main" id="{8A988777-E433-44FA-B121-46620ABBACDE}"/>
              </a:ext>
            </a:extLst>
          </p:cNvPr>
          <p:cNvPicPr>
            <a:picLocks noGrp="1" noChangeAspect="1"/>
          </p:cNvPicPr>
          <p:nvPr>
            <p:ph idx="13"/>
          </p:nvPr>
        </p:nvPicPr>
        <p:blipFill>
          <a:blip r:embed="rId3"/>
          <a:stretch>
            <a:fillRect/>
          </a:stretch>
        </p:blipFill>
        <p:spPr>
          <a:xfrm>
            <a:off x="6744044" y="1234601"/>
            <a:ext cx="3997997" cy="4855961"/>
          </a:xfrm>
          <a:prstGeom prst="rect">
            <a:avLst/>
          </a:prstGeom>
        </p:spPr>
      </p:pic>
      <p:sp>
        <p:nvSpPr>
          <p:cNvPr id="6" name="Rectangle 5">
            <a:extLst>
              <a:ext uri="{FF2B5EF4-FFF2-40B4-BE49-F238E27FC236}">
                <a16:creationId xmlns:a16="http://schemas.microsoft.com/office/drawing/2014/main" id="{EA473CEE-3A66-4535-9153-0F5357729EDC}"/>
              </a:ext>
            </a:extLst>
          </p:cNvPr>
          <p:cNvSpPr/>
          <p:nvPr/>
        </p:nvSpPr>
        <p:spPr>
          <a:xfrm>
            <a:off x="434304" y="1354790"/>
            <a:ext cx="6458865" cy="5016758"/>
          </a:xfrm>
          <a:prstGeom prst="rect">
            <a:avLst/>
          </a:prstGeom>
        </p:spPr>
        <p:txBody>
          <a:bodyPr wrap="square">
            <a:spAutoFit/>
          </a:bodyPr>
          <a:lstStyle/>
          <a:p>
            <a:pPr marL="285750" indent="-285750">
              <a:buFont typeface="Arial" panose="020B0604020202020204" pitchFamily="34" charset="0"/>
              <a:buChar char="•"/>
            </a:pPr>
            <a:r>
              <a:rPr lang="en-US" sz="2000" dirty="0"/>
              <a:t>All applications are reviewed at the Professional Standards Commission’s (PSC) meetings five times per year by the Authorization Committee, a sub-committee of the PSC.</a:t>
            </a:r>
          </a:p>
          <a:p>
            <a:pPr marL="285750" indent="-285750">
              <a:buFont typeface="Arial" panose="020B0604020202020204" pitchFamily="34" charset="0"/>
              <a:buChar char="•"/>
            </a:pPr>
            <a:r>
              <a:rPr lang="en-US" sz="2000" dirty="0"/>
              <a:t>Emergency Provisional applications that are reviewed by the PSC, are then sent with a recommendation to the next available State Board of Education meeting for the final decision.</a:t>
            </a:r>
          </a:p>
          <a:p>
            <a:pPr marL="285750" indent="-285750">
              <a:buFont typeface="Arial" panose="020B0604020202020204" pitchFamily="34" charset="0"/>
              <a:buChar char="•"/>
            </a:pPr>
            <a:r>
              <a:rPr lang="en-US" sz="2000" dirty="0"/>
              <a:t>The submission calendar with meeting and due dates can be found: </a:t>
            </a:r>
            <a:r>
              <a:rPr lang="en-US" sz="2000" dirty="0">
                <a:hlinkClick r:id="rId4"/>
              </a:rPr>
              <a:t>https://www.sde.idaho.gov/cert-psc/cert/apply/alt-auth.html</a:t>
            </a:r>
            <a:r>
              <a:rPr lang="en-US" sz="2000" dirty="0"/>
              <a:t>. Please print this calendar annually.</a:t>
            </a:r>
          </a:p>
          <a:p>
            <a:r>
              <a:rPr lang="en-US" sz="2000" b="1" dirty="0">
                <a:solidFill>
                  <a:srgbClr val="FF0000"/>
                </a:solidFill>
              </a:rPr>
              <a:t>IMPORTANT: </a:t>
            </a:r>
            <a:r>
              <a:rPr lang="en-US" sz="2000" dirty="0"/>
              <a:t>Emergency Provisional applications received after the January PSC meeting will not be considered unless it is due to the loss of a staff member, which occurred after January 1.</a:t>
            </a:r>
          </a:p>
        </p:txBody>
      </p:sp>
      <p:sp>
        <p:nvSpPr>
          <p:cNvPr id="4" name="Title 3">
            <a:extLst>
              <a:ext uri="{FF2B5EF4-FFF2-40B4-BE49-F238E27FC236}">
                <a16:creationId xmlns:a16="http://schemas.microsoft.com/office/drawing/2014/main" id="{D99B35C2-C895-48EB-BBEF-2A0DD6A0AA2D}"/>
              </a:ext>
            </a:extLst>
          </p:cNvPr>
          <p:cNvSpPr>
            <a:spLocks noGrp="1"/>
          </p:cNvSpPr>
          <p:nvPr>
            <p:ph type="title"/>
          </p:nvPr>
        </p:nvSpPr>
        <p:spPr/>
        <p:txBody>
          <a:bodyPr/>
          <a:lstStyle/>
          <a:p>
            <a:r>
              <a:rPr lang="en-US" dirty="0"/>
              <a:t>Application Timelines</a:t>
            </a:r>
          </a:p>
        </p:txBody>
      </p:sp>
    </p:spTree>
    <p:extLst>
      <p:ext uri="{BB962C8B-B14F-4D97-AF65-F5344CB8AC3E}">
        <p14:creationId xmlns:p14="http://schemas.microsoft.com/office/powerpoint/2010/main" val="3324790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FAF31B-CEA3-493B-A576-BF5243A44BDE}"/>
              </a:ext>
            </a:extLst>
          </p:cNvPr>
          <p:cNvSpPr>
            <a:spLocks noGrp="1"/>
          </p:cNvSpPr>
          <p:nvPr>
            <p:ph type="sldNum" sz="quarter" idx="12"/>
          </p:nvPr>
        </p:nvSpPr>
        <p:spPr>
          <a:xfrm>
            <a:off x="6938682" y="6395774"/>
            <a:ext cx="5035180" cy="365125"/>
          </a:xfrm>
        </p:spPr>
        <p:txBody>
          <a:bodyPr/>
          <a:lstStyle/>
          <a:p>
            <a:r>
              <a:rPr lang="en-US" dirty="0"/>
              <a:t>Alternative Authorizations &amp; Assignment Credential Manual/Report| </a:t>
            </a:r>
            <a:fld id="{C26AAFF7-C4D7-4A72-B8FA-A17532192431}" type="slidenum">
              <a:rPr lang="en-US" smtClean="0"/>
              <a:pPr/>
              <a:t>3</a:t>
            </a:fld>
            <a:endParaRPr lang="en-US" dirty="0"/>
          </a:p>
        </p:txBody>
      </p:sp>
      <p:sp>
        <p:nvSpPr>
          <p:cNvPr id="3" name="Title 2">
            <a:extLst>
              <a:ext uri="{FF2B5EF4-FFF2-40B4-BE49-F238E27FC236}">
                <a16:creationId xmlns:a16="http://schemas.microsoft.com/office/drawing/2014/main" id="{3F44778F-0974-444D-BDE5-33F17A2AF968}"/>
              </a:ext>
            </a:extLst>
          </p:cNvPr>
          <p:cNvSpPr>
            <a:spLocks noGrp="1"/>
          </p:cNvSpPr>
          <p:nvPr>
            <p:ph type="ctrTitle"/>
          </p:nvPr>
        </p:nvSpPr>
        <p:spPr/>
        <p:txBody>
          <a:bodyPr/>
          <a:lstStyle/>
          <a:p>
            <a:r>
              <a:rPr lang="en-US" dirty="0"/>
              <a:t>Hiring Practices</a:t>
            </a:r>
          </a:p>
        </p:txBody>
      </p:sp>
      <p:sp>
        <p:nvSpPr>
          <p:cNvPr id="4" name="Subtitle 3">
            <a:extLst>
              <a:ext uri="{FF2B5EF4-FFF2-40B4-BE49-F238E27FC236}">
                <a16:creationId xmlns:a16="http://schemas.microsoft.com/office/drawing/2014/main" id="{8EB5E97A-AB12-469D-AD4E-0A3D0ED12D23}"/>
              </a:ext>
            </a:extLst>
          </p:cNvPr>
          <p:cNvSpPr>
            <a:spLocks noGrp="1"/>
          </p:cNvSpPr>
          <p:nvPr>
            <p:ph type="subTitle" idx="1"/>
          </p:nvPr>
        </p:nvSpPr>
        <p:spPr/>
        <p:txBody>
          <a:bodyPr/>
          <a:lstStyle/>
          <a:p>
            <a:r>
              <a:rPr lang="en-US" dirty="0"/>
              <a:t>Background Investigation Checks and Certification</a:t>
            </a:r>
          </a:p>
        </p:txBody>
      </p:sp>
    </p:spTree>
    <p:extLst>
      <p:ext uri="{BB962C8B-B14F-4D97-AF65-F5344CB8AC3E}">
        <p14:creationId xmlns:p14="http://schemas.microsoft.com/office/powerpoint/2010/main" val="1331554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49D928-73F4-438E-814E-21BCA16C2B30}"/>
              </a:ext>
            </a:extLst>
          </p:cNvPr>
          <p:cNvSpPr>
            <a:spLocks noGrp="1"/>
          </p:cNvSpPr>
          <p:nvPr>
            <p:ph idx="13"/>
          </p:nvPr>
        </p:nvSpPr>
        <p:spPr/>
        <p:txBody>
          <a:bodyPr>
            <a:normAutofit fontScale="92500"/>
          </a:bodyPr>
          <a:lstStyle/>
          <a:p>
            <a:r>
              <a:rPr lang="en-US" dirty="0"/>
              <a:t>Alternative Authorization Application Types</a:t>
            </a:r>
          </a:p>
          <a:p>
            <a:pPr lvl="1"/>
            <a:r>
              <a:rPr lang="en-US" sz="2800" b="1" dirty="0"/>
              <a:t>Content Specialist </a:t>
            </a:r>
            <a:r>
              <a:rPr lang="en-US" sz="2800" dirty="0"/>
              <a:t>– The candidate </a:t>
            </a:r>
            <a:r>
              <a:rPr lang="en-US" sz="2800" u="sng" dirty="0"/>
              <a:t>does not</a:t>
            </a:r>
            <a:r>
              <a:rPr lang="en-US" sz="2800" dirty="0"/>
              <a:t> hold certification in Idaho, must have a minimum of a baccalaureate degree and meet a qualifier.</a:t>
            </a:r>
          </a:p>
          <a:p>
            <a:pPr lvl="1"/>
            <a:r>
              <a:rPr lang="en-US" sz="2800" b="1" dirty="0"/>
              <a:t>Teacher to New </a:t>
            </a:r>
            <a:r>
              <a:rPr lang="en-US" sz="2800" dirty="0"/>
              <a:t>– The candidate </a:t>
            </a:r>
            <a:r>
              <a:rPr lang="en-US" sz="2800" u="sng" dirty="0"/>
              <a:t>does</a:t>
            </a:r>
            <a:r>
              <a:rPr lang="en-US" sz="2800" dirty="0"/>
              <a:t> hold certification in Idaho and would like to add another certificate or endorsement.</a:t>
            </a:r>
          </a:p>
          <a:p>
            <a:pPr lvl="1"/>
            <a:r>
              <a:rPr lang="en-US" sz="2800" b="1" dirty="0"/>
              <a:t>Pupil Service Staff </a:t>
            </a:r>
            <a:r>
              <a:rPr lang="en-US" sz="2800" dirty="0"/>
              <a:t>– The candidate has baccalaureate degree and is enrolled in certification program.</a:t>
            </a:r>
          </a:p>
          <a:p>
            <a:r>
              <a:rPr lang="en-US" dirty="0"/>
              <a:t>Emergency Provisional Certificate</a:t>
            </a:r>
          </a:p>
          <a:p>
            <a:pPr lvl="1"/>
            <a:r>
              <a:rPr lang="en-US" sz="2600" dirty="0"/>
              <a:t>Candidate must have an Associate’s Degree or 48 semester-credits</a:t>
            </a:r>
          </a:p>
          <a:p>
            <a:pPr lvl="1"/>
            <a:r>
              <a:rPr lang="en-US" sz="2600" dirty="0"/>
              <a:t>Cannot be used for special education instructional assignment as per IDEA</a:t>
            </a:r>
          </a:p>
        </p:txBody>
      </p:sp>
      <p:sp>
        <p:nvSpPr>
          <p:cNvPr id="3" name="Slide Number Placeholder 2">
            <a:extLst>
              <a:ext uri="{FF2B5EF4-FFF2-40B4-BE49-F238E27FC236}">
                <a16:creationId xmlns:a16="http://schemas.microsoft.com/office/drawing/2014/main" id="{72636D66-3840-43B2-94EC-07AC53BB230C}"/>
              </a:ext>
            </a:extLst>
          </p:cNvPr>
          <p:cNvSpPr>
            <a:spLocks noGrp="1"/>
          </p:cNvSpPr>
          <p:nvPr>
            <p:ph type="sldNum" sz="quarter" idx="12"/>
          </p:nvPr>
        </p:nvSpPr>
        <p:spPr>
          <a:xfrm>
            <a:off x="5697415" y="6395774"/>
            <a:ext cx="6276447" cy="365125"/>
          </a:xfrm>
        </p:spPr>
        <p:txBody>
          <a:bodyPr/>
          <a:lstStyle/>
          <a:p>
            <a:r>
              <a:rPr lang="en-US" dirty="0"/>
              <a:t>Alternative Authorizations &amp; Assignment Credential Manual/Report | </a:t>
            </a:r>
            <a:fld id="{C26AAFF7-C4D7-4A72-B8FA-A17532192431}" type="slidenum">
              <a:rPr lang="en-US" smtClean="0"/>
              <a:pPr/>
              <a:t>30</a:t>
            </a:fld>
            <a:endParaRPr lang="en-US" dirty="0"/>
          </a:p>
        </p:txBody>
      </p:sp>
      <p:sp>
        <p:nvSpPr>
          <p:cNvPr id="4" name="Title 3">
            <a:extLst>
              <a:ext uri="{FF2B5EF4-FFF2-40B4-BE49-F238E27FC236}">
                <a16:creationId xmlns:a16="http://schemas.microsoft.com/office/drawing/2014/main" id="{A4B2A202-BA5E-4332-8433-75BD6DBDB8EE}"/>
              </a:ext>
            </a:extLst>
          </p:cNvPr>
          <p:cNvSpPr>
            <a:spLocks noGrp="1"/>
          </p:cNvSpPr>
          <p:nvPr>
            <p:ph type="title"/>
          </p:nvPr>
        </p:nvSpPr>
        <p:spPr/>
        <p:txBody>
          <a:bodyPr>
            <a:normAutofit fontScale="90000"/>
          </a:bodyPr>
          <a:lstStyle/>
          <a:p>
            <a:r>
              <a:rPr lang="en-US" dirty="0"/>
              <a:t>Alternative Authorizations and Emergency Provisional Types</a:t>
            </a:r>
          </a:p>
        </p:txBody>
      </p:sp>
    </p:spTree>
    <p:extLst>
      <p:ext uri="{BB962C8B-B14F-4D97-AF65-F5344CB8AC3E}">
        <p14:creationId xmlns:p14="http://schemas.microsoft.com/office/powerpoint/2010/main" val="3994955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BA9698-794C-4E54-B9CD-FDC24FEB6B9B}"/>
              </a:ext>
            </a:extLst>
          </p:cNvPr>
          <p:cNvSpPr>
            <a:spLocks noGrp="1"/>
          </p:cNvSpPr>
          <p:nvPr>
            <p:ph type="sldNum" sz="quarter" idx="12"/>
          </p:nvPr>
        </p:nvSpPr>
        <p:spPr>
          <a:xfrm>
            <a:off x="6506308" y="6395774"/>
            <a:ext cx="5467554" cy="365125"/>
          </a:xfrm>
        </p:spPr>
        <p:txBody>
          <a:bodyPr/>
          <a:lstStyle/>
          <a:p>
            <a:r>
              <a:rPr lang="en-US" dirty="0"/>
              <a:t>Alternative Authorizations &amp; Assignment Credential Manual/Report | </a:t>
            </a:r>
            <a:fld id="{C26AAFF7-C4D7-4A72-B8FA-A17532192431}" type="slidenum">
              <a:rPr lang="en-US" smtClean="0"/>
              <a:pPr/>
              <a:t>31</a:t>
            </a:fld>
            <a:endParaRPr lang="en-US" dirty="0"/>
          </a:p>
        </p:txBody>
      </p:sp>
      <p:sp>
        <p:nvSpPr>
          <p:cNvPr id="5" name="TextBox 4">
            <a:extLst>
              <a:ext uri="{FF2B5EF4-FFF2-40B4-BE49-F238E27FC236}">
                <a16:creationId xmlns:a16="http://schemas.microsoft.com/office/drawing/2014/main" id="{650D3306-A607-45E3-BD95-17EDE206193C}"/>
              </a:ext>
            </a:extLst>
          </p:cNvPr>
          <p:cNvSpPr txBox="1"/>
          <p:nvPr/>
        </p:nvSpPr>
        <p:spPr>
          <a:xfrm>
            <a:off x="275288" y="5786712"/>
            <a:ext cx="11583337" cy="646331"/>
          </a:xfrm>
          <a:prstGeom prst="rect">
            <a:avLst/>
          </a:prstGeom>
          <a:noFill/>
        </p:spPr>
        <p:txBody>
          <a:bodyPr wrap="square" rtlCol="0">
            <a:spAutoFit/>
          </a:bodyPr>
          <a:lstStyle/>
          <a:p>
            <a:pPr>
              <a:defRPr/>
            </a:pPr>
            <a:r>
              <a:rPr lang="en-US" altLang="en-US" b="1" i="1" dirty="0">
                <a:solidFill>
                  <a:srgbClr val="FF0000"/>
                </a:solidFill>
                <a:cs typeface="ＭＳ Ｐゴシック" pitchFamily="32" charset="-128"/>
              </a:rPr>
              <a:t>Note:</a:t>
            </a:r>
            <a:r>
              <a:rPr lang="en-US" altLang="en-US" i="1" dirty="0">
                <a:cs typeface="ＭＳ Ｐゴシック" pitchFamily="32" charset="-128"/>
              </a:rPr>
              <a:t> Candidates using CSI, LCSC or TFA will apply to the program and receive a qualification letter. The candidate will apply for their </a:t>
            </a:r>
            <a:r>
              <a:rPr lang="en-US" altLang="en-US" b="1" i="1" dirty="0">
                <a:cs typeface="ＭＳ Ｐゴシック" pitchFamily="32" charset="-128"/>
              </a:rPr>
              <a:t>3-year Interim Certificate </a:t>
            </a:r>
            <a:r>
              <a:rPr lang="en-US" altLang="en-US" i="1" dirty="0">
                <a:cs typeface="ＭＳ Ｐゴシック" pitchFamily="32" charset="-128"/>
              </a:rPr>
              <a:t>with their qualification letter – they do not complete an alternative authorization.</a:t>
            </a:r>
          </a:p>
        </p:txBody>
      </p:sp>
      <p:sp>
        <p:nvSpPr>
          <p:cNvPr id="2" name="Content Placeholder 1">
            <a:extLst>
              <a:ext uri="{FF2B5EF4-FFF2-40B4-BE49-F238E27FC236}">
                <a16:creationId xmlns:a16="http://schemas.microsoft.com/office/drawing/2014/main" id="{8D60A776-AB3C-4AEA-82A5-61542C05FFAA}"/>
              </a:ext>
            </a:extLst>
          </p:cNvPr>
          <p:cNvSpPr>
            <a:spLocks noGrp="1"/>
          </p:cNvSpPr>
          <p:nvPr>
            <p:ph idx="13"/>
          </p:nvPr>
        </p:nvSpPr>
        <p:spPr/>
        <p:txBody>
          <a:bodyPr>
            <a:normAutofit fontScale="92500" lnSpcReduction="10000"/>
          </a:bodyPr>
          <a:lstStyle/>
          <a:p>
            <a:pPr marL="0" indent="0">
              <a:buNone/>
            </a:pPr>
            <a:r>
              <a:rPr lang="en-US" sz="3600" b="1" dirty="0"/>
              <a:t>Content Specialist</a:t>
            </a:r>
          </a:p>
          <a:p>
            <a:pPr lvl="1"/>
            <a:r>
              <a:rPr lang="en-US" sz="2800" b="1" dirty="0"/>
              <a:t>Application Qualification Requirement</a:t>
            </a:r>
            <a:endParaRPr lang="en-US" sz="2400" b="1" dirty="0"/>
          </a:p>
          <a:p>
            <a:pPr lvl="2"/>
            <a:r>
              <a:rPr lang="en-US" sz="2400" dirty="0"/>
              <a:t>All candidates must hold a minimum of a baccalaureate degree, </a:t>
            </a:r>
            <a:r>
              <a:rPr lang="en-US" sz="2400" b="1" dirty="0"/>
              <a:t>AND</a:t>
            </a:r>
          </a:p>
          <a:p>
            <a:pPr lvl="1"/>
            <a:r>
              <a:rPr lang="en-US" sz="2800" b="1" dirty="0"/>
              <a:t>Meet a Content Area Knowledge Qualifier</a:t>
            </a:r>
          </a:p>
          <a:p>
            <a:pPr lvl="2"/>
            <a:r>
              <a:rPr lang="en-US" sz="2400" dirty="0"/>
              <a:t>Baccalaureate degree in the content area</a:t>
            </a:r>
          </a:p>
          <a:p>
            <a:pPr lvl="2"/>
            <a:r>
              <a:rPr lang="en-US" sz="2400" dirty="0"/>
              <a:t>Content specific Praxis II passing score report</a:t>
            </a:r>
          </a:p>
          <a:p>
            <a:pPr lvl="2"/>
            <a:r>
              <a:rPr lang="en-US" sz="2400" dirty="0"/>
              <a:t>ABCTE content or Professional Teaching and Knowledge passing score report, </a:t>
            </a:r>
            <a:r>
              <a:rPr lang="en-US" sz="2400" b="1" dirty="0"/>
              <a:t>OR</a:t>
            </a:r>
          </a:p>
          <a:p>
            <a:pPr lvl="2"/>
            <a:r>
              <a:rPr lang="en-US" sz="2400" dirty="0"/>
              <a:t>Qualifying score on the </a:t>
            </a:r>
            <a:r>
              <a:rPr lang="en-US" sz="2400" dirty="0">
                <a:hlinkClick r:id="rId3"/>
              </a:rPr>
              <a:t>Uniform Standard for Evaluating Content Competency (rubric)</a:t>
            </a:r>
            <a:endParaRPr lang="en-US" sz="2400" dirty="0"/>
          </a:p>
          <a:p>
            <a:pPr lvl="1"/>
            <a:r>
              <a:rPr lang="en-US" sz="2800" b="1" dirty="0"/>
              <a:t>Route Options</a:t>
            </a:r>
          </a:p>
          <a:p>
            <a:pPr lvl="2"/>
            <a:r>
              <a:rPr lang="en-US" altLang="en-US" sz="2400" dirty="0">
                <a:cs typeface="ＭＳ Ｐゴシック" pitchFamily="32" charset="-128"/>
              </a:rPr>
              <a:t>College/University</a:t>
            </a:r>
          </a:p>
          <a:p>
            <a:pPr lvl="2">
              <a:defRPr/>
            </a:pPr>
            <a:r>
              <a:rPr lang="en-US" altLang="en-US" sz="2400" dirty="0">
                <a:cs typeface="ＭＳ Ｐゴシック" pitchFamily="32" charset="-128"/>
              </a:rPr>
              <a:t>ABCTE (non-traditional)</a:t>
            </a:r>
          </a:p>
        </p:txBody>
      </p:sp>
      <p:sp>
        <p:nvSpPr>
          <p:cNvPr id="4" name="Title 3">
            <a:extLst>
              <a:ext uri="{FF2B5EF4-FFF2-40B4-BE49-F238E27FC236}">
                <a16:creationId xmlns:a16="http://schemas.microsoft.com/office/drawing/2014/main" id="{4126B14D-C83E-4BD0-A9EE-6D684C224492}"/>
              </a:ext>
            </a:extLst>
          </p:cNvPr>
          <p:cNvSpPr>
            <a:spLocks noGrp="1"/>
          </p:cNvSpPr>
          <p:nvPr>
            <p:ph type="title"/>
          </p:nvPr>
        </p:nvSpPr>
        <p:spPr>
          <a:xfrm>
            <a:off x="434304" y="0"/>
            <a:ext cx="9650473" cy="988601"/>
          </a:xfrm>
        </p:spPr>
        <p:txBody>
          <a:bodyPr>
            <a:normAutofit fontScale="90000"/>
          </a:bodyPr>
          <a:lstStyle/>
          <a:p>
            <a:r>
              <a:rPr lang="en-US" dirty="0"/>
              <a:t>Alternative Authorizations Qualifiers and Routes</a:t>
            </a:r>
          </a:p>
        </p:txBody>
      </p:sp>
    </p:spTree>
    <p:extLst>
      <p:ext uri="{BB962C8B-B14F-4D97-AF65-F5344CB8AC3E}">
        <p14:creationId xmlns:p14="http://schemas.microsoft.com/office/powerpoint/2010/main" val="4064700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60A776-AB3C-4AEA-82A5-61542C05FFAA}"/>
              </a:ext>
            </a:extLst>
          </p:cNvPr>
          <p:cNvSpPr>
            <a:spLocks noGrp="1"/>
          </p:cNvSpPr>
          <p:nvPr>
            <p:ph idx="13"/>
          </p:nvPr>
        </p:nvSpPr>
        <p:spPr/>
        <p:txBody>
          <a:bodyPr>
            <a:normAutofit fontScale="92500" lnSpcReduction="10000"/>
          </a:bodyPr>
          <a:lstStyle/>
          <a:p>
            <a:pPr marL="0" indent="0">
              <a:buNone/>
            </a:pPr>
            <a:r>
              <a:rPr lang="en-US" sz="3600" b="1" dirty="0"/>
              <a:t>Teacher to New – Certificate or Endorsement</a:t>
            </a:r>
          </a:p>
          <a:p>
            <a:pPr lvl="1"/>
            <a:r>
              <a:rPr lang="en-US" sz="2800" b="1" dirty="0"/>
              <a:t>Application Qualification Requirement</a:t>
            </a:r>
          </a:p>
          <a:p>
            <a:pPr lvl="2"/>
            <a:r>
              <a:rPr lang="en-US" sz="2400" dirty="0"/>
              <a:t>Hold a valid Idaho credential</a:t>
            </a:r>
          </a:p>
          <a:p>
            <a:pPr lvl="1"/>
            <a:r>
              <a:rPr lang="en-US" sz="2800" b="1" dirty="0"/>
              <a:t>Routes Options</a:t>
            </a:r>
          </a:p>
          <a:p>
            <a:pPr lvl="2"/>
            <a:r>
              <a:rPr lang="en-US" altLang="en-US" sz="2400" b="1" dirty="0">
                <a:cs typeface="ＭＳ Ｐゴシック" pitchFamily="32" charset="-128"/>
              </a:rPr>
              <a:t>Option I </a:t>
            </a:r>
            <a:r>
              <a:rPr lang="en-US" altLang="en-US" sz="2400" dirty="0">
                <a:cs typeface="ＭＳ Ｐゴシック" pitchFamily="32" charset="-128"/>
              </a:rPr>
              <a:t>- College/University (traditional or non-traditional). This option is renewable up to two years with proof of progress.</a:t>
            </a:r>
          </a:p>
          <a:p>
            <a:pPr lvl="2"/>
            <a:r>
              <a:rPr lang="en-US" altLang="en-US" sz="2400" b="1" dirty="0">
                <a:cs typeface="ＭＳ Ｐゴシック" pitchFamily="32" charset="-128"/>
              </a:rPr>
              <a:t>Option II </a:t>
            </a:r>
            <a:r>
              <a:rPr lang="en-US" altLang="en-US" sz="2400" dirty="0">
                <a:cs typeface="ＭＳ Ｐゴシック" pitchFamily="32" charset="-128"/>
              </a:rPr>
              <a:t>– National Board Certification Program</a:t>
            </a:r>
          </a:p>
          <a:p>
            <a:pPr lvl="2"/>
            <a:r>
              <a:rPr lang="en-US" altLang="en-US" sz="2400" b="1" dirty="0">
                <a:cs typeface="ＭＳ Ｐゴシック" pitchFamily="32" charset="-128"/>
              </a:rPr>
              <a:t>Option III </a:t>
            </a:r>
            <a:r>
              <a:rPr lang="en-US" altLang="en-US" sz="2400" dirty="0">
                <a:cs typeface="ＭＳ Ｐゴシック" pitchFamily="32" charset="-128"/>
              </a:rPr>
              <a:t>– Master’s Degree in specific content area. Candidates will need to complete coursework, mentoring and demonstration of performance. This option is renewable up to two years with proof of progress, if the candidate is working on coursework.</a:t>
            </a:r>
          </a:p>
          <a:p>
            <a:pPr lvl="2"/>
            <a:r>
              <a:rPr lang="en-US" altLang="en-US" sz="2400" b="1" dirty="0">
                <a:cs typeface="ＭＳ Ｐゴシック" pitchFamily="32" charset="-128"/>
              </a:rPr>
              <a:t>Option IV </a:t>
            </a:r>
            <a:r>
              <a:rPr lang="en-US" altLang="en-US" sz="2400" dirty="0">
                <a:cs typeface="ＭＳ Ｐゴシック" pitchFamily="32" charset="-128"/>
              </a:rPr>
              <a:t>– Content area assessment (Praxis or ABCTE), mentoring and demonstration of performance. This option is non-renewable.</a:t>
            </a:r>
          </a:p>
        </p:txBody>
      </p:sp>
      <p:sp>
        <p:nvSpPr>
          <p:cNvPr id="3" name="Slide Number Placeholder 2">
            <a:extLst>
              <a:ext uri="{FF2B5EF4-FFF2-40B4-BE49-F238E27FC236}">
                <a16:creationId xmlns:a16="http://schemas.microsoft.com/office/drawing/2014/main" id="{82BA9698-794C-4E54-B9CD-FDC24FEB6B9B}"/>
              </a:ext>
            </a:extLst>
          </p:cNvPr>
          <p:cNvSpPr>
            <a:spLocks noGrp="1"/>
          </p:cNvSpPr>
          <p:nvPr>
            <p:ph type="sldNum" sz="quarter" idx="12"/>
          </p:nvPr>
        </p:nvSpPr>
        <p:spPr>
          <a:xfrm>
            <a:off x="6858000" y="6395774"/>
            <a:ext cx="5115862" cy="365125"/>
          </a:xfrm>
        </p:spPr>
        <p:txBody>
          <a:bodyPr/>
          <a:lstStyle/>
          <a:p>
            <a:r>
              <a:rPr lang="en-US" dirty="0"/>
              <a:t>Alternative Authorizations &amp; Assignment Credential Manual/Report | </a:t>
            </a:r>
            <a:fld id="{C26AAFF7-C4D7-4A72-B8FA-A17532192431}" type="slidenum">
              <a:rPr lang="en-US" smtClean="0"/>
              <a:pPr/>
              <a:t>32</a:t>
            </a:fld>
            <a:endParaRPr lang="en-US" dirty="0"/>
          </a:p>
        </p:txBody>
      </p:sp>
      <p:sp>
        <p:nvSpPr>
          <p:cNvPr id="4" name="Title 3">
            <a:extLst>
              <a:ext uri="{FF2B5EF4-FFF2-40B4-BE49-F238E27FC236}">
                <a16:creationId xmlns:a16="http://schemas.microsoft.com/office/drawing/2014/main" id="{4126B14D-C83E-4BD0-A9EE-6D684C224492}"/>
              </a:ext>
            </a:extLst>
          </p:cNvPr>
          <p:cNvSpPr>
            <a:spLocks noGrp="1"/>
          </p:cNvSpPr>
          <p:nvPr>
            <p:ph type="title"/>
          </p:nvPr>
        </p:nvSpPr>
        <p:spPr>
          <a:xfrm>
            <a:off x="434304" y="0"/>
            <a:ext cx="9650473" cy="988601"/>
          </a:xfrm>
        </p:spPr>
        <p:txBody>
          <a:bodyPr>
            <a:normAutofit fontScale="90000"/>
          </a:bodyPr>
          <a:lstStyle/>
          <a:p>
            <a:r>
              <a:rPr lang="en-US" dirty="0"/>
              <a:t>Alternative Authorizations Qualifiers and Routes</a:t>
            </a:r>
          </a:p>
        </p:txBody>
      </p:sp>
    </p:spTree>
    <p:extLst>
      <p:ext uri="{BB962C8B-B14F-4D97-AF65-F5344CB8AC3E}">
        <p14:creationId xmlns:p14="http://schemas.microsoft.com/office/powerpoint/2010/main" val="1311185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60A776-AB3C-4AEA-82A5-61542C05FFAA}"/>
              </a:ext>
            </a:extLst>
          </p:cNvPr>
          <p:cNvSpPr>
            <a:spLocks noGrp="1"/>
          </p:cNvSpPr>
          <p:nvPr>
            <p:ph idx="13"/>
          </p:nvPr>
        </p:nvSpPr>
        <p:spPr/>
        <p:txBody>
          <a:bodyPr>
            <a:normAutofit fontScale="62500" lnSpcReduction="20000"/>
          </a:bodyPr>
          <a:lstStyle/>
          <a:p>
            <a:pPr marL="0" indent="0">
              <a:buNone/>
            </a:pPr>
            <a:r>
              <a:rPr lang="en-US" sz="3600" b="1" dirty="0"/>
              <a:t>Teacher to New – Option IV Candidates</a:t>
            </a:r>
          </a:p>
          <a:p>
            <a:pPr lvl="1"/>
            <a:r>
              <a:rPr lang="en-US" altLang="en-US" sz="3200" dirty="0"/>
              <a:t>Candidates that complete this option are required to work with a mentor during the year and pass a content area assessment (Praxis or ABCTE).</a:t>
            </a:r>
          </a:p>
          <a:p>
            <a:pPr lvl="2"/>
            <a:r>
              <a:rPr lang="en-US" altLang="en-US" sz="2400" i="1" dirty="0">
                <a:cs typeface="ＭＳ Ｐゴシック" pitchFamily="32" charset="-128"/>
                <a:hlinkClick r:id="rId3"/>
              </a:rPr>
              <a:t>District/Charter and Mentor Recommendation for Alternative Authorization – Teacher to New Endorsement OPTION III or IV Completers</a:t>
            </a:r>
            <a:endParaRPr lang="en-US" altLang="en-US" sz="2400" i="1" dirty="0">
              <a:cs typeface="ＭＳ Ｐゴシック" pitchFamily="32" charset="-128"/>
            </a:endParaRPr>
          </a:p>
          <a:p>
            <a:pPr marL="914400" lvl="2" indent="0">
              <a:buNone/>
            </a:pPr>
            <a:endParaRPr lang="en-US" altLang="en-US" sz="2400" i="1" dirty="0">
              <a:cs typeface="ＭＳ Ｐゴシック" pitchFamily="32" charset="-128"/>
            </a:endParaRPr>
          </a:p>
          <a:p>
            <a:pPr lvl="1"/>
            <a:r>
              <a:rPr lang="en-US" altLang="en-US" sz="3200" dirty="0">
                <a:cs typeface="ＭＳ Ｐゴシック" pitchFamily="32" charset="-128"/>
              </a:rPr>
              <a:t>Previously there were restrictions on who could use Option IV.  The 2020 Legislature approved the Professional Standards Commission’s recommendation to remove the restrictions. The Alternative Authorization – Teacher to New Endorsement Option IV will now work to add any instructional endorsement to a current valid Standard Instructional Certificate or Standard/Advanced Occupational Specialist Certificate with baccalaureate degree.</a:t>
            </a:r>
          </a:p>
          <a:p>
            <a:pPr marL="457200" lvl="1" indent="0">
              <a:buNone/>
            </a:pPr>
            <a:endParaRPr lang="en-US" altLang="en-US" sz="3200" dirty="0">
              <a:cs typeface="ＭＳ Ｐゴシック" pitchFamily="32" charset="-128"/>
            </a:endParaRPr>
          </a:p>
          <a:p>
            <a:pPr lvl="1"/>
            <a:r>
              <a:rPr lang="en-US" sz="3200" dirty="0"/>
              <a:t>Not every candidate is a great candidate for Option IV. Know your candidate and set them up for success.</a:t>
            </a:r>
          </a:p>
          <a:p>
            <a:pPr lvl="2"/>
            <a:r>
              <a:rPr lang="en-US" sz="2400" dirty="0"/>
              <a:t>Do they have knowledge/experience in the content?</a:t>
            </a:r>
          </a:p>
          <a:p>
            <a:pPr lvl="2"/>
            <a:r>
              <a:rPr lang="en-US" sz="2400" dirty="0"/>
              <a:t>Encourage the candidate take the practice Praxis II assessment</a:t>
            </a:r>
          </a:p>
          <a:p>
            <a:pPr lvl="2"/>
            <a:r>
              <a:rPr lang="en-US" sz="2400" dirty="0"/>
              <a:t>If they aren’t comfortable, look at another route (college/university) or another candidate.</a:t>
            </a:r>
            <a:endParaRPr lang="en-US" altLang="en-US" sz="2400" dirty="0">
              <a:cs typeface="ＭＳ Ｐゴシック" pitchFamily="32" charset="-128"/>
            </a:endParaRPr>
          </a:p>
        </p:txBody>
      </p:sp>
      <p:sp>
        <p:nvSpPr>
          <p:cNvPr id="3" name="Slide Number Placeholder 2">
            <a:extLst>
              <a:ext uri="{FF2B5EF4-FFF2-40B4-BE49-F238E27FC236}">
                <a16:creationId xmlns:a16="http://schemas.microsoft.com/office/drawing/2014/main" id="{82BA9698-794C-4E54-B9CD-FDC24FEB6B9B}"/>
              </a:ext>
            </a:extLst>
          </p:cNvPr>
          <p:cNvSpPr>
            <a:spLocks noGrp="1"/>
          </p:cNvSpPr>
          <p:nvPr>
            <p:ph type="sldNum" sz="quarter" idx="12"/>
          </p:nvPr>
        </p:nvSpPr>
        <p:spPr>
          <a:xfrm>
            <a:off x="6858000" y="6395774"/>
            <a:ext cx="5115862" cy="365125"/>
          </a:xfrm>
        </p:spPr>
        <p:txBody>
          <a:bodyPr/>
          <a:lstStyle/>
          <a:p>
            <a:r>
              <a:rPr lang="en-US" dirty="0"/>
              <a:t>Alternative Authorizations &amp; Assignment Credential Manual/Report | </a:t>
            </a:r>
            <a:fld id="{C26AAFF7-C4D7-4A72-B8FA-A17532192431}" type="slidenum">
              <a:rPr lang="en-US" smtClean="0"/>
              <a:pPr/>
              <a:t>33</a:t>
            </a:fld>
            <a:endParaRPr lang="en-US" dirty="0"/>
          </a:p>
        </p:txBody>
      </p:sp>
      <p:sp>
        <p:nvSpPr>
          <p:cNvPr id="4" name="Title 3">
            <a:extLst>
              <a:ext uri="{FF2B5EF4-FFF2-40B4-BE49-F238E27FC236}">
                <a16:creationId xmlns:a16="http://schemas.microsoft.com/office/drawing/2014/main" id="{4126B14D-C83E-4BD0-A9EE-6D684C224492}"/>
              </a:ext>
            </a:extLst>
          </p:cNvPr>
          <p:cNvSpPr>
            <a:spLocks noGrp="1"/>
          </p:cNvSpPr>
          <p:nvPr>
            <p:ph type="title"/>
          </p:nvPr>
        </p:nvSpPr>
        <p:spPr>
          <a:xfrm>
            <a:off x="434304" y="0"/>
            <a:ext cx="9650473" cy="988601"/>
          </a:xfrm>
        </p:spPr>
        <p:txBody>
          <a:bodyPr>
            <a:normAutofit fontScale="90000"/>
          </a:bodyPr>
          <a:lstStyle/>
          <a:p>
            <a:r>
              <a:rPr lang="en-US" dirty="0"/>
              <a:t>Alternative Authorizations Qualifiers and Routes</a:t>
            </a:r>
          </a:p>
        </p:txBody>
      </p:sp>
    </p:spTree>
    <p:extLst>
      <p:ext uri="{BB962C8B-B14F-4D97-AF65-F5344CB8AC3E}">
        <p14:creationId xmlns:p14="http://schemas.microsoft.com/office/powerpoint/2010/main" val="1417066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60A776-AB3C-4AEA-82A5-61542C05FFAA}"/>
              </a:ext>
            </a:extLst>
          </p:cNvPr>
          <p:cNvSpPr>
            <a:spLocks noGrp="1"/>
          </p:cNvSpPr>
          <p:nvPr>
            <p:ph idx="13"/>
          </p:nvPr>
        </p:nvSpPr>
        <p:spPr/>
        <p:txBody>
          <a:bodyPr>
            <a:normAutofit/>
          </a:bodyPr>
          <a:lstStyle/>
          <a:p>
            <a:pPr marL="0" indent="0">
              <a:buNone/>
            </a:pPr>
            <a:r>
              <a:rPr lang="en-US" sz="3600" b="1" dirty="0"/>
              <a:t>Pupil Service Staff*</a:t>
            </a:r>
          </a:p>
          <a:p>
            <a:pPr lvl="1"/>
            <a:r>
              <a:rPr lang="en-US" sz="2800" b="1" dirty="0"/>
              <a:t>Application Qualification Requirement</a:t>
            </a:r>
          </a:p>
          <a:p>
            <a:pPr lvl="2"/>
            <a:r>
              <a:rPr lang="en-US" sz="2400" dirty="0"/>
              <a:t>Hold a Baccalaureate Degree</a:t>
            </a:r>
          </a:p>
          <a:p>
            <a:pPr lvl="1"/>
            <a:r>
              <a:rPr lang="en-US" sz="2800" b="1" dirty="0"/>
              <a:t>Route Options</a:t>
            </a:r>
          </a:p>
          <a:p>
            <a:pPr lvl="2"/>
            <a:r>
              <a:rPr lang="en-US" altLang="en-US" sz="2400" dirty="0">
                <a:cs typeface="ＭＳ Ｐゴシック" pitchFamily="32" charset="-128"/>
              </a:rPr>
              <a:t>College/University - This option is renewable up to two years with proof of progress.</a:t>
            </a:r>
          </a:p>
          <a:p>
            <a:pPr marL="0" indent="0">
              <a:buNone/>
            </a:pPr>
            <a:r>
              <a:rPr lang="en-US" altLang="en-US" sz="2600" dirty="0">
                <a:cs typeface="ＭＳ Ｐゴシック" pitchFamily="32" charset="-128"/>
              </a:rPr>
              <a:t>*This application is only for School Counselor and School Social Worker. This application is not applicable to School Nurse, Speech Language Pathologist (SLP), School Psychologist, or Audiologist (see the </a:t>
            </a:r>
            <a:r>
              <a:rPr lang="en-US" altLang="en-US" sz="2600" dirty="0">
                <a:cs typeface="ＭＳ Ｐゴシック" pitchFamily="32" charset="-128"/>
                <a:hlinkClick r:id="rId3"/>
              </a:rPr>
              <a:t>Pupil Service Staff Certificates webpage</a:t>
            </a:r>
            <a:r>
              <a:rPr lang="en-US" altLang="en-US" sz="2600" dirty="0">
                <a:cs typeface="ＭＳ Ｐゴシック" pitchFamily="32" charset="-128"/>
              </a:rPr>
              <a:t>)</a:t>
            </a:r>
          </a:p>
        </p:txBody>
      </p:sp>
      <p:sp>
        <p:nvSpPr>
          <p:cNvPr id="3" name="Slide Number Placeholder 2">
            <a:extLst>
              <a:ext uri="{FF2B5EF4-FFF2-40B4-BE49-F238E27FC236}">
                <a16:creationId xmlns:a16="http://schemas.microsoft.com/office/drawing/2014/main" id="{82BA9698-794C-4E54-B9CD-FDC24FEB6B9B}"/>
              </a:ext>
            </a:extLst>
          </p:cNvPr>
          <p:cNvSpPr>
            <a:spLocks noGrp="1"/>
          </p:cNvSpPr>
          <p:nvPr>
            <p:ph type="sldNum" sz="quarter" idx="12"/>
          </p:nvPr>
        </p:nvSpPr>
        <p:spPr>
          <a:xfrm>
            <a:off x="6412523" y="6395774"/>
            <a:ext cx="5561339" cy="365125"/>
          </a:xfrm>
        </p:spPr>
        <p:txBody>
          <a:bodyPr/>
          <a:lstStyle/>
          <a:p>
            <a:r>
              <a:rPr lang="en-US" dirty="0"/>
              <a:t>Alternative Authorizations &amp; Assignment Credential Manual/Report | </a:t>
            </a:r>
            <a:fld id="{C26AAFF7-C4D7-4A72-B8FA-A17532192431}" type="slidenum">
              <a:rPr lang="en-US" smtClean="0"/>
              <a:pPr/>
              <a:t>34</a:t>
            </a:fld>
            <a:endParaRPr lang="en-US" dirty="0"/>
          </a:p>
        </p:txBody>
      </p:sp>
      <p:sp>
        <p:nvSpPr>
          <p:cNvPr id="4" name="Title 3">
            <a:extLst>
              <a:ext uri="{FF2B5EF4-FFF2-40B4-BE49-F238E27FC236}">
                <a16:creationId xmlns:a16="http://schemas.microsoft.com/office/drawing/2014/main" id="{4126B14D-C83E-4BD0-A9EE-6D684C224492}"/>
              </a:ext>
            </a:extLst>
          </p:cNvPr>
          <p:cNvSpPr>
            <a:spLocks noGrp="1"/>
          </p:cNvSpPr>
          <p:nvPr>
            <p:ph type="title"/>
          </p:nvPr>
        </p:nvSpPr>
        <p:spPr>
          <a:xfrm>
            <a:off x="434304" y="0"/>
            <a:ext cx="9650473" cy="988601"/>
          </a:xfrm>
        </p:spPr>
        <p:txBody>
          <a:bodyPr>
            <a:normAutofit fontScale="90000"/>
          </a:bodyPr>
          <a:lstStyle/>
          <a:p>
            <a:r>
              <a:rPr lang="en-US" dirty="0"/>
              <a:t>Alternative Authorizations Qualifiers and Routes</a:t>
            </a:r>
          </a:p>
        </p:txBody>
      </p:sp>
    </p:spTree>
    <p:extLst>
      <p:ext uri="{BB962C8B-B14F-4D97-AF65-F5344CB8AC3E}">
        <p14:creationId xmlns:p14="http://schemas.microsoft.com/office/powerpoint/2010/main" val="21360026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60A776-AB3C-4AEA-82A5-61542C05FFAA}"/>
              </a:ext>
            </a:extLst>
          </p:cNvPr>
          <p:cNvSpPr>
            <a:spLocks noGrp="1"/>
          </p:cNvSpPr>
          <p:nvPr>
            <p:ph idx="13"/>
          </p:nvPr>
        </p:nvSpPr>
        <p:spPr>
          <a:xfrm>
            <a:off x="751112" y="1340123"/>
            <a:ext cx="10515600" cy="4744153"/>
          </a:xfrm>
        </p:spPr>
        <p:txBody>
          <a:bodyPr>
            <a:normAutofit fontScale="92500" lnSpcReduction="20000"/>
          </a:bodyPr>
          <a:lstStyle/>
          <a:p>
            <a:pPr marL="0" indent="0">
              <a:buNone/>
            </a:pPr>
            <a:r>
              <a:rPr lang="en-US" sz="3600" b="1" dirty="0"/>
              <a:t>Emergency Provisional Certificates</a:t>
            </a:r>
          </a:p>
          <a:p>
            <a:pPr lvl="1"/>
            <a:r>
              <a:rPr lang="en-US" sz="2800" b="1" dirty="0"/>
              <a:t>Application Qualification Requirement</a:t>
            </a:r>
          </a:p>
          <a:p>
            <a:pPr lvl="2"/>
            <a:r>
              <a:rPr lang="en-US" sz="2400" dirty="0"/>
              <a:t>Hold an Associate’s Degree or at least two years of college training (48 semester-credits)</a:t>
            </a:r>
          </a:p>
          <a:p>
            <a:pPr lvl="1"/>
            <a:r>
              <a:rPr lang="en-US" altLang="en-US" sz="2800" b="1" dirty="0">
                <a:cs typeface="ＭＳ Ｐゴシック" pitchFamily="32" charset="-128"/>
              </a:rPr>
              <a:t>Important Information</a:t>
            </a:r>
          </a:p>
          <a:p>
            <a:pPr lvl="2"/>
            <a:r>
              <a:rPr lang="en-US" altLang="en-US" sz="2400" dirty="0">
                <a:cs typeface="ＭＳ Ｐゴシック" pitchFamily="32" charset="-128"/>
              </a:rPr>
              <a:t>This application is </a:t>
            </a:r>
            <a:r>
              <a:rPr lang="en-US" altLang="en-US" sz="2400" b="1" dirty="0">
                <a:cs typeface="ＭＳ Ｐゴシック" pitchFamily="32" charset="-128"/>
              </a:rPr>
              <a:t>NOT</a:t>
            </a:r>
            <a:r>
              <a:rPr lang="en-US" altLang="en-US" sz="2400" dirty="0">
                <a:cs typeface="ＭＳ Ｐゴシック" pitchFamily="32" charset="-128"/>
              </a:rPr>
              <a:t> an option for special education instructional endorsements.</a:t>
            </a:r>
          </a:p>
          <a:p>
            <a:pPr lvl="2"/>
            <a:r>
              <a:rPr lang="en-US" altLang="en-US" sz="2400" dirty="0">
                <a:cs typeface="ＭＳ Ｐゴシック" pitchFamily="32" charset="-128"/>
              </a:rPr>
              <a:t>This is a one-year certification (non-renewable) and does not lead to a 5-year certificate.</a:t>
            </a:r>
          </a:p>
          <a:p>
            <a:pPr lvl="2"/>
            <a:r>
              <a:rPr lang="en-US" altLang="en-US" sz="2400" dirty="0">
                <a:cs typeface="ＭＳ Ｐゴシック" pitchFamily="32" charset="-128"/>
              </a:rPr>
              <a:t>The LEA must declare an emergency exist as recorded in the official minutes of the school board (do not submit minutes with the application).</a:t>
            </a:r>
          </a:p>
          <a:p>
            <a:pPr lvl="2"/>
            <a:r>
              <a:rPr lang="en-US" altLang="en-US" sz="2400" dirty="0">
                <a:cs typeface="ＭＳ Ｐゴシック" pitchFamily="32" charset="-128"/>
              </a:rPr>
              <a:t>The endorsement requested must align to the assignments of the candidate.</a:t>
            </a:r>
          </a:p>
          <a:p>
            <a:pPr lvl="2"/>
            <a:r>
              <a:rPr lang="en-US" altLang="en-US" sz="2400" dirty="0">
                <a:cs typeface="ＭＳ Ｐゴシック" pitchFamily="32" charset="-128"/>
              </a:rPr>
              <a:t>An Emergency Provisional year of certification does count as a year of certification.</a:t>
            </a:r>
          </a:p>
          <a:p>
            <a:pPr lvl="2"/>
            <a:r>
              <a:rPr lang="en-US" altLang="en-US" sz="2400" dirty="0">
                <a:cs typeface="ＭＳ Ｐゴシック" pitchFamily="32" charset="-128"/>
              </a:rPr>
              <a:t>Please observe the application submission schedule: </a:t>
            </a:r>
            <a:r>
              <a:rPr lang="en-US" sz="2400" dirty="0">
                <a:solidFill>
                  <a:srgbClr val="262626"/>
                </a:solidFill>
                <a:hlinkClick r:id="rId3"/>
              </a:rPr>
              <a:t>http://www.sde.idaho.gov/cert-psc/cert/apply/alt-auth.html</a:t>
            </a:r>
            <a:endParaRPr lang="en-US" altLang="en-US" sz="2400" dirty="0">
              <a:cs typeface="ＭＳ Ｐゴシック" pitchFamily="32" charset="-128"/>
            </a:endParaRPr>
          </a:p>
          <a:p>
            <a:pPr lvl="2"/>
            <a:endParaRPr lang="en-US" altLang="en-US" sz="2400" dirty="0">
              <a:cs typeface="ＭＳ Ｐゴシック" pitchFamily="32" charset="-128"/>
            </a:endParaRPr>
          </a:p>
        </p:txBody>
      </p:sp>
      <p:sp>
        <p:nvSpPr>
          <p:cNvPr id="3" name="Slide Number Placeholder 2">
            <a:extLst>
              <a:ext uri="{FF2B5EF4-FFF2-40B4-BE49-F238E27FC236}">
                <a16:creationId xmlns:a16="http://schemas.microsoft.com/office/drawing/2014/main" id="{82BA9698-794C-4E54-B9CD-FDC24FEB6B9B}"/>
              </a:ext>
            </a:extLst>
          </p:cNvPr>
          <p:cNvSpPr>
            <a:spLocks noGrp="1"/>
          </p:cNvSpPr>
          <p:nvPr>
            <p:ph type="sldNum" sz="quarter" idx="12"/>
          </p:nvPr>
        </p:nvSpPr>
        <p:spPr>
          <a:xfrm>
            <a:off x="6881446" y="6395774"/>
            <a:ext cx="5092416" cy="365125"/>
          </a:xfrm>
        </p:spPr>
        <p:txBody>
          <a:bodyPr/>
          <a:lstStyle/>
          <a:p>
            <a:r>
              <a:rPr lang="en-US" dirty="0"/>
              <a:t>Alternative Authorizations &amp; Assignment Credential Manual/Report | </a:t>
            </a:r>
            <a:fld id="{C26AAFF7-C4D7-4A72-B8FA-A17532192431}" type="slidenum">
              <a:rPr lang="en-US" smtClean="0"/>
              <a:pPr/>
              <a:t>35</a:t>
            </a:fld>
            <a:endParaRPr lang="en-US" dirty="0"/>
          </a:p>
        </p:txBody>
      </p:sp>
      <p:sp>
        <p:nvSpPr>
          <p:cNvPr id="4" name="Title 3">
            <a:extLst>
              <a:ext uri="{FF2B5EF4-FFF2-40B4-BE49-F238E27FC236}">
                <a16:creationId xmlns:a16="http://schemas.microsoft.com/office/drawing/2014/main" id="{4126B14D-C83E-4BD0-A9EE-6D684C224492}"/>
              </a:ext>
            </a:extLst>
          </p:cNvPr>
          <p:cNvSpPr>
            <a:spLocks noGrp="1"/>
          </p:cNvSpPr>
          <p:nvPr>
            <p:ph type="title"/>
          </p:nvPr>
        </p:nvSpPr>
        <p:spPr>
          <a:xfrm>
            <a:off x="434304" y="0"/>
            <a:ext cx="9650473" cy="988601"/>
          </a:xfrm>
        </p:spPr>
        <p:txBody>
          <a:bodyPr>
            <a:normAutofit/>
          </a:bodyPr>
          <a:lstStyle/>
          <a:p>
            <a:r>
              <a:rPr lang="en-US" dirty="0"/>
              <a:t>Emergency Provisional Qualifiers</a:t>
            </a:r>
          </a:p>
        </p:txBody>
      </p:sp>
    </p:spTree>
    <p:extLst>
      <p:ext uri="{BB962C8B-B14F-4D97-AF65-F5344CB8AC3E}">
        <p14:creationId xmlns:p14="http://schemas.microsoft.com/office/powerpoint/2010/main" val="9125021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FAF31B-CEA3-493B-A576-BF5243A44BDE}"/>
              </a:ext>
            </a:extLst>
          </p:cNvPr>
          <p:cNvSpPr>
            <a:spLocks noGrp="1"/>
          </p:cNvSpPr>
          <p:nvPr>
            <p:ph type="sldNum" sz="quarter" idx="12"/>
          </p:nvPr>
        </p:nvSpPr>
        <p:spPr>
          <a:xfrm>
            <a:off x="6938682" y="6395774"/>
            <a:ext cx="5035180" cy="365125"/>
          </a:xfrm>
        </p:spPr>
        <p:txBody>
          <a:bodyPr/>
          <a:lstStyle/>
          <a:p>
            <a:r>
              <a:rPr lang="en-US" dirty="0"/>
              <a:t>Alternative Authorizations &amp; Assignment Credential Manual/Report| </a:t>
            </a:r>
            <a:fld id="{C26AAFF7-C4D7-4A72-B8FA-A17532192431}" type="slidenum">
              <a:rPr lang="en-US" smtClean="0"/>
              <a:pPr/>
              <a:t>36</a:t>
            </a:fld>
            <a:endParaRPr lang="en-US" dirty="0"/>
          </a:p>
        </p:txBody>
      </p:sp>
      <p:sp>
        <p:nvSpPr>
          <p:cNvPr id="3" name="Title 2">
            <a:extLst>
              <a:ext uri="{FF2B5EF4-FFF2-40B4-BE49-F238E27FC236}">
                <a16:creationId xmlns:a16="http://schemas.microsoft.com/office/drawing/2014/main" id="{3F44778F-0974-444D-BDE5-33F17A2AF968}"/>
              </a:ext>
            </a:extLst>
          </p:cNvPr>
          <p:cNvSpPr>
            <a:spLocks noGrp="1"/>
          </p:cNvSpPr>
          <p:nvPr>
            <p:ph type="ctrTitle"/>
          </p:nvPr>
        </p:nvSpPr>
        <p:spPr/>
        <p:txBody>
          <a:bodyPr/>
          <a:lstStyle/>
          <a:p>
            <a:r>
              <a:rPr lang="en-US" dirty="0"/>
              <a:t>Other Points of Interest</a:t>
            </a:r>
          </a:p>
        </p:txBody>
      </p:sp>
    </p:spTree>
    <p:extLst>
      <p:ext uri="{BB962C8B-B14F-4D97-AF65-F5344CB8AC3E}">
        <p14:creationId xmlns:p14="http://schemas.microsoft.com/office/powerpoint/2010/main" val="880045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37</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92500" lnSpcReduction="20000"/>
          </a:bodyPr>
          <a:lstStyle/>
          <a:p>
            <a:pPr marL="0" indent="0">
              <a:buNone/>
            </a:pPr>
            <a:r>
              <a:rPr lang="en-US" sz="3900" b="1" dirty="0"/>
              <a:t>Teacher of Record (TOR)</a:t>
            </a:r>
          </a:p>
          <a:p>
            <a:pPr lvl="1"/>
            <a:r>
              <a:rPr lang="en-US" sz="3500" dirty="0"/>
              <a:t>The certificated instructional staff who is primarily responsible for planning instruction, delivering instruction, assessing students formatively and </a:t>
            </a:r>
            <a:r>
              <a:rPr lang="en-US" sz="3500" dirty="0" err="1"/>
              <a:t>summatively</a:t>
            </a:r>
            <a:r>
              <a:rPr lang="en-US" sz="3500" dirty="0"/>
              <a:t>, and designating the final grade.</a:t>
            </a:r>
          </a:p>
          <a:p>
            <a:pPr marL="0" indent="0">
              <a:buNone/>
            </a:pPr>
            <a:r>
              <a:rPr lang="en-US" sz="3900" b="1" dirty="0"/>
              <a:t>Online Curriculum</a:t>
            </a:r>
          </a:p>
          <a:p>
            <a:pPr lvl="1"/>
            <a:r>
              <a:rPr lang="en-US" sz="3500" dirty="0"/>
              <a:t>PLATO, </a:t>
            </a:r>
            <a:r>
              <a:rPr lang="en-US" sz="3500" dirty="0" err="1"/>
              <a:t>OddesseyWare</a:t>
            </a:r>
            <a:r>
              <a:rPr lang="en-US" sz="3500" dirty="0"/>
              <a:t>, </a:t>
            </a:r>
            <a:r>
              <a:rPr lang="en-US" sz="3500" dirty="0" err="1"/>
              <a:t>Edguenity</a:t>
            </a:r>
            <a:r>
              <a:rPr lang="en-US" sz="3500" dirty="0"/>
              <a:t>, </a:t>
            </a:r>
            <a:r>
              <a:rPr lang="en-US" sz="3500" dirty="0" err="1"/>
              <a:t>NovaNet</a:t>
            </a:r>
            <a:r>
              <a:rPr lang="en-US" sz="3500" dirty="0"/>
              <a:t> are forms of curriculum and </a:t>
            </a:r>
            <a:r>
              <a:rPr lang="en-US" sz="3500" u="sng" dirty="0"/>
              <a:t>must be facilitated by a teacher of record who is appropriately certificated/endorsed </a:t>
            </a:r>
            <a:r>
              <a:rPr lang="en-US" sz="3500" dirty="0"/>
              <a:t>for the assignment and cannot be taught by a proctor/</a:t>
            </a:r>
            <a:r>
              <a:rPr lang="en-US" sz="3500" dirty="0" err="1"/>
              <a:t>parapro</a:t>
            </a:r>
            <a:r>
              <a:rPr lang="en-US" sz="3500" dirty="0"/>
              <a:t>.  This is true for any online curriculum.</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Teacher of  Record &amp; Online Curriculum</a:t>
            </a:r>
          </a:p>
        </p:txBody>
      </p:sp>
    </p:spTree>
    <p:extLst>
      <p:ext uri="{BB962C8B-B14F-4D97-AF65-F5344CB8AC3E}">
        <p14:creationId xmlns:p14="http://schemas.microsoft.com/office/powerpoint/2010/main" val="35301976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38</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92500" lnSpcReduction="20000"/>
          </a:bodyPr>
          <a:lstStyle/>
          <a:p>
            <a:pPr marL="0" indent="0">
              <a:buNone/>
            </a:pPr>
            <a:r>
              <a:rPr lang="en-US" sz="3900" b="1" dirty="0"/>
              <a:t>Paraprofessionals (</a:t>
            </a:r>
            <a:r>
              <a:rPr lang="en-US" sz="3900" b="1" dirty="0" err="1"/>
              <a:t>Parapros</a:t>
            </a:r>
            <a:r>
              <a:rPr lang="en-US" sz="3900" b="1" dirty="0"/>
              <a:t>)</a:t>
            </a:r>
          </a:p>
          <a:p>
            <a:pPr lvl="1"/>
            <a:r>
              <a:rPr lang="en-US" sz="3500" dirty="0"/>
              <a:t>Should never be the teacher of record.  They cannot be used as physical education teachers, music teachers, school librarians, study skills teachers, etc.</a:t>
            </a:r>
          </a:p>
          <a:p>
            <a:pPr marL="0" indent="0">
              <a:buNone/>
            </a:pPr>
            <a:r>
              <a:rPr lang="en-US" sz="3900" b="1" dirty="0"/>
              <a:t>Long-term substitute (LTS)</a:t>
            </a:r>
          </a:p>
          <a:p>
            <a:pPr lvl="1"/>
            <a:r>
              <a:rPr lang="en-US" sz="3500" dirty="0"/>
              <a:t>Is a person who has taken over an assignment for a teacher of record (TOR) for ten (10) consecutive days or more. </a:t>
            </a:r>
          </a:p>
          <a:p>
            <a:pPr lvl="1"/>
            <a:r>
              <a:rPr lang="en-US" sz="3500" dirty="0"/>
              <a:t>Must be tied to a TOR.  Lesson plans and student progress are the responsibility of the TOR.</a:t>
            </a:r>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sz="3600" dirty="0"/>
              <a:t>Paraprofessionals &amp; Long Term Substitutes</a:t>
            </a:r>
          </a:p>
        </p:txBody>
      </p:sp>
    </p:spTree>
    <p:extLst>
      <p:ext uri="{BB962C8B-B14F-4D97-AF65-F5344CB8AC3E}">
        <p14:creationId xmlns:p14="http://schemas.microsoft.com/office/powerpoint/2010/main" val="16088447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39</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4"/>
            <a:ext cx="10515600" cy="5055650"/>
          </a:xfrm>
        </p:spPr>
        <p:txBody>
          <a:bodyPr>
            <a:normAutofit fontScale="70000" lnSpcReduction="20000"/>
          </a:bodyPr>
          <a:lstStyle/>
          <a:p>
            <a:pPr marL="457200" indent="-457200">
              <a:buFont typeface="+mj-lt"/>
              <a:buAutoNum type="arabicPeriod"/>
            </a:pPr>
            <a:r>
              <a:rPr lang="en-US" dirty="0"/>
              <a:t>Indicates movement from residency rung to professional rung</a:t>
            </a:r>
          </a:p>
          <a:p>
            <a:pPr marL="457200" indent="-457200">
              <a:buFont typeface="+mj-lt"/>
              <a:buAutoNum type="arabicPeriod"/>
            </a:pPr>
            <a:r>
              <a:rPr lang="en-US" dirty="0"/>
              <a:t>Required for additional education allocation</a:t>
            </a:r>
          </a:p>
          <a:p>
            <a:pPr marL="457200" indent="-457200">
              <a:buFont typeface="+mj-lt"/>
              <a:buAutoNum type="arabicPeriod"/>
            </a:pPr>
            <a:r>
              <a:rPr lang="en-US" dirty="0"/>
              <a:t>Required to be placed on a renewable contract, </a:t>
            </a:r>
            <a:r>
              <a:rPr lang="en-US" dirty="0">
                <a:hlinkClick r:id="rId3"/>
              </a:rPr>
              <a:t>Idaho Code §33-515</a:t>
            </a:r>
            <a:endParaRPr lang="en-US" dirty="0"/>
          </a:p>
          <a:p>
            <a:pPr marL="0" indent="0">
              <a:buNone/>
            </a:pPr>
            <a:r>
              <a:rPr lang="en-US" b="1" u="sng" dirty="0"/>
              <a:t>Professional Endorsement Criteria</a:t>
            </a:r>
          </a:p>
          <a:p>
            <a:r>
              <a:rPr lang="en-US" sz="3200" dirty="0"/>
              <a:t>Applicant has held a certificate for at least three (3) years OR has completed a state board of education approved interim certificate of three (3) years or longer;</a:t>
            </a:r>
          </a:p>
          <a:p>
            <a:r>
              <a:rPr lang="en-US" sz="3200" dirty="0"/>
              <a:t>Applicant has met the professional compensation rung performance criteria for two (2) of the three (3) previous years </a:t>
            </a:r>
            <a:r>
              <a:rPr lang="en-US" sz="3200" b="1" u="sng" dirty="0"/>
              <a:t>OR</a:t>
            </a:r>
            <a:r>
              <a:rPr lang="en-US" sz="3200" dirty="0"/>
              <a:t> the third year;</a:t>
            </a:r>
          </a:p>
          <a:p>
            <a:r>
              <a:rPr lang="en-US" sz="3200" dirty="0"/>
              <a:t>Applicant has an individualized professional learning plan developed with their district/charter supervisor; and</a:t>
            </a:r>
          </a:p>
          <a:p>
            <a:r>
              <a:rPr lang="en-US" sz="3200" dirty="0"/>
              <a:t>Applicant has a written recommendation from the employing school district (Career Ladder Data Submission or P1-Form).</a:t>
            </a:r>
          </a:p>
          <a:p>
            <a:endParaRPr lang="en-US" sz="3200" dirty="0"/>
          </a:p>
          <a:p>
            <a:pPr marL="0" indent="0" algn="ctr">
              <a:buNone/>
            </a:pPr>
            <a:r>
              <a:rPr lang="en-US" sz="2900" dirty="0"/>
              <a:t>Guidance and physical Professional Endorsement Recommendation Form can be found at </a:t>
            </a:r>
            <a:r>
              <a:rPr lang="en-US" sz="2900" dirty="0">
                <a:hlinkClick r:id="rId4"/>
              </a:rPr>
              <a:t>https://www.sde.idaho.gov/cert-psc/cert/</a:t>
            </a:r>
            <a:endParaRPr lang="en-US" sz="2900" dirty="0"/>
          </a:p>
          <a:p>
            <a:pPr marL="0" indent="0">
              <a:buNone/>
            </a:pPr>
            <a:endParaRPr lang="en-US" dirty="0"/>
          </a:p>
          <a:p>
            <a:endParaRPr lang="en-US" dirty="0"/>
          </a:p>
          <a:p>
            <a:pPr marL="742950" indent="-742950">
              <a:buFont typeface="+mj-lt"/>
              <a:buAutoNum type="arabicPeriod"/>
            </a:pPr>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Professional Endorsement</a:t>
            </a:r>
          </a:p>
        </p:txBody>
      </p:sp>
    </p:spTree>
    <p:extLst>
      <p:ext uri="{BB962C8B-B14F-4D97-AF65-F5344CB8AC3E}">
        <p14:creationId xmlns:p14="http://schemas.microsoft.com/office/powerpoint/2010/main" val="27863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4</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4"/>
            <a:ext cx="10608550" cy="4351338"/>
          </a:xfrm>
        </p:spPr>
        <p:txBody>
          <a:bodyPr>
            <a:normAutofit lnSpcReduction="10000"/>
          </a:bodyPr>
          <a:lstStyle/>
          <a:p>
            <a:pPr marL="0" indent="0">
              <a:buNone/>
            </a:pPr>
            <a:r>
              <a:rPr lang="en-US" sz="3600" b="1" dirty="0"/>
              <a:t>Idaho Code Title 33 Chapter 5 – Governance of Schools</a:t>
            </a:r>
          </a:p>
          <a:p>
            <a:pPr lvl="1"/>
            <a:r>
              <a:rPr lang="en-US" sz="3200" dirty="0">
                <a:hlinkClick r:id="rId3"/>
              </a:rPr>
              <a:t>§33-512(15) </a:t>
            </a:r>
            <a:r>
              <a:rPr lang="en-US" sz="3200" dirty="0"/>
              <a:t>To require that all certificated and non-certificated employees hired on or after July 1, 2008, and other individuals who are required by the provisions of section §33-130, Idaho Code, to undergo a criminal history check shall submit a completed ten (10) finger fingerprint card or scan to the department of education </a:t>
            </a:r>
            <a:r>
              <a:rPr lang="en-US" sz="3200" b="1" i="1" u="sng" dirty="0"/>
              <a:t>no later than five (5) days following the first day of employment or unsupervised contact with students in a K-12 setting, whichever is sooner.</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Background Investigation Check</a:t>
            </a:r>
          </a:p>
        </p:txBody>
      </p:sp>
    </p:spTree>
    <p:extLst>
      <p:ext uri="{BB962C8B-B14F-4D97-AF65-F5344CB8AC3E}">
        <p14:creationId xmlns:p14="http://schemas.microsoft.com/office/powerpoint/2010/main" val="18351727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40</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4"/>
            <a:ext cx="10515600" cy="5055650"/>
          </a:xfrm>
        </p:spPr>
        <p:txBody>
          <a:bodyPr>
            <a:normAutofit fontScale="55000" lnSpcReduction="20000"/>
          </a:bodyPr>
          <a:lstStyle/>
          <a:p>
            <a:pPr marL="0" indent="0">
              <a:buNone/>
            </a:pPr>
            <a:r>
              <a:rPr lang="en-US" sz="5100" dirty="0"/>
              <a:t>As per new Career Ladder law, there is </a:t>
            </a:r>
            <a:r>
              <a:rPr lang="en-US" sz="5100" u="sng" dirty="0"/>
              <a:t>no longer the ability to earn the Grandfathered Professional Endorsement.</a:t>
            </a:r>
          </a:p>
          <a:p>
            <a:pPr marL="0" indent="0">
              <a:buNone/>
            </a:pPr>
            <a:endParaRPr lang="en-US" dirty="0"/>
          </a:p>
          <a:p>
            <a:pPr>
              <a:buFont typeface="Wingdings" panose="05000000000000000000" pitchFamily="2" charset="2"/>
              <a:buChar char="v"/>
            </a:pPr>
            <a:r>
              <a:rPr lang="en-US" i="1" dirty="0"/>
              <a:t>If you find any instructional staff or pupil service staff that were missed being issued the Grandfathered Professional Endorsement from July 1, 2015 through July 1 2020, contact Lisa Colon Durham, Director of Certification &amp; Professional Standards.</a:t>
            </a:r>
          </a:p>
          <a:p>
            <a:pPr marL="457200" lvl="1" indent="0">
              <a:buNone/>
            </a:pPr>
            <a:r>
              <a:rPr lang="en-US" u="sng" dirty="0"/>
              <a:t>Grandfathered Professional Endorsement Criteria (July 1, 2015 – July 1, 2020)</a:t>
            </a:r>
          </a:p>
          <a:p>
            <a:pPr lvl="2"/>
            <a:r>
              <a:rPr lang="en-US" dirty="0"/>
              <a:t>The grandfathered professional endorsement only applies to candidates who would have met the grandfathered Professional Endorsement at the time of Career Ladder implementation (July 1, 2015 for instructional staff, and July 1, 2016 for pupil service staff)</a:t>
            </a:r>
          </a:p>
          <a:p>
            <a:pPr lvl="2"/>
            <a:r>
              <a:rPr lang="en-US" b="1" dirty="0"/>
              <a:t>Instructional staff </a:t>
            </a:r>
            <a:r>
              <a:rPr lang="en-US" dirty="0"/>
              <a:t>who met the following two requirements were eligible for a grandfathered professional endorsement.</a:t>
            </a:r>
          </a:p>
          <a:p>
            <a:pPr marL="1737360" lvl="4" indent="-365760">
              <a:buFont typeface="+mj-lt"/>
              <a:buAutoNum type="arabicPeriod"/>
            </a:pPr>
            <a:r>
              <a:rPr lang="en-US" dirty="0"/>
              <a:t>held an Idaho Education Credential </a:t>
            </a:r>
            <a:r>
              <a:rPr lang="en-US" b="1" dirty="0"/>
              <a:t>AND</a:t>
            </a:r>
          </a:p>
          <a:p>
            <a:pPr marL="1737360" lvl="4" indent="-365760">
              <a:buFont typeface="+mj-lt"/>
              <a:buAutoNum type="arabicPeriod"/>
            </a:pPr>
            <a:r>
              <a:rPr lang="en-US" dirty="0"/>
              <a:t>held certification 9/1/2012 or earlier (copy of valid out of state certificate needed)</a:t>
            </a:r>
          </a:p>
          <a:p>
            <a:pPr lvl="2"/>
            <a:r>
              <a:rPr lang="en-US" b="1" dirty="0"/>
              <a:t>Pupil service staff </a:t>
            </a:r>
            <a:r>
              <a:rPr lang="en-US" dirty="0"/>
              <a:t>who met the following two requirements were eligible for a grandfathered professional endorsement.</a:t>
            </a:r>
          </a:p>
          <a:p>
            <a:pPr marL="1737360" lvl="4" indent="-365760">
              <a:buFont typeface="+mj-lt"/>
              <a:buAutoNum type="arabicPeriod"/>
            </a:pPr>
            <a:r>
              <a:rPr lang="en-US" dirty="0"/>
              <a:t>held an Idaho Education Credential </a:t>
            </a:r>
            <a:r>
              <a:rPr lang="en-US" b="1" dirty="0"/>
              <a:t>AND</a:t>
            </a:r>
          </a:p>
          <a:p>
            <a:pPr marL="1737360" lvl="4" indent="-365760">
              <a:buFont typeface="+mj-lt"/>
              <a:buAutoNum type="arabicPeriod"/>
            </a:pPr>
            <a:r>
              <a:rPr lang="en-US" dirty="0"/>
              <a:t>held certification 9/1/2013 or earlier(copy of valid out of state certificate needed)</a:t>
            </a:r>
          </a:p>
          <a:p>
            <a:endParaRPr lang="en-US" dirty="0"/>
          </a:p>
          <a:p>
            <a:pPr marL="742950" indent="-742950">
              <a:buFont typeface="+mj-lt"/>
              <a:buAutoNum type="arabicPeriod"/>
            </a:pPr>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Grandfathered Professional Endorsement</a:t>
            </a:r>
          </a:p>
        </p:txBody>
      </p:sp>
    </p:spTree>
    <p:extLst>
      <p:ext uri="{BB962C8B-B14F-4D97-AF65-F5344CB8AC3E}">
        <p14:creationId xmlns:p14="http://schemas.microsoft.com/office/powerpoint/2010/main" val="22419570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41</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4"/>
            <a:ext cx="10515600" cy="5055650"/>
          </a:xfrm>
        </p:spPr>
        <p:txBody>
          <a:bodyPr>
            <a:normAutofit fontScale="62500" lnSpcReduction="20000"/>
          </a:bodyPr>
          <a:lstStyle/>
          <a:p>
            <a:pPr marL="0" indent="0">
              <a:buNone/>
            </a:pPr>
            <a:r>
              <a:rPr lang="en-US" sz="5100" dirty="0"/>
              <a:t>As per new Career Ladder law, instructional staff and pupil service staff coming from out of state may be issued the professional endorsement if they meet the following requirements:</a:t>
            </a:r>
          </a:p>
          <a:p>
            <a:r>
              <a:rPr lang="en-US" dirty="0"/>
              <a:t>Have a written recommendation from the employing Idaho school district or charter</a:t>
            </a:r>
          </a:p>
          <a:p>
            <a:r>
              <a:rPr lang="en-US" dirty="0"/>
              <a:t>Have worked in a certificated position in a compact-member state (in another state) for three (3) to eight (8) years</a:t>
            </a:r>
          </a:p>
          <a:p>
            <a:r>
              <a:rPr lang="en-US" dirty="0"/>
              <a:t>Would have been eligible to work in a certificated position in an Idaho public school based on that certificate for three (3) to eight years (8)</a:t>
            </a:r>
          </a:p>
          <a:p>
            <a:endParaRPr lang="en-US" dirty="0"/>
          </a:p>
          <a:p>
            <a:pPr marL="0" indent="0">
              <a:buNone/>
            </a:pPr>
            <a:endParaRPr lang="en-US" dirty="0"/>
          </a:p>
          <a:p>
            <a:pPr marL="0" indent="0" algn="ctr">
              <a:buNone/>
            </a:pPr>
            <a:r>
              <a:rPr lang="en-US" dirty="0"/>
              <a:t>Guidance including what documentation is needed can be found at </a:t>
            </a:r>
            <a:r>
              <a:rPr lang="en-US" dirty="0">
                <a:hlinkClick r:id="rId3"/>
              </a:rPr>
              <a:t>https://www.sde.idaho.gov/cert-psc/cert/</a:t>
            </a:r>
            <a:endParaRPr lang="en-US" dirty="0"/>
          </a:p>
          <a:p>
            <a:endParaRPr lang="en-US" dirty="0"/>
          </a:p>
          <a:p>
            <a:endParaRPr lang="en-US" dirty="0"/>
          </a:p>
          <a:p>
            <a:pPr marL="742950" indent="-742950">
              <a:buFont typeface="+mj-lt"/>
              <a:buAutoNum type="arabicPeriod"/>
            </a:pPr>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Professional Endorsement – Out of State</a:t>
            </a:r>
          </a:p>
        </p:txBody>
      </p:sp>
    </p:spTree>
    <p:extLst>
      <p:ext uri="{BB962C8B-B14F-4D97-AF65-F5344CB8AC3E}">
        <p14:creationId xmlns:p14="http://schemas.microsoft.com/office/powerpoint/2010/main" val="38037095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E3BD579-E908-4027-B963-C56EF893AEB9}"/>
              </a:ext>
            </a:extLst>
          </p:cNvPr>
          <p:cNvSpPr>
            <a:spLocks noGrp="1"/>
          </p:cNvSpPr>
          <p:nvPr>
            <p:ph type="sldNum" sz="quarter" idx="12"/>
          </p:nvPr>
        </p:nvSpPr>
        <p:spPr>
          <a:xfrm>
            <a:off x="6977103" y="6395774"/>
            <a:ext cx="4996759" cy="365125"/>
          </a:xfrm>
        </p:spPr>
        <p:txBody>
          <a:bodyPr/>
          <a:lstStyle/>
          <a:p>
            <a:r>
              <a:rPr lang="en-US" dirty="0"/>
              <a:t>Alternative Authorizations &amp; Assignment Credential Manual/Report| </a:t>
            </a:r>
            <a:fld id="{C26AAFF7-C4D7-4A72-B8FA-A17532192431}" type="slidenum">
              <a:rPr lang="en-US" smtClean="0"/>
              <a:pPr/>
              <a:t>42</a:t>
            </a:fld>
            <a:endParaRPr lang="en-US" dirty="0"/>
          </a:p>
        </p:txBody>
      </p:sp>
      <p:sp>
        <p:nvSpPr>
          <p:cNvPr id="6" name="Subtitle 2">
            <a:extLst>
              <a:ext uri="{FF2B5EF4-FFF2-40B4-BE49-F238E27FC236}">
                <a16:creationId xmlns:a16="http://schemas.microsoft.com/office/drawing/2014/main" id="{D0B6BCB8-E2A9-467E-90BD-655A5603F413}"/>
              </a:ext>
            </a:extLst>
          </p:cNvPr>
          <p:cNvSpPr txBox="1">
            <a:spLocks/>
          </p:cNvSpPr>
          <p:nvPr/>
        </p:nvSpPr>
        <p:spPr>
          <a:xfrm>
            <a:off x="573560" y="2291834"/>
            <a:ext cx="9144000" cy="178865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cap="all" baseline="0">
                <a:solidFill>
                  <a:schemeClr val="bg1"/>
                </a:solidFill>
                <a:latin typeface="Open Sans Light" panose="020B0306030504020204" pitchFamily="34" charset="0"/>
                <a:ea typeface="Open Sans" panose="020B0606030504020204" pitchFamily="34" charset="0"/>
                <a:cs typeface="Open Sans" panose="020B0606030504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US" sz="1800" b="1" cap="none" dirty="0">
                <a:solidFill>
                  <a:srgbClr val="000000"/>
                </a:solidFill>
              </a:rPr>
              <a:t>Lisa Colon Durham </a:t>
            </a:r>
            <a:r>
              <a:rPr lang="en-US" sz="1800" cap="none" dirty="0">
                <a:solidFill>
                  <a:srgbClr val="000000"/>
                </a:solidFill>
              </a:rPr>
              <a:t>| Director,  Certification &amp; Professional Standards</a:t>
            </a:r>
          </a:p>
          <a:p>
            <a:pPr>
              <a:lnSpc>
                <a:spcPct val="100000"/>
              </a:lnSpc>
              <a:spcBef>
                <a:spcPts val="0"/>
              </a:spcBef>
            </a:pPr>
            <a:r>
              <a:rPr lang="en-US" sz="1800" b="1" cap="none" dirty="0">
                <a:solidFill>
                  <a:srgbClr val="000000"/>
                </a:solidFill>
              </a:rPr>
              <a:t>Cina Lackey </a:t>
            </a:r>
            <a:r>
              <a:rPr lang="en-US" sz="1800" cap="none" dirty="0">
                <a:solidFill>
                  <a:srgbClr val="000000"/>
                </a:solidFill>
              </a:rPr>
              <a:t>| Coordinator, Certification &amp; Professional Standards</a:t>
            </a:r>
          </a:p>
          <a:p>
            <a:pPr>
              <a:lnSpc>
                <a:spcPct val="100000"/>
              </a:lnSpc>
              <a:spcBef>
                <a:spcPts val="0"/>
              </a:spcBef>
            </a:pPr>
            <a:r>
              <a:rPr lang="en-US" sz="1800" b="1" cap="none" dirty="0">
                <a:solidFill>
                  <a:srgbClr val="000000"/>
                </a:solidFill>
              </a:rPr>
              <a:t>Shannon Miner</a:t>
            </a:r>
            <a:r>
              <a:rPr lang="en-US" sz="1800" cap="none" dirty="0">
                <a:solidFill>
                  <a:srgbClr val="000000"/>
                </a:solidFill>
              </a:rPr>
              <a:t>| Program Specialist, Certification &amp; Professional Standards</a:t>
            </a:r>
          </a:p>
          <a:p>
            <a:pPr>
              <a:lnSpc>
                <a:spcPct val="110000"/>
              </a:lnSpc>
              <a:spcBef>
                <a:spcPts val="0"/>
              </a:spcBef>
            </a:pPr>
            <a:r>
              <a:rPr lang="en-US" sz="1800" cap="none" dirty="0">
                <a:solidFill>
                  <a:srgbClr val="000000"/>
                </a:solidFill>
              </a:rPr>
              <a:t>Idaho State Department of Education</a:t>
            </a:r>
          </a:p>
          <a:p>
            <a:pPr>
              <a:lnSpc>
                <a:spcPct val="110000"/>
              </a:lnSpc>
              <a:spcBef>
                <a:spcPts val="0"/>
              </a:spcBef>
            </a:pPr>
            <a:r>
              <a:rPr lang="en-US" sz="1800" cap="none" dirty="0">
                <a:solidFill>
                  <a:srgbClr val="000000"/>
                </a:solidFill>
              </a:rPr>
              <a:t>650 W State Street, Boise, ID 83702</a:t>
            </a:r>
          </a:p>
          <a:p>
            <a:pPr>
              <a:lnSpc>
                <a:spcPct val="110000"/>
              </a:lnSpc>
              <a:spcBef>
                <a:spcPts val="0"/>
              </a:spcBef>
            </a:pPr>
            <a:r>
              <a:rPr lang="en-US" sz="1800" cap="none" dirty="0">
                <a:solidFill>
                  <a:srgbClr val="000000"/>
                </a:solidFill>
              </a:rPr>
              <a:t>208.332.6800 </a:t>
            </a:r>
          </a:p>
          <a:p>
            <a:pPr>
              <a:lnSpc>
                <a:spcPct val="110000"/>
              </a:lnSpc>
              <a:spcBef>
                <a:spcPts val="0"/>
              </a:spcBef>
            </a:pPr>
            <a:r>
              <a:rPr lang="en-US" sz="1800" cap="none" dirty="0">
                <a:solidFill>
                  <a:schemeClr val="tx1">
                    <a:lumMod val="90000"/>
                    <a:lumOff val="10000"/>
                  </a:schemeClr>
                </a:solidFill>
                <a:hlinkClick r:id="rId3" tooltip="Idaho State Department of Education Website"/>
              </a:rPr>
              <a:t>www.sde.idaho.gov</a:t>
            </a:r>
            <a:endParaRPr lang="en-US" sz="1800" cap="none" dirty="0">
              <a:solidFill>
                <a:schemeClr val="tx1">
                  <a:lumMod val="90000"/>
                  <a:lumOff val="10000"/>
                </a:schemeClr>
              </a:solidFill>
            </a:endParaRPr>
          </a:p>
        </p:txBody>
      </p:sp>
      <p:sp>
        <p:nvSpPr>
          <p:cNvPr id="5" name="Title 4">
            <a:extLst>
              <a:ext uri="{FF2B5EF4-FFF2-40B4-BE49-F238E27FC236}">
                <a16:creationId xmlns:a16="http://schemas.microsoft.com/office/drawing/2014/main" id="{6308FA72-8C5D-43F9-9D82-785DFCE3E0DE}"/>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004391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5</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a:bodyPr>
          <a:lstStyle/>
          <a:p>
            <a:pPr marL="0" indent="0">
              <a:buNone/>
            </a:pPr>
            <a:r>
              <a:rPr lang="en-US" sz="3600" b="1" dirty="0"/>
              <a:t>Senate Bill No. 1323 – Teacher Certification Permanent Revocation for Certain Crimes</a:t>
            </a:r>
          </a:p>
          <a:p>
            <a:pPr lvl="1"/>
            <a:r>
              <a:rPr lang="en-US" sz="3200" dirty="0"/>
              <a:t>Impacts certification AND employment by LEA</a:t>
            </a:r>
          </a:p>
          <a:p>
            <a:pPr lvl="1"/>
            <a:r>
              <a:rPr lang="en-US" sz="3200" dirty="0"/>
              <a:t>Revised enumerated offenses under </a:t>
            </a:r>
            <a:r>
              <a:rPr lang="en-US" sz="3200" dirty="0">
                <a:hlinkClick r:id="rId3"/>
              </a:rPr>
              <a:t>Idaho Code §33-1208</a:t>
            </a:r>
            <a:endParaRPr lang="en-US" sz="3200" dirty="0"/>
          </a:p>
          <a:p>
            <a:pPr lvl="2">
              <a:buFont typeface="Courier New" panose="02070309020205020404" pitchFamily="49" charset="0"/>
              <a:buChar char="o"/>
            </a:pPr>
            <a:r>
              <a:rPr lang="en-US" sz="2400" dirty="0"/>
              <a:t>Removed “against a child” provision</a:t>
            </a:r>
          </a:p>
          <a:p>
            <a:pPr lvl="2">
              <a:buFont typeface="Courier New" panose="02070309020205020404" pitchFamily="49" charset="0"/>
              <a:buChar char="o"/>
            </a:pPr>
            <a:r>
              <a:rPr lang="en-US" sz="2400" dirty="0"/>
              <a:t>Revised list includes felony convictions for aggravated assault, aggravated battery, murder, voluntary manslaughter, kidnapping, interstate trafficking in prostitution, and rape</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Background Investigation Check</a:t>
            </a:r>
          </a:p>
        </p:txBody>
      </p:sp>
    </p:spTree>
    <p:extLst>
      <p:ext uri="{BB962C8B-B14F-4D97-AF65-F5344CB8AC3E}">
        <p14:creationId xmlns:p14="http://schemas.microsoft.com/office/powerpoint/2010/main" val="125722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6</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fontScale="92500" lnSpcReduction="10000"/>
          </a:bodyPr>
          <a:lstStyle/>
          <a:p>
            <a:pPr marL="0" indent="0">
              <a:buNone/>
            </a:pPr>
            <a:r>
              <a:rPr lang="en-US" sz="3900" b="1" dirty="0"/>
              <a:t>Senate Bill No. 1323 – Teacher Certification Permanent Revocation for Certain Crimes</a:t>
            </a:r>
          </a:p>
          <a:p>
            <a:pPr lvl="1"/>
            <a:r>
              <a:rPr lang="en-US" sz="3500" dirty="0"/>
              <a:t>Certification</a:t>
            </a:r>
          </a:p>
          <a:p>
            <a:pPr lvl="2">
              <a:buFont typeface="Courier New" panose="02070309020205020404" pitchFamily="49" charset="0"/>
              <a:buChar char="o"/>
            </a:pPr>
            <a:r>
              <a:rPr lang="en-US" sz="2600" dirty="0"/>
              <a:t>Current and valid certificate – these individuals have been notified of the new law and we will need to move forward with the revocation process and that they have a right to a hearing</a:t>
            </a:r>
          </a:p>
          <a:p>
            <a:pPr lvl="2">
              <a:buFont typeface="Courier New" panose="02070309020205020404" pitchFamily="49" charset="0"/>
              <a:buChar char="o"/>
            </a:pPr>
            <a:r>
              <a:rPr lang="en-US" sz="2600" dirty="0"/>
              <a:t>Expired certificate – since their certificates are expired, if they apply to reinstate their certificate, we will notify them of the change to law and that we are not able to approve their application and a hearing panel will make the decision</a:t>
            </a:r>
          </a:p>
          <a:p>
            <a:pPr lvl="2">
              <a:buFont typeface="Courier New" panose="02070309020205020404" pitchFamily="49" charset="0"/>
              <a:buChar char="o"/>
            </a:pPr>
            <a:r>
              <a:rPr lang="en-US" sz="2600" dirty="0"/>
              <a:t>Any initial Idaho applications after July 1, 2020 with these enumerated offenses will be denied</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Background Investigation Check</a:t>
            </a:r>
          </a:p>
        </p:txBody>
      </p:sp>
    </p:spTree>
    <p:extLst>
      <p:ext uri="{BB962C8B-B14F-4D97-AF65-F5344CB8AC3E}">
        <p14:creationId xmlns:p14="http://schemas.microsoft.com/office/powerpoint/2010/main" val="800650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7</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a:bodyPr>
          <a:lstStyle/>
          <a:p>
            <a:pPr marL="0" indent="0">
              <a:buNone/>
            </a:pPr>
            <a:r>
              <a:rPr lang="en-US" sz="3600" b="1" dirty="0"/>
              <a:t>Senate Bill No. 1323 – Teacher Certification Permanent Revocation for Certain Crimes</a:t>
            </a:r>
          </a:p>
          <a:p>
            <a:pPr lvl="1"/>
            <a:r>
              <a:rPr lang="en-US" sz="3200" dirty="0"/>
              <a:t>Employment (certified and classified)</a:t>
            </a:r>
          </a:p>
          <a:p>
            <a:pPr lvl="2">
              <a:buFont typeface="Courier New" panose="02070309020205020404" pitchFamily="49" charset="0"/>
              <a:buChar char="o"/>
            </a:pPr>
            <a:r>
              <a:rPr lang="en-US" sz="2400" dirty="0"/>
              <a:t>Current employed staff- no implications as they were hired under the current law </a:t>
            </a:r>
          </a:p>
          <a:p>
            <a:pPr lvl="3">
              <a:buFont typeface="Wingdings" panose="05000000000000000000" pitchFamily="2" charset="2"/>
              <a:buChar char="§"/>
            </a:pPr>
            <a:r>
              <a:rPr lang="en-US" sz="2200" i="1" dirty="0"/>
              <a:t>Note: If an employed staff was certified and their certification was revoked by a hearing panel, they could still be employed in the same LEA as long as there wasn’t a break in service, but not in a certified assignment</a:t>
            </a:r>
          </a:p>
          <a:p>
            <a:pPr lvl="2">
              <a:buFont typeface="Courier New" panose="02070309020205020404" pitchFamily="49" charset="0"/>
              <a:buChar char="o"/>
            </a:pPr>
            <a:r>
              <a:rPr lang="en-US" sz="2400" dirty="0"/>
              <a:t>New hires – staff with these enumerated offenses cannot be hired</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Background Investigation Check</a:t>
            </a:r>
          </a:p>
        </p:txBody>
      </p:sp>
    </p:spTree>
    <p:extLst>
      <p:ext uri="{BB962C8B-B14F-4D97-AF65-F5344CB8AC3E}">
        <p14:creationId xmlns:p14="http://schemas.microsoft.com/office/powerpoint/2010/main" val="1237344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8</a:t>
            </a:fld>
            <a:endParaRPr lang="en-US" dirty="0"/>
          </a:p>
        </p:txBody>
      </p:sp>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p:txBody>
          <a:bodyPr>
            <a:normAutofit/>
          </a:bodyPr>
          <a:lstStyle/>
          <a:p>
            <a:pPr marL="0" indent="0">
              <a:buNone/>
            </a:pPr>
            <a:r>
              <a:rPr lang="en-US" sz="3600" b="1" dirty="0"/>
              <a:t>Employment decisions are made by the local education agency</a:t>
            </a:r>
          </a:p>
          <a:p>
            <a:pPr lvl="1"/>
            <a:r>
              <a:rPr lang="en-US" sz="3200" dirty="0"/>
              <a:t>Review identity history summaries for all hires, </a:t>
            </a:r>
            <a:r>
              <a:rPr lang="en-US" sz="3200" u="sng" dirty="0"/>
              <a:t>certificated and classified</a:t>
            </a:r>
          </a:p>
          <a:p>
            <a:pPr lvl="1"/>
            <a:r>
              <a:rPr lang="en-US" sz="3200" dirty="0"/>
              <a:t>Just because an individual holds a certificate doesn’t mean they don’t have arrests or convictions</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p:txBody>
          <a:bodyPr>
            <a:normAutofit/>
          </a:bodyPr>
          <a:lstStyle/>
          <a:p>
            <a:r>
              <a:rPr lang="en-US" dirty="0"/>
              <a:t>Background Investigation Check</a:t>
            </a:r>
          </a:p>
        </p:txBody>
      </p:sp>
    </p:spTree>
    <p:extLst>
      <p:ext uri="{BB962C8B-B14F-4D97-AF65-F5344CB8AC3E}">
        <p14:creationId xmlns:p14="http://schemas.microsoft.com/office/powerpoint/2010/main" val="2833013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CBF217-7B15-4F7F-A661-977B390A1A4F}"/>
              </a:ext>
            </a:extLst>
          </p:cNvPr>
          <p:cNvSpPr>
            <a:spLocks noGrp="1"/>
          </p:cNvSpPr>
          <p:nvPr>
            <p:ph type="sldNum" sz="quarter" idx="12"/>
          </p:nvPr>
        </p:nvSpPr>
        <p:spPr>
          <a:xfrm>
            <a:off x="6991643" y="6395774"/>
            <a:ext cx="4982219" cy="365125"/>
          </a:xfrm>
        </p:spPr>
        <p:txBody>
          <a:bodyPr/>
          <a:lstStyle/>
          <a:p>
            <a:r>
              <a:rPr lang="en-US" dirty="0"/>
              <a:t>Alternative Authorizations &amp; Assignment Credential Manual/Report| </a:t>
            </a:r>
            <a:fld id="{C26AAFF7-C4D7-4A72-B8FA-A17532192431}" type="slidenum">
              <a:rPr lang="en-US" smtClean="0"/>
              <a:pPr/>
              <a:t>9</a:t>
            </a:fld>
            <a:endParaRPr lang="en-US" dirty="0"/>
          </a:p>
        </p:txBody>
      </p:sp>
      <p:pic>
        <p:nvPicPr>
          <p:cNvPr id="7" name="Picture 6">
            <a:extLst>
              <a:ext uri="{FF2B5EF4-FFF2-40B4-BE49-F238E27FC236}">
                <a16:creationId xmlns:a16="http://schemas.microsoft.com/office/drawing/2014/main" id="{CB8F36A1-DCBD-49C0-BD79-22F536C78CE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4373" y="5301982"/>
            <a:ext cx="1458388" cy="1093791"/>
          </a:xfrm>
          <a:prstGeom prst="rect">
            <a:avLst/>
          </a:prstGeom>
        </p:spPr>
      </p:pic>
      <p:sp>
        <p:nvSpPr>
          <p:cNvPr id="6" name="Content Placeholder 5">
            <a:extLst>
              <a:ext uri="{FF2B5EF4-FFF2-40B4-BE49-F238E27FC236}">
                <a16:creationId xmlns:a16="http://schemas.microsoft.com/office/drawing/2014/main" id="{7EF58DF0-3310-4DBA-9EFB-5212CD7DDFFE}"/>
              </a:ext>
            </a:extLst>
          </p:cNvPr>
          <p:cNvSpPr>
            <a:spLocks noGrp="1"/>
          </p:cNvSpPr>
          <p:nvPr>
            <p:ph idx="13"/>
          </p:nvPr>
        </p:nvSpPr>
        <p:spPr>
          <a:xfrm>
            <a:off x="751112" y="1340123"/>
            <a:ext cx="10515600" cy="4603477"/>
          </a:xfrm>
        </p:spPr>
        <p:txBody>
          <a:bodyPr>
            <a:normAutofit fontScale="92500" lnSpcReduction="10000"/>
          </a:bodyPr>
          <a:lstStyle/>
          <a:p>
            <a:pPr marL="0" indent="0">
              <a:buNone/>
            </a:pPr>
            <a:r>
              <a:rPr lang="en-US" sz="3900" b="1" dirty="0">
                <a:hlinkClick r:id="rId4"/>
              </a:rPr>
              <a:t>Idaho Code §33-1201 </a:t>
            </a:r>
            <a:r>
              <a:rPr lang="en-US" sz="3900" b="1" dirty="0"/>
              <a:t>Idaho certification is required!</a:t>
            </a:r>
          </a:p>
          <a:p>
            <a:pPr lvl="1"/>
            <a:r>
              <a:rPr lang="en-US" sz="3500" b="1" dirty="0"/>
              <a:t>Proper certification and endorsement </a:t>
            </a:r>
            <a:r>
              <a:rPr lang="en-US" sz="3500" dirty="0"/>
              <a:t>is required for all instructional staff, pupil service staff and administrators, valid for the services being rendered.</a:t>
            </a:r>
          </a:p>
          <a:p>
            <a:pPr marL="0" indent="0">
              <a:spcBef>
                <a:spcPts val="1800"/>
              </a:spcBef>
              <a:buNone/>
            </a:pPr>
            <a:r>
              <a:rPr lang="en-US" sz="3900" b="1" dirty="0">
                <a:hlinkClick r:id="rId5"/>
              </a:rPr>
              <a:t>Idaho Code §33-1207 </a:t>
            </a:r>
            <a:r>
              <a:rPr lang="en-US" sz="3900" b="1" dirty="0"/>
              <a:t>Endorsement and Registration of Certificates</a:t>
            </a:r>
          </a:p>
          <a:p>
            <a:pPr lvl="1"/>
            <a:r>
              <a:rPr lang="en-US" sz="3500" dirty="0"/>
              <a:t>LEAs shall keep a copy of the Idaho Education Credential on file for each of their employed certificated staff.</a:t>
            </a:r>
          </a:p>
          <a:p>
            <a:pPr lvl="2"/>
            <a:r>
              <a:rPr lang="en-US" sz="2600" dirty="0"/>
              <a:t>Pay attention to the type of certificate – Interim Certificates have conditions</a:t>
            </a:r>
          </a:p>
          <a:p>
            <a:endParaRPr lang="en-US" dirty="0"/>
          </a:p>
        </p:txBody>
      </p:sp>
      <p:sp>
        <p:nvSpPr>
          <p:cNvPr id="5" name="Title 4">
            <a:extLst>
              <a:ext uri="{FF2B5EF4-FFF2-40B4-BE49-F238E27FC236}">
                <a16:creationId xmlns:a16="http://schemas.microsoft.com/office/drawing/2014/main" id="{17DFE08B-B3E1-4D36-BB36-D5819C207AB9}"/>
              </a:ext>
            </a:extLst>
          </p:cNvPr>
          <p:cNvSpPr>
            <a:spLocks noGrp="1"/>
          </p:cNvSpPr>
          <p:nvPr>
            <p:ph type="title"/>
          </p:nvPr>
        </p:nvSpPr>
        <p:spPr>
          <a:xfrm>
            <a:off x="434304" y="0"/>
            <a:ext cx="10515600" cy="988601"/>
          </a:xfrm>
        </p:spPr>
        <p:txBody>
          <a:bodyPr>
            <a:normAutofit/>
          </a:bodyPr>
          <a:lstStyle/>
          <a:p>
            <a:r>
              <a:rPr lang="en-US" dirty="0"/>
              <a:t>Certification is Required</a:t>
            </a:r>
          </a:p>
        </p:txBody>
      </p:sp>
    </p:spTree>
    <p:extLst>
      <p:ext uri="{BB962C8B-B14F-4D97-AF65-F5344CB8AC3E}">
        <p14:creationId xmlns:p14="http://schemas.microsoft.com/office/powerpoint/2010/main" val="1564782542"/>
      </p:ext>
    </p:extLst>
  </p:cSld>
  <p:clrMapOvr>
    <a:masterClrMapping/>
  </p:clrMapOvr>
</p:sld>
</file>

<file path=ppt/theme/theme1.xml><?xml version="1.0" encoding="utf-8"?>
<a:theme xmlns:a="http://schemas.openxmlformats.org/drawingml/2006/main" name="1_Office Theme">
  <a:themeElements>
    <a:clrScheme name="SDE Template">
      <a:dk1>
        <a:srgbClr val="262626"/>
      </a:dk1>
      <a:lt1>
        <a:sysClr val="window" lastClr="FFFFFF"/>
      </a:lt1>
      <a:dk2>
        <a:srgbClr val="17365D"/>
      </a:dk2>
      <a:lt2>
        <a:srgbClr val="BFD4EF"/>
      </a:lt2>
      <a:accent1>
        <a:srgbClr val="FFC000"/>
      </a:accent1>
      <a:accent2>
        <a:srgbClr val="FF0000"/>
      </a:accent2>
      <a:accent3>
        <a:srgbClr val="9BBB59"/>
      </a:accent3>
      <a:accent4>
        <a:srgbClr val="8064A2"/>
      </a:accent4>
      <a:accent5>
        <a:srgbClr val="4BACC6"/>
      </a:accent5>
      <a:accent6>
        <a:srgbClr val="F79646"/>
      </a:accent6>
      <a:hlink>
        <a:srgbClr val="2A63AC"/>
      </a:hlink>
      <a:folHlink>
        <a:srgbClr val="E36C0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E-PowerPoint-Template" id="{4698D733-748D-4EAE-B1ED-1939937F8C4E}" vid="{B6105CDE-2E6C-4848-90C4-7BE5D002D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12829</TotalTime>
  <Words>8829</Words>
  <Application>Microsoft Office PowerPoint</Application>
  <PresentationFormat>Widescreen</PresentationFormat>
  <Paragraphs>507</Paragraphs>
  <Slides>42</Slides>
  <Notes>42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42</vt:i4>
      </vt:variant>
    </vt:vector>
  </HeadingPairs>
  <TitlesOfParts>
    <vt:vector size="53" baseType="lpstr">
      <vt:lpstr>ＭＳ Ｐゴシック</vt:lpstr>
      <vt:lpstr>Arial</vt:lpstr>
      <vt:lpstr>Calibri</vt:lpstr>
      <vt:lpstr>Calibri Light</vt:lpstr>
      <vt:lpstr>Cambria</vt:lpstr>
      <vt:lpstr>Courier New</vt:lpstr>
      <vt:lpstr>Open Sans</vt:lpstr>
      <vt:lpstr>Open Sans Light</vt:lpstr>
      <vt:lpstr>Open Sans Semibold</vt:lpstr>
      <vt:lpstr>Wingdings</vt:lpstr>
      <vt:lpstr>1_Office Theme</vt:lpstr>
      <vt:lpstr>Alternative Authorizations &amp; Assignment Credential Manual/Report</vt:lpstr>
      <vt:lpstr>Agenda</vt:lpstr>
      <vt:lpstr>Hiring Practices</vt:lpstr>
      <vt:lpstr>Background Investigation Check</vt:lpstr>
      <vt:lpstr>Background Investigation Check</vt:lpstr>
      <vt:lpstr>Background Investigation Check</vt:lpstr>
      <vt:lpstr>Background Investigation Check</vt:lpstr>
      <vt:lpstr>Background Investigation Check</vt:lpstr>
      <vt:lpstr>Certification is Required</vt:lpstr>
      <vt:lpstr>Verification of Certification Status</vt:lpstr>
      <vt:lpstr>Certification Look-up Tool - Public</vt:lpstr>
      <vt:lpstr>Certification Look-up Tool – LEA Authorized</vt:lpstr>
      <vt:lpstr>Certification Look-up Tool - Applications</vt:lpstr>
      <vt:lpstr>Certificated Staff – Past Job Performance</vt:lpstr>
      <vt:lpstr>Best Hiring Practices</vt:lpstr>
      <vt:lpstr>Interim Certificates</vt:lpstr>
      <vt:lpstr>Non Traditional Candidates &amp; Alternative Authorizations</vt:lpstr>
      <vt:lpstr>Validate Certification/Endorsement &amp; Assignment</vt:lpstr>
      <vt:lpstr>Assignment Credential Manual &amp; Report</vt:lpstr>
      <vt:lpstr>Assignment Credential Manual &amp; Report</vt:lpstr>
      <vt:lpstr>2020-2021 Assignment Credential Manuals</vt:lpstr>
      <vt:lpstr>Assignment Credential Manuals</vt:lpstr>
      <vt:lpstr>2020-2021 SDE Assignment Reporting Guidance</vt:lpstr>
      <vt:lpstr>Assignment Credential Report</vt:lpstr>
      <vt:lpstr>Staff Assignments and ISEE Reporting</vt:lpstr>
      <vt:lpstr>Alternative Authorizations and Emergency Provisional Processes</vt:lpstr>
      <vt:lpstr>Alternative Authorization  and Emergency Provisional Certificates</vt:lpstr>
      <vt:lpstr>Application Quick Info</vt:lpstr>
      <vt:lpstr>Application Timelines</vt:lpstr>
      <vt:lpstr>Alternative Authorizations and Emergency Provisional Types</vt:lpstr>
      <vt:lpstr>Alternative Authorizations Qualifiers and Routes</vt:lpstr>
      <vt:lpstr>Alternative Authorizations Qualifiers and Routes</vt:lpstr>
      <vt:lpstr>Alternative Authorizations Qualifiers and Routes</vt:lpstr>
      <vt:lpstr>Alternative Authorizations Qualifiers and Routes</vt:lpstr>
      <vt:lpstr>Emergency Provisional Qualifiers</vt:lpstr>
      <vt:lpstr>Other Points of Interest</vt:lpstr>
      <vt:lpstr>Teacher of  Record &amp; Online Curriculum</vt:lpstr>
      <vt:lpstr>Paraprofessionals &amp; Long Term Substitutes</vt:lpstr>
      <vt:lpstr>Professional Endorsement</vt:lpstr>
      <vt:lpstr>Grandfathered Professional Endorsement</vt:lpstr>
      <vt:lpstr>Professional Endorsement – Out of State</vt:lpstr>
      <vt:lpstr>Thank you!</vt:lpstr>
    </vt:vector>
  </TitlesOfParts>
  <Company>Idaho State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NSLP Monthly Webinar</dc:title>
  <dc:subject>Idaho Child Nutrition Programs</dc:subject>
  <dc:creator>Idaho Child Nutrition Programs</dc:creator>
  <cp:lastModifiedBy>Cina Lackey</cp:lastModifiedBy>
  <cp:revision>369</cp:revision>
  <cp:lastPrinted>2020-08-28T23:25:07Z</cp:lastPrinted>
  <dcterms:created xsi:type="dcterms:W3CDTF">2014-05-22T16:02:36Z</dcterms:created>
  <dcterms:modified xsi:type="dcterms:W3CDTF">2020-09-18T22:15:36Z</dcterms:modified>
</cp:coreProperties>
</file>