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32"/>
  </p:notesMasterIdLst>
  <p:sldIdLst>
    <p:sldId id="256" r:id="rId5"/>
    <p:sldId id="257" r:id="rId6"/>
    <p:sldId id="258" r:id="rId7"/>
    <p:sldId id="345" r:id="rId8"/>
    <p:sldId id="342" r:id="rId9"/>
    <p:sldId id="343" r:id="rId10"/>
    <p:sldId id="280" r:id="rId11"/>
    <p:sldId id="281" r:id="rId12"/>
    <p:sldId id="333" r:id="rId13"/>
    <p:sldId id="334" r:id="rId14"/>
    <p:sldId id="335" r:id="rId15"/>
    <p:sldId id="275" r:id="rId16"/>
    <p:sldId id="276" r:id="rId17"/>
    <p:sldId id="294" r:id="rId18"/>
    <p:sldId id="277" r:id="rId19"/>
    <p:sldId id="279" r:id="rId20"/>
    <p:sldId id="259" r:id="rId21"/>
    <p:sldId id="295" r:id="rId22"/>
    <p:sldId id="272" r:id="rId23"/>
    <p:sldId id="282" r:id="rId24"/>
    <p:sldId id="284" r:id="rId25"/>
    <p:sldId id="285" r:id="rId26"/>
    <p:sldId id="287" r:id="rId27"/>
    <p:sldId id="288" r:id="rId28"/>
    <p:sldId id="289" r:id="rId29"/>
    <p:sldId id="290" r:id="rId30"/>
    <p:sldId id="274" r:id="rId3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Poppins SemiBold" panose="020B0604020202020204" charset="0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2A31B-E55D-F5F5-CB7A-2D5655E2474D}" v="1" dt="2025-03-28T15:47:14.964"/>
    <p1510:client id="{941DA2C6-DA78-7A80-CA21-F3EB97F081E7}" v="73" dt="2025-03-27T17:15:37.031"/>
    <p1510:client id="{AA466AD7-537B-1142-880B-85B91A3CCEC3}" v="443" dt="2025-03-27T17:34:31.728"/>
    <p1510:client id="{F9972A32-FEC1-9886-12AD-123149FB25B0}" v="2" dt="2025-03-28T15:42:5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e5a130d43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e5a130d43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e5a130d43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e5a130d43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e5a130d43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e5a130d43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Dark - 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350"/>
            <a:ext cx="5485200" cy="51435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126"/>
            <a:ext cx="2872100" cy="11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5485200" y="135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85125" y="1366125"/>
            <a:ext cx="4099146" cy="26004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 b="1" i="0">
                <a:solidFill>
                  <a:srgbClr val="E7C221"/>
                </a:solidFill>
                <a:latin typeface="Elizeth" panose="020B06010202010101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5125" y="4048975"/>
            <a:ext cx="4099146" cy="617100"/>
          </a:xfrm>
          <a:prstGeom prst="rect">
            <a:avLst/>
          </a:prstGeom>
        </p:spPr>
        <p:txBody>
          <a:bodyPr spcFirstLastPara="1" wrap="square" lIns="91440" tIns="91425" rIns="0" bIns="91425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Left">
  <p:cSld name="CUSTOM_1_1">
    <p:bg>
      <p:bgPr>
        <a:solidFill>
          <a:srgbClr val="00284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Top">
  <p:cSld name="CUSTOM_2_1_1">
    <p:bg>
      <p:bgPr>
        <a:solidFill>
          <a:srgbClr val="00284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rot="5400000">
            <a:off x="3885050" y="-3890825"/>
            <a:ext cx="682200" cy="8461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8457050" y="0"/>
            <a:ext cx="6870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7410" y="3174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 rot="5400000">
            <a:off x="4536800" y="-3859500"/>
            <a:ext cx="65400" cy="91482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85200" y="180300"/>
            <a:ext cx="79293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 i="0">
                <a:solidFill>
                  <a:schemeClr val="lt1"/>
                </a:solidFill>
                <a:latin typeface="Poppins SemiBold" pitchFamily="2" charset="77"/>
                <a:ea typeface="Helvetica Neue"/>
                <a:cs typeface="Poppins SemiBold" pitchFamily="2" charset="77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Bottom">
  <p:cSld name="CUSTOM_3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rot="5400000">
            <a:off x="3883150" y="568663"/>
            <a:ext cx="692100" cy="8467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8462150" y="4461600"/>
            <a:ext cx="6717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7110" y="44656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 rot="5400000">
            <a:off x="4539300" y="-153125"/>
            <a:ext cx="65400" cy="91539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Bottom">
  <p:cSld name="CUSTOM_3_1_1">
    <p:bg>
      <p:bgPr>
        <a:solidFill>
          <a:srgbClr val="00284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 rot="5400000">
            <a:off x="3882750" y="569875"/>
            <a:ext cx="688800" cy="84621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8455825" y="4456525"/>
            <a:ext cx="688200" cy="6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9035" y="4465637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 rot="5400000">
            <a:off x="4539300" y="-148175"/>
            <a:ext cx="65400" cy="9144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">
  <p:cSld name="TITLE_ONLY_1">
    <p:bg>
      <p:bgPr>
        <a:solidFill>
          <a:srgbClr val="1A478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 2">
  <p:cSld name="TITLE_ONLY_1_1">
    <p:bg>
      <p:bgPr>
        <a:solidFill>
          <a:srgbClr val="00284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Bottom">
  <p:cSld name="Title and Body Dark Bottom">
    <p:bg>
      <p:bgPr>
        <a:solidFill>
          <a:srgbClr val="00284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56785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Elizeth" panose="020B0601020201010104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56785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Poppins" pitchFamily="2" charset="77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/>
          <p:nvPr/>
        </p:nvSpPr>
        <p:spPr>
          <a:xfrm rot="5400000">
            <a:off x="3882750" y="569875"/>
            <a:ext cx="688800" cy="84621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8455825" y="4456525"/>
            <a:ext cx="688200" cy="6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9035" y="4465637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 rot="5400000">
            <a:off x="4539300" y="-148175"/>
            <a:ext cx="65400" cy="9144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2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7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Light - Title Slid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350"/>
            <a:ext cx="5485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126"/>
            <a:ext cx="2872100" cy="11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485200" y="135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125" y="1366125"/>
            <a:ext cx="3933900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 i="0">
                <a:latin typeface="Elizeth" panose="020B0601020201010104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85125" y="4048975"/>
            <a:ext cx="39339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A478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7410" y="40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115550" y="1543050"/>
            <a:ext cx="69129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 i="0">
                <a:solidFill>
                  <a:schemeClr val="lt1"/>
                </a:solidFill>
                <a:latin typeface="Elizeth" panose="020B06010202010101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019450" y="4642800"/>
            <a:ext cx="35634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hoto">
  <p:cSld name="SECTION_HEADER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15550" y="1543050"/>
            <a:ext cx="69129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 b="1" i="0">
                <a:latin typeface="Elizeth" panose="020B0601020201010104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5019450" y="4642800"/>
            <a:ext cx="35634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pic>
        <p:nvPicPr>
          <p:cNvPr id="8" name="Google Shape;61;p9">
            <a:extLst>
              <a:ext uri="{FF2B5EF4-FFF2-40B4-BE49-F238E27FC236}">
                <a16:creationId xmlns:a16="http://schemas.microsoft.com/office/drawing/2014/main" id="{6EB25FF2-9D89-439F-A1D1-127D54909DD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Right">
  <p:cSld name="TITLE_AND_BODY_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  <p15:guide id="2" orient="horz" pos="43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Right">
  <p:cSld name="TITLE_AND_BODY_1">
    <p:bg>
      <p:bgPr>
        <a:solidFill>
          <a:srgbClr val="002846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56785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Elizeth" panose="020B0601020201010104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56785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Poppins" pitchFamily="2" charset="77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2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Right">
  <p:cSld name="TITLE_AND_BODY_1_1">
    <p:bg>
      <p:bgPr>
        <a:solidFill>
          <a:srgbClr val="00284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Left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26188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Elizeth" panose="020B0601020201010104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26188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1600" b="0" i="0">
                <a:solidFill>
                  <a:srgbClr val="002846"/>
                </a:solidFill>
                <a:latin typeface="Poppins" pitchFamily="2" charset="77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Poppins SemiBold" pitchFamily="2" charset="77"/>
                <a:cs typeface="Poppins SemiBo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Left">
  <p:cSld name="CUSTOM_1">
    <p:bg>
      <p:bgPr>
        <a:solidFill>
          <a:srgbClr val="00284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26188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Elizeth" panose="020B0601020201010104" pitchFamily="34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26188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Poppins" pitchFamily="2" charset="77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2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Poppins SemiBold" pitchFamily="2" charset="77"/>
                <a:cs typeface="Poppins SemiBo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800"/>
              <a:buFont typeface="Helvetica Neue"/>
              <a:buChar char="●"/>
              <a:defRPr sz="1800"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○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■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●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○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■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●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○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1400"/>
              <a:buFont typeface="Helvetica Neue"/>
              <a:buChar char="■"/>
              <a:defRPr>
                <a:solidFill>
                  <a:srgbClr val="1A47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0" i="0">
                <a:solidFill>
                  <a:srgbClr val="E7C221"/>
                </a:solidFill>
                <a:latin typeface="Elizeth" panose="020B0601020201010104" pitchFamily="34" charset="77"/>
                <a:ea typeface="Elizeth" panose="020B0601020201010104" pitchFamily="34" charset="77"/>
                <a:cs typeface="Elizeth" panose="020B0601020201010104" pitchFamily="34" charset="77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3" r:id="rId11"/>
    <p:sldLayoutId id="2147483665" r:id="rId12"/>
    <p:sldLayoutId id="2147483667" r:id="rId13"/>
    <p:sldLayoutId id="2147483668" r:id="rId14"/>
    <p:sldLayoutId id="2147483669" r:id="rId15"/>
    <p:sldLayoutId id="2147483670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lizeth" panose="020B0601020201010104" pitchFamily="34" charset="77"/>
          <a:ea typeface="Elizeth" panose="020B0601020201010104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497921" y="2088432"/>
            <a:ext cx="4537749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000">
                <a:latin typeface="Elizeth"/>
              </a:rPr>
              <a:t>Supporting Students Experiencing Homelessness</a:t>
            </a:r>
            <a:br>
              <a:rPr lang="en-US" sz="3000">
                <a:latin typeface="Elizeth"/>
              </a:rPr>
            </a:br>
            <a:r>
              <a:rPr lang="en-US" sz="3000">
                <a:latin typeface="Elizeth"/>
              </a:rPr>
              <a:t>Annual Training</a:t>
            </a:r>
            <a:br>
              <a:rPr lang="en-US" sz="3000">
                <a:latin typeface="Elizeth"/>
              </a:rPr>
            </a:br>
            <a:r>
              <a:rPr lang="en-US" sz="3000">
                <a:latin typeface="Elizeth"/>
              </a:rPr>
              <a:t> </a:t>
            </a:r>
            <a:br>
              <a:rPr lang="en-US" sz="3000">
                <a:latin typeface="Elizeth"/>
              </a:rPr>
            </a:br>
            <a:br>
              <a:rPr lang="en-US" sz="3000">
                <a:latin typeface="Elizeth"/>
              </a:rPr>
            </a:br>
            <a:r>
              <a:rPr lang="en-US" sz="3000" i="1">
                <a:latin typeface="Elizeth"/>
              </a:rPr>
              <a:t>_____</a:t>
            </a:r>
            <a:r>
              <a:rPr lang="en-US" sz="3000">
                <a:latin typeface="Elizeth"/>
              </a:rPr>
              <a:t> School District</a:t>
            </a:r>
            <a:endParaRPr lang="en-US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863E06-DD30-7ACA-7EDD-B2BAFC7D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510225"/>
            <a:ext cx="5610496" cy="905400"/>
          </a:xfrm>
        </p:spPr>
        <p:txBody>
          <a:bodyPr>
            <a:normAutofit/>
          </a:bodyPr>
          <a:lstStyle/>
          <a:p>
            <a:r>
              <a:rPr lang="en-US">
                <a:latin typeface="Elizeth"/>
              </a:rPr>
              <a:t>Homelessness Creates Barriers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4E2A6-E805-FA06-C3D8-E1D1C6A4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80" y="1218379"/>
            <a:ext cx="7504433" cy="354246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900" b="1" dirty="0">
                <a:latin typeface="Elizeth" panose="020B0601020201010104"/>
              </a:rPr>
              <a:t>Students experiencing homelessness may</a:t>
            </a:r>
          </a:p>
          <a:p>
            <a:pPr lvl="1">
              <a:spcBef>
                <a:spcPts val="1200"/>
              </a:spcBef>
            </a:pPr>
            <a:r>
              <a:rPr lang="en-US" sz="2900" dirty="0">
                <a:latin typeface="Elizeth" panose="020B0601020201010104"/>
              </a:rPr>
              <a:t>Be unable to meet school enrollment requirements,</a:t>
            </a:r>
          </a:p>
          <a:p>
            <a:pPr lvl="1">
              <a:spcBef>
                <a:spcPts val="1200"/>
              </a:spcBef>
            </a:pPr>
            <a:r>
              <a:rPr lang="en-US" sz="2900" dirty="0">
                <a:latin typeface="Elizeth" panose="020B0601020201010104"/>
              </a:rPr>
              <a:t>Move around and change schools a lot,</a:t>
            </a:r>
          </a:p>
          <a:p>
            <a:pPr lvl="1">
              <a:spcBef>
                <a:spcPts val="1200"/>
              </a:spcBef>
            </a:pPr>
            <a:r>
              <a:rPr lang="en-US" sz="2900" dirty="0">
                <a:latin typeface="Elizeth" panose="020B0601020201010104"/>
              </a:rPr>
              <a:t>Be hungry, tired, and stressed,</a:t>
            </a:r>
          </a:p>
          <a:p>
            <a:pPr lvl="1">
              <a:spcBef>
                <a:spcPts val="1200"/>
              </a:spcBef>
            </a:pPr>
            <a:r>
              <a:rPr lang="en-US" sz="2900" dirty="0">
                <a:latin typeface="Elizeth" panose="020B0601020201010104"/>
              </a:rPr>
              <a:t>Not have school supplies or a quiet place to study,</a:t>
            </a:r>
          </a:p>
          <a:p>
            <a:pPr lvl="1">
              <a:spcBef>
                <a:spcPts val="1200"/>
              </a:spcBef>
            </a:pPr>
            <a:r>
              <a:rPr lang="en-US" sz="2900" dirty="0">
                <a:latin typeface="Elizeth" panose="020B0601020201010104"/>
              </a:rPr>
              <a:t>Not have access to reliable transportation,</a:t>
            </a:r>
          </a:p>
          <a:p>
            <a:pPr lvl="1">
              <a:spcBef>
                <a:spcPts val="1200"/>
              </a:spcBef>
            </a:pPr>
            <a:r>
              <a:rPr lang="en-US" sz="2900" dirty="0">
                <a:latin typeface="Elizeth" panose="020B0601020201010104"/>
              </a:rPr>
              <a:t>Not have a parent or guardian to help them (unaccompanied youth).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0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5738-0366-DDAC-BABB-6EBCB3A6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67" y="515896"/>
            <a:ext cx="4860624" cy="905400"/>
          </a:xfrm>
        </p:spPr>
        <p:txBody>
          <a:bodyPr>
            <a:normAutofit/>
          </a:bodyPr>
          <a:lstStyle/>
          <a:p>
            <a:r>
              <a:rPr lang="en-US" dirty="0"/>
              <a:t>Homelessness Affects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7250-11CC-8B6C-FA85-48BE9FE8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92" y="1172305"/>
            <a:ext cx="7806351" cy="3747565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latin typeface="Elizeth" panose="020B0601020201010104"/>
              </a:rPr>
              <a:t>Students experiencing homelessness are more likely to - 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Have higher incidences of acute and chronic illnesses, depression and anxiety.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Be chronically absent from school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Get lower grades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Poor classroom engagement &amp; social skills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Have special education needs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Score poorly on assessment tests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latin typeface="Elizeth" panose="020B0601020201010104"/>
              </a:rPr>
              <a:t>87% more likely to drop out of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0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70F3-7BFB-6242-3ACB-1C3FFFF6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lizeth"/>
              </a:rPr>
              <a:t>What is McKinney- Vento?</a:t>
            </a:r>
          </a:p>
        </p:txBody>
      </p:sp>
    </p:spTree>
    <p:extLst>
      <p:ext uri="{BB962C8B-B14F-4D97-AF65-F5344CB8AC3E}">
        <p14:creationId xmlns:p14="http://schemas.microsoft.com/office/powerpoint/2010/main" val="146431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D2CACF-9141-CDFB-9D14-CAC07CA5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9" y="510225"/>
            <a:ext cx="4761233" cy="905400"/>
          </a:xfrm>
        </p:spPr>
        <p:txBody>
          <a:bodyPr>
            <a:normAutofit/>
          </a:bodyPr>
          <a:lstStyle/>
          <a:p>
            <a:r>
              <a:rPr lang="en-US"/>
              <a:t>McKinney Vento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B2B0D-4C0E-E522-4069-5EDC5E922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80" y="706148"/>
            <a:ext cx="7295711" cy="4144148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b="1" dirty="0">
                <a:latin typeface="Elizeth" panose="020B0601020201010104"/>
              </a:rPr>
              <a:t>Children or youth who lack a nighttime residence that is: </a:t>
            </a:r>
          </a:p>
          <a:p>
            <a:pPr lvl="2">
              <a:spcBef>
                <a:spcPts val="3000"/>
              </a:spcBef>
            </a:pPr>
            <a:r>
              <a:rPr lang="en-US" sz="4000" b="1" dirty="0">
                <a:latin typeface="Elizeth" panose="020B0601020201010104"/>
              </a:rPr>
              <a:t>Fixed - </a:t>
            </a:r>
            <a:r>
              <a:rPr lang="en-US" sz="4000" dirty="0">
                <a:latin typeface="Elizeth" panose="020B0601020201010104"/>
              </a:rPr>
              <a:t>Stationary, permanent, not subject to change </a:t>
            </a:r>
          </a:p>
          <a:p>
            <a:pPr lvl="2">
              <a:spcBef>
                <a:spcPts val="3000"/>
              </a:spcBef>
            </a:pPr>
            <a:r>
              <a:rPr lang="en-US" sz="4000" b="1" dirty="0">
                <a:latin typeface="Elizeth" panose="020B0601020201010104"/>
              </a:rPr>
              <a:t>Regular - </a:t>
            </a:r>
            <a:r>
              <a:rPr lang="en-US" sz="4000" dirty="0">
                <a:latin typeface="Elizeth" panose="020B0601020201010104"/>
              </a:rPr>
              <a:t>Predictable, routine, consistent</a:t>
            </a:r>
          </a:p>
          <a:p>
            <a:pPr lvl="2">
              <a:spcBef>
                <a:spcPts val="3000"/>
              </a:spcBef>
            </a:pPr>
            <a:r>
              <a:rPr lang="en-US" sz="4000" b="1" dirty="0">
                <a:latin typeface="Elizeth" panose="020B0601020201010104"/>
              </a:rPr>
              <a:t>Adequate - </a:t>
            </a:r>
            <a:r>
              <a:rPr lang="en-US" sz="4000" dirty="0">
                <a:latin typeface="Elizeth" panose="020B0601020201010104"/>
              </a:rPr>
              <a:t>Lawfully and reasonably sufficient</a:t>
            </a:r>
          </a:p>
          <a:p>
            <a:pPr marL="457200" lvl="1" indent="0">
              <a:buNone/>
            </a:pPr>
            <a:endParaRPr lang="en-US" sz="4000" dirty="0">
              <a:latin typeface="Elizeth" panose="020B0601020201010104"/>
            </a:endParaRPr>
          </a:p>
          <a:p>
            <a:pPr marL="274320" lvl="1" indent="0">
              <a:buNone/>
            </a:pPr>
            <a:r>
              <a:rPr lang="en-US" sz="4000" b="1" i="1" dirty="0">
                <a:latin typeface="Elizeth" panose="020B0601020201010104"/>
              </a:rPr>
              <a:t>Guiding question to ask yourself: </a:t>
            </a:r>
          </a:p>
          <a:p>
            <a:pPr marL="274320" lvl="1" indent="0">
              <a:lnSpc>
                <a:spcPct val="114999"/>
              </a:lnSpc>
              <a:buNone/>
            </a:pPr>
            <a:endParaRPr lang="en-US" sz="4000" i="1" dirty="0">
              <a:latin typeface="Elizeth" panose="020B0601020201010104"/>
            </a:endParaRPr>
          </a:p>
          <a:p>
            <a:pPr marL="274320" lvl="1" indent="0">
              <a:lnSpc>
                <a:spcPct val="114999"/>
              </a:lnSpc>
              <a:buNone/>
            </a:pPr>
            <a:r>
              <a:rPr lang="en-US" sz="4000" i="1" dirty="0">
                <a:latin typeface="Elizeth" panose="020B0601020201010104"/>
              </a:rPr>
              <a:t>Can the student go to the SAME PLACE (fixed) EVERY NIGHT (regular) to sleep in a SAFE and SUFFICIENT SPACE (adequate)?</a:t>
            </a:r>
            <a:endParaRPr lang="en-US" sz="4000" dirty="0">
              <a:latin typeface="Elizeth" panose="020B06010202010101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8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62D-A212-609B-1B26-E25AB05E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376280"/>
            <a:ext cx="4005900" cy="905400"/>
          </a:xfrm>
        </p:spPr>
        <p:txBody>
          <a:bodyPr>
            <a:normAutofit/>
          </a:bodyPr>
          <a:lstStyle/>
          <a:p>
            <a:r>
              <a:rPr lang="en-US" dirty="0"/>
              <a:t>Causes of Homelessness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ED99-8A9F-B0AE-84A8-60D8634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489" y="900911"/>
            <a:ext cx="7380515" cy="4088531"/>
          </a:xfrm>
        </p:spPr>
        <p:txBody>
          <a:bodyPr>
            <a:noAutofit/>
          </a:bodyPr>
          <a:lstStyle/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Shortage of affordable rental housing </a:t>
            </a:r>
          </a:p>
          <a:p>
            <a:pPr>
              <a:lnSpc>
                <a:spcPct val="100000"/>
              </a:lnSpc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Increase in severe poverty</a:t>
            </a:r>
          </a:p>
          <a:p>
            <a:pPr marL="12001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Mean income of families experiencing homelessness is less than half the poverty line</a:t>
            </a:r>
          </a:p>
          <a:p>
            <a:pPr marL="12001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“a full-time minimum wage worker cannot afford fair market rent for housing in any jurisdiction within the United States”</a:t>
            </a:r>
          </a:p>
          <a:p>
            <a:pPr lvl="1" indent="0">
              <a:lnSpc>
                <a:spcPct val="100000"/>
              </a:lnSpc>
              <a:buNone/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Additional education or training to maintain living wage jobs</a:t>
            </a:r>
          </a:p>
          <a:p>
            <a:pPr>
              <a:lnSpc>
                <a:spcPct val="100000"/>
              </a:lnSpc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Childcare barriers</a:t>
            </a:r>
          </a:p>
          <a:p>
            <a:pPr>
              <a:lnSpc>
                <a:spcPct val="100000"/>
              </a:lnSpc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Mental and Physical health needs may go unmet and be exacerbated by homelessness</a:t>
            </a: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Unaccompanied Youth</a:t>
            </a:r>
          </a:p>
          <a:p>
            <a:pPr marL="12001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Abuse, Neglect, Extreme Family Conflict</a:t>
            </a:r>
          </a:p>
          <a:p>
            <a:pPr lvl="1" indent="0">
              <a:lnSpc>
                <a:spcPct val="100000"/>
              </a:lnSpc>
              <a:buNone/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Natural Disasters</a:t>
            </a: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Elizeth" panose="020B0601020201010104"/>
            </a:endParaRP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Elizeth" panose="020B0601020201010104"/>
              </a:rPr>
              <a:t>Domestic Violence</a:t>
            </a:r>
          </a:p>
        </p:txBody>
      </p:sp>
    </p:spTree>
    <p:extLst>
      <p:ext uri="{BB962C8B-B14F-4D97-AF65-F5344CB8AC3E}">
        <p14:creationId xmlns:p14="http://schemas.microsoft.com/office/powerpoint/2010/main" val="372393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747E-30BF-9B63-673A-873A4B01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79" y="237600"/>
            <a:ext cx="7068276" cy="905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Elizeth"/>
              </a:rPr>
              <a:t>Types of Living Situations that qualify for the McKinney Vento Act</a:t>
            </a:r>
            <a:br>
              <a:rPr lang="en-US" dirty="0">
                <a:latin typeface="Elizeth"/>
              </a:rPr>
            </a:br>
            <a:endParaRPr lang="en-US" dirty="0">
              <a:latin typeface="Elizeth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5D20F-B25B-7DA8-3F00-07333341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57" y="1200986"/>
            <a:ext cx="7935685" cy="3942514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5600" dirty="0">
                <a:latin typeface="Elizeth" panose="020B0601020201010104"/>
              </a:rPr>
              <a:t>Sharing the housing of other persons due to loss of housing, economic hardship, or a similar reason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5600" dirty="0">
                <a:latin typeface="Elizeth" panose="020B0601020201010104"/>
              </a:rPr>
              <a:t>Living in motels, hotels, trailer parks, or camping grounds due to the lack of alternative adequate accommodations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5600" dirty="0">
                <a:latin typeface="Elizeth" panose="020B0601020201010104"/>
              </a:rPr>
              <a:t>Living in emergency or transitional shelters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5600" dirty="0">
                <a:latin typeface="Elizeth" panose="020B0601020201010104"/>
              </a:rPr>
              <a:t>Living in a public or private place not designed for or ordinarily used as a regular sleeping accommodation for human beings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5600" dirty="0">
                <a:latin typeface="Elizeth" panose="020B0601020201010104"/>
              </a:rPr>
              <a:t>Living in cars, parks, public spaces, abandoned buildings, substandard housing, bus or train stations, or similar settings</a:t>
            </a:r>
            <a:br>
              <a:rPr lang="en-US" sz="5600" dirty="0">
                <a:latin typeface="Elizeth" panose="020B0601020201010104"/>
              </a:rPr>
            </a:br>
            <a:endParaRPr lang="en-US" sz="5600" dirty="0">
              <a:latin typeface="Elizeth" panose="020B0601020201010104"/>
            </a:endParaRPr>
          </a:p>
          <a:p>
            <a:pPr marL="596900" lvl="1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5600" dirty="0">
                <a:latin typeface="Elizeth" panose="020B0601020201010104"/>
              </a:rPr>
              <a:t>[(42 U.S.C. § 11434a(2)]</a:t>
            </a:r>
          </a:p>
          <a:p>
            <a:pPr marL="5969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4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EC87-5FE0-A9FF-0EA3-AF4AE4F3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510225"/>
            <a:ext cx="4730706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Unaccompanied Homeless Youth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6239-F33C-1EF6-1E15-7DB5DD5F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748" y="1316700"/>
            <a:ext cx="6970500" cy="25101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Elizeth" panose="020B0601020201010104"/>
              </a:rPr>
              <a:t>1. Student’s living arrangement must meet the definition of homeless</a:t>
            </a:r>
          </a:p>
          <a:p>
            <a:pPr marL="0" indent="0">
              <a:buNone/>
            </a:pPr>
            <a:r>
              <a:rPr lang="en-US" sz="1800" b="1" dirty="0">
                <a:latin typeface="Elizeth" panose="020B0601020201010104"/>
              </a:rPr>
              <a:t>    </a:t>
            </a:r>
            <a:r>
              <a:rPr lang="en-US" sz="1800" b="1" u="sng" dirty="0">
                <a:latin typeface="Elizeth" panose="020B0601020201010104"/>
              </a:rPr>
              <a:t>AND</a:t>
            </a:r>
          </a:p>
          <a:p>
            <a:pPr marL="0" indent="0">
              <a:buNone/>
            </a:pPr>
            <a:r>
              <a:rPr lang="en-US" sz="1800" dirty="0">
                <a:latin typeface="Elizeth" panose="020B0601020201010104"/>
              </a:rPr>
              <a:t>2. Student must be considered </a:t>
            </a:r>
            <a:r>
              <a:rPr lang="en-US" sz="1800" i="1" dirty="0">
                <a:latin typeface="Elizeth" panose="020B0601020201010104"/>
              </a:rPr>
              <a:t>unaccompanied, </a:t>
            </a:r>
            <a:r>
              <a:rPr lang="en-US" sz="1800" dirty="0">
                <a:latin typeface="Elizeth" panose="020B0601020201010104"/>
              </a:rPr>
              <a:t>defined as “not in the physical custody of a parent or guardian.”</a:t>
            </a:r>
          </a:p>
          <a:p>
            <a:endParaRPr lang="en-US" dirty="0"/>
          </a:p>
        </p:txBody>
      </p:sp>
      <p:pic>
        <p:nvPicPr>
          <p:cNvPr id="5" name="Picture 4" descr="Screenshot of the National Center for Homeless Education's Unaccompanied Youth Eligibility Flowchart">
            <a:extLst>
              <a:ext uri="{FF2B5EF4-FFF2-40B4-BE49-F238E27FC236}">
                <a16:creationId xmlns:a16="http://schemas.microsoft.com/office/drawing/2014/main" id="{119F2196-6E0A-9C59-6EC1-70F98A06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66" y="3057045"/>
            <a:ext cx="609226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DDFE-9B61-FCBF-EBA1-0FDA32E9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5" y="147449"/>
            <a:ext cx="4005900" cy="905400"/>
          </a:xfrm>
        </p:spPr>
        <p:txBody>
          <a:bodyPr/>
          <a:lstStyle/>
          <a:p>
            <a:r>
              <a:rPr lang="en-US"/>
              <a:t>Idaho Data</a:t>
            </a:r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E7C221"/>
                </a:solidFill>
                <a:ea typeface="Georgia"/>
                <a:cs typeface="Georgia"/>
                <a:sym typeface="Georgia"/>
              </a:rPr>
              <a:t>17</a:t>
            </a:fld>
            <a:endParaRPr sz="800">
              <a:solidFill>
                <a:srgbClr val="E7C22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5" name="Picture 4" descr="Screenshot of map of Idaho with the correlation of poverty to homelessness in the state of Idaho">
            <a:extLst>
              <a:ext uri="{FF2B5EF4-FFF2-40B4-BE49-F238E27FC236}">
                <a16:creationId xmlns:a16="http://schemas.microsoft.com/office/drawing/2014/main" id="{7BB878B2-5D8A-FD74-73B8-29BAD3C8B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36" y="779190"/>
            <a:ext cx="6502870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70BCAD-741C-488B-83B5-04044AC4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04" y="1723993"/>
            <a:ext cx="6963873" cy="321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Data show strong relationships between education and homelessness</a:t>
            </a:r>
          </a:p>
        </p:txBody>
      </p:sp>
      <p:pic>
        <p:nvPicPr>
          <p:cNvPr id="5" name="Picture 4" descr="Graphic of data showing strong relationship between education and homelessness">
            <a:extLst>
              <a:ext uri="{FF2B5EF4-FFF2-40B4-BE49-F238E27FC236}">
                <a16:creationId xmlns:a16="http://schemas.microsoft.com/office/drawing/2014/main" id="{2B17988E-16EC-DD60-4BDB-A6D70F9D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1" y="1311"/>
            <a:ext cx="6526529" cy="51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A82F92-F629-420A-B2AE-DAA99C2E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93" y="-391259"/>
            <a:ext cx="4106690" cy="1031631"/>
          </a:xfrm>
        </p:spPr>
        <p:txBody>
          <a:bodyPr>
            <a:noAutofit/>
          </a:bodyPr>
          <a:lstStyle/>
          <a:p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>
                <a:latin typeface="Elizeth"/>
              </a:rPr>
              <a:t>C</a:t>
            </a:r>
            <a:r>
              <a:rPr lang="en-US" sz="2400">
                <a:latin typeface="Elizeth"/>
              </a:rPr>
              <a:t>onsequences of Youth Homelessness:</a:t>
            </a:r>
          </a:p>
        </p:txBody>
      </p:sp>
      <p:pic>
        <p:nvPicPr>
          <p:cNvPr id="6" name="Picture 5" descr="Graphic of risks of youth experiencing homelessness">
            <a:extLst>
              <a:ext uri="{FF2B5EF4-FFF2-40B4-BE49-F238E27FC236}">
                <a16:creationId xmlns:a16="http://schemas.microsoft.com/office/drawing/2014/main" id="{DEDE9727-1261-EB87-E8D9-16076F0C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9" y="880"/>
            <a:ext cx="3994924" cy="50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E363CA-8165-2BD7-6777-0FB6D5DDF4A2}"/>
              </a:ext>
            </a:extLst>
          </p:cNvPr>
          <p:cNvSpPr txBox="1"/>
          <p:nvPr/>
        </p:nvSpPr>
        <p:spPr>
          <a:xfrm>
            <a:off x="159727" y="1515208"/>
            <a:ext cx="4274527" cy="26366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>
              <a:spcBef>
                <a:spcPts val="10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2846"/>
                </a:solidFill>
                <a:latin typeface="Elizeth" panose="020B0601020201010104"/>
              </a:rPr>
              <a:t> Impacts education, health, and general well-being</a:t>
            </a:r>
          </a:p>
          <a:p>
            <a:pPr marL="285750">
              <a:spcBef>
                <a:spcPts val="100"/>
              </a:spcBef>
              <a:buFont typeface="Arial,Sans-Serif"/>
              <a:buChar char="•"/>
            </a:pPr>
            <a:endParaRPr lang="en-US" sz="1800" dirty="0">
              <a:solidFill>
                <a:srgbClr val="002846"/>
              </a:solidFill>
              <a:latin typeface="Elizeth" panose="020B0601020201010104"/>
            </a:endParaRPr>
          </a:p>
          <a:p>
            <a:pPr marL="285750">
              <a:spcBef>
                <a:spcPts val="10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2846"/>
                </a:solidFill>
                <a:latin typeface="Elizeth" panose="020B0601020201010104"/>
              </a:rPr>
              <a:t> 8-9x more likely to repeat a grade, 4x more likely to drop out of school, more likely to be placed in Special Education​</a:t>
            </a:r>
          </a:p>
          <a:p>
            <a:pPr marL="285750">
              <a:spcBef>
                <a:spcPts val="100"/>
              </a:spcBef>
              <a:buFont typeface="Arial,Sans-Serif"/>
              <a:buChar char="•"/>
            </a:pPr>
            <a:endParaRPr lang="en-US" sz="1800" dirty="0">
              <a:solidFill>
                <a:srgbClr val="002846"/>
              </a:solidFill>
              <a:latin typeface="Elizeth" panose="020B0601020201010104"/>
            </a:endParaRPr>
          </a:p>
          <a:p>
            <a:pPr marL="285750">
              <a:spcBef>
                <a:spcPts val="10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2846"/>
                </a:solidFill>
                <a:latin typeface="Elizeth" panose="020B0601020201010104"/>
              </a:rPr>
              <a:t> 87% increased likelihood of dropping out of school</a:t>
            </a:r>
          </a:p>
        </p:txBody>
      </p:sp>
    </p:spTree>
    <p:extLst>
      <p:ext uri="{BB962C8B-B14F-4D97-AF65-F5344CB8AC3E}">
        <p14:creationId xmlns:p14="http://schemas.microsoft.com/office/powerpoint/2010/main" val="350284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BDE8B-CBAA-89EC-1F6A-2998FBCD7625}"/>
              </a:ext>
            </a:extLst>
          </p:cNvPr>
          <p:cNvSpPr txBox="1"/>
          <p:nvPr/>
        </p:nvSpPr>
        <p:spPr>
          <a:xfrm>
            <a:off x="571501" y="416380"/>
            <a:ext cx="561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Elizeth" panose="020B0601020201010104"/>
              </a:rPr>
              <a:t>Learning Targets</a:t>
            </a:r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636813" y="1771649"/>
            <a:ext cx="7391637" cy="29554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l"/>
            <a:br>
              <a:rPr lang="en-US" sz="1800" dirty="0"/>
            </a:br>
            <a:r>
              <a:rPr lang="en-US" sz="1800" dirty="0">
                <a:latin typeface="Elizeth"/>
              </a:rPr>
              <a:t>1. I know what the living situations qualify under McKinney Vento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Elizeth"/>
              </a:rPr>
              <a:t>2. I can identify the process our district has in place to meet the educational needs and provide supports for stability to students/families experiencing homelessness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Elizeth"/>
              </a:rPr>
              <a:t>3. I am aware of how homelessness can affect educational outcomes.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Elizeth"/>
              </a:rPr>
              <a:t>4. I know who to contact regarding the Homeless Education Program in our district </a:t>
            </a:r>
            <a:br>
              <a:rPr lang="en-US" sz="1800" dirty="0"/>
            </a:br>
            <a:br>
              <a:rPr lang="en-US" sz="2200" dirty="0"/>
            </a:br>
            <a:endParaRPr sz="2200" dirty="0"/>
          </a:p>
        </p:txBody>
      </p:sp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E7C221"/>
                </a:solidFill>
                <a:ea typeface="Georgia"/>
                <a:cs typeface="Georgia"/>
                <a:sym typeface="Georgia"/>
              </a:rPr>
              <a:t>2</a:t>
            </a:fld>
            <a:endParaRPr sz="800">
              <a:solidFill>
                <a:srgbClr val="E7C22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7" name="Picture 6" descr="An arrow hitting a bull's eye target">
            <a:extLst>
              <a:ext uri="{FF2B5EF4-FFF2-40B4-BE49-F238E27FC236}">
                <a16:creationId xmlns:a16="http://schemas.microsoft.com/office/drawing/2014/main" id="{AAB54707-9672-D418-6F82-871491C3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9" y="27728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5A79A1-B75A-11E8-290E-65E35CC0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6" y="260838"/>
            <a:ext cx="4502342" cy="665285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500" dirty="0">
                <a:latin typeface="Elizeth"/>
              </a:rPr>
              <a:t>McKinney-Vento Posters</a:t>
            </a:r>
            <a:r>
              <a:rPr lang="en-US" sz="2500" b="0" i="1" dirty="0">
                <a:latin typeface="Poppins"/>
              </a:rPr>
              <a:t> </a:t>
            </a:r>
            <a:br>
              <a:rPr lang="en-US" sz="2500" b="0" dirty="0">
                <a:latin typeface="Poppins"/>
              </a:rPr>
            </a:br>
            <a:endParaRPr lang="en-US" b="0" dirty="0">
              <a:latin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8A100-A777-3174-9B31-74465694A4F6}"/>
              </a:ext>
            </a:extLst>
          </p:cNvPr>
          <p:cNvSpPr txBox="1"/>
          <p:nvPr/>
        </p:nvSpPr>
        <p:spPr>
          <a:xfrm>
            <a:off x="293688" y="817562"/>
            <a:ext cx="382587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  <a:t>Please make sure that your school has McKinney-Vento Rights posters are posted in an area that is visible to students and parents when they are in the building</a:t>
            </a:r>
            <a:b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</a:br>
            <a:endParaRPr lang="en-US" sz="1800" dirty="0">
              <a:solidFill>
                <a:srgbClr val="002846"/>
              </a:solidFill>
              <a:latin typeface="Elizeth" panose="020B0601020201010104"/>
              <a:cs typeface="Poppins"/>
            </a:endParaRPr>
          </a:p>
          <a:p>
            <a:pPr marL="285750" indent="-285750">
              <a:buChar char="•"/>
            </a:pPr>
            <a: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  <a:t>Parent and Student Posters</a:t>
            </a:r>
          </a:p>
          <a:p>
            <a:pPr marL="285750" indent="-285750">
              <a:buChar char="•"/>
            </a:pPr>
            <a: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  <a:t>Front office, parent information bulletin boards, bathrooms, etc.</a:t>
            </a:r>
            <a:endParaRPr lang="en-US" sz="1800" dirty="0">
              <a:solidFill>
                <a:srgbClr val="002846"/>
              </a:solidFill>
              <a:latin typeface="Elizeth" panose="020B0601020201010104"/>
            </a:endParaRPr>
          </a:p>
          <a:p>
            <a:pPr marL="285750" indent="-285750">
              <a:buChar char="•"/>
            </a:pPr>
            <a: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  <a:t>Posters in both English and Spanish</a:t>
            </a:r>
            <a:b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</a:br>
            <a:br>
              <a:rPr lang="en-US" sz="1800" dirty="0">
                <a:solidFill>
                  <a:srgbClr val="002846"/>
                </a:solidFill>
                <a:latin typeface="Elizeth" panose="020B0601020201010104"/>
                <a:cs typeface="Poppins"/>
              </a:rPr>
            </a:br>
            <a:r>
              <a:rPr lang="en-US" dirty="0">
                <a:solidFill>
                  <a:srgbClr val="002846"/>
                </a:solidFill>
                <a:latin typeface="Elizeth" panose="020B0601020201010104"/>
                <a:cs typeface="Poppins"/>
              </a:rPr>
              <a:t>If poster has been damaged, needs to be updated, or you need more, please contact your liaison.</a:t>
            </a:r>
            <a:endParaRPr lang="en-US" dirty="0">
              <a:solidFill>
                <a:srgbClr val="002846"/>
              </a:solidFill>
              <a:latin typeface="Elizeth" panose="020B0601020201010104"/>
            </a:endParaRPr>
          </a:p>
        </p:txBody>
      </p:sp>
      <p:pic>
        <p:nvPicPr>
          <p:cNvPr id="7" name="Picture 6" descr="Screenshot of the Information for Parents McKinney-Vento poster">
            <a:extLst>
              <a:ext uri="{FF2B5EF4-FFF2-40B4-BE49-F238E27FC236}">
                <a16:creationId xmlns:a16="http://schemas.microsoft.com/office/drawing/2014/main" id="{BE505DA8-8F15-CD9D-F0CD-89079320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75" y="742950"/>
            <a:ext cx="2267481" cy="3657600"/>
          </a:xfrm>
          <a:prstGeom prst="rect">
            <a:avLst/>
          </a:prstGeom>
        </p:spPr>
      </p:pic>
      <p:pic>
        <p:nvPicPr>
          <p:cNvPr id="8" name="Picture 7" descr="Screenshot of the Information for School-age youth McKinney-Vento poster">
            <a:extLst>
              <a:ext uri="{FF2B5EF4-FFF2-40B4-BE49-F238E27FC236}">
                <a16:creationId xmlns:a16="http://schemas.microsoft.com/office/drawing/2014/main" id="{823A0B92-36EC-FE11-BE52-0F346841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180" y="742950"/>
            <a:ext cx="22230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AA692B-EAB8-364B-4574-571F8725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1600199"/>
            <a:ext cx="4441371" cy="1394775"/>
          </a:xfrm>
        </p:spPr>
        <p:txBody>
          <a:bodyPr wrap="square" anchor="b">
            <a:normAutofit/>
          </a:bodyPr>
          <a:lstStyle/>
          <a:p>
            <a:r>
              <a:rPr lang="en-US"/>
              <a:t>Supports for Students</a:t>
            </a:r>
          </a:p>
        </p:txBody>
      </p:sp>
    </p:spTree>
    <p:extLst>
      <p:ext uri="{BB962C8B-B14F-4D97-AF65-F5344CB8AC3E}">
        <p14:creationId xmlns:p14="http://schemas.microsoft.com/office/powerpoint/2010/main" val="625616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7C142-BCD3-45B6-1887-72DC8EF2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9" y="385667"/>
            <a:ext cx="5009711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Supports Provided in Our 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5BCED-FE69-7C77-69A7-118C13D6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9" y="1147148"/>
            <a:ext cx="7315591" cy="3742903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>
                <a:latin typeface="Elizeth" panose="020B0601020201010104"/>
              </a:rPr>
              <a:t>Please fill in with supports specific to your district or delete the slide.</a:t>
            </a:r>
          </a:p>
          <a:p>
            <a:pPr>
              <a:lnSpc>
                <a:spcPct val="114999"/>
              </a:lnSpc>
            </a:pPr>
            <a:endParaRPr lang="en-US" sz="1900" dirty="0">
              <a:latin typeface="Elizeth" panose="020B0601020201010104"/>
            </a:endParaRPr>
          </a:p>
          <a:p>
            <a:pPr>
              <a:lnSpc>
                <a:spcPct val="114999"/>
              </a:lnSpc>
            </a:pPr>
            <a:r>
              <a:rPr lang="en-US" sz="1900" dirty="0">
                <a:latin typeface="Elizeth" panose="020B0601020201010104"/>
              </a:rPr>
              <a:t>Examples may include </a:t>
            </a:r>
          </a:p>
          <a:p>
            <a:pPr marL="400050" indent="-285750">
              <a:lnSpc>
                <a:spcPct val="114999"/>
              </a:lnSpc>
              <a:buFont typeface="Arial"/>
              <a:buChar char="•"/>
            </a:pPr>
            <a:r>
              <a:rPr lang="en-US" sz="1900" dirty="0">
                <a:latin typeface="Elizeth" panose="020B0601020201010104"/>
              </a:rPr>
              <a:t>Students have access to clothing closet </a:t>
            </a:r>
          </a:p>
          <a:p>
            <a:pPr marL="400050" indent="-285750">
              <a:lnSpc>
                <a:spcPct val="114999"/>
              </a:lnSpc>
              <a:buFont typeface="Arial"/>
              <a:buChar char="•"/>
            </a:pPr>
            <a:r>
              <a:rPr lang="en-US" sz="1900" dirty="0">
                <a:latin typeface="Elizeth" panose="020B0601020201010104"/>
              </a:rPr>
              <a:t>Partnership with food bank</a:t>
            </a:r>
          </a:p>
          <a:p>
            <a:pPr marL="400050" indent="-285750">
              <a:lnSpc>
                <a:spcPct val="114999"/>
              </a:lnSpc>
              <a:buFont typeface="Arial"/>
              <a:buChar char="•"/>
            </a:pPr>
            <a:r>
              <a:rPr lang="en-US" sz="1900" dirty="0">
                <a:latin typeface="Elizeth" panose="020B0601020201010104"/>
              </a:rPr>
              <a:t>Weekly communication with liaison, etc. </a:t>
            </a:r>
          </a:p>
          <a:p>
            <a:pPr marL="400050" indent="-285750">
              <a:lnSpc>
                <a:spcPct val="114999"/>
              </a:lnSpc>
              <a:buFont typeface="Arial"/>
              <a:buChar char="•"/>
            </a:pPr>
            <a:r>
              <a:rPr lang="en-US" sz="1900" dirty="0">
                <a:latin typeface="Elizeth" panose="020B0601020201010104"/>
              </a:rPr>
              <a:t>Bussing that is sensitive to student's housing situation</a:t>
            </a:r>
          </a:p>
          <a:p>
            <a:pPr marL="400050" indent="-285750">
              <a:lnSpc>
                <a:spcPct val="114999"/>
              </a:lnSpc>
              <a:buFont typeface="Arial"/>
              <a:buChar char="•"/>
            </a:pPr>
            <a:r>
              <a:rPr lang="en-US" sz="1900" dirty="0">
                <a:latin typeface="Elizeth" panose="020B0601020201010104"/>
              </a:rPr>
              <a:t>Monitoring for ABC+P</a:t>
            </a:r>
          </a:p>
          <a:p>
            <a:pPr marL="482600" lvl="1" indent="0">
              <a:lnSpc>
                <a:spcPct val="114999"/>
              </a:lnSpc>
              <a:buNone/>
            </a:pPr>
            <a:r>
              <a:rPr lang="en-US" sz="1900" b="1" dirty="0">
                <a:latin typeface="Elizeth" panose="020B0601020201010104"/>
              </a:rPr>
              <a:t>  A</a:t>
            </a:r>
            <a:r>
              <a:rPr lang="en-US" sz="1900" dirty="0">
                <a:latin typeface="Elizeth" panose="020B0601020201010104"/>
                <a:cs typeface="Poppins"/>
              </a:rPr>
              <a:t>ttendance/Enrollment</a:t>
            </a:r>
          </a:p>
          <a:p>
            <a:pPr marL="482600" lvl="1" indent="0">
              <a:lnSpc>
                <a:spcPct val="114999"/>
              </a:lnSpc>
              <a:buNone/>
            </a:pPr>
            <a:r>
              <a:rPr lang="en-US" sz="1900" b="1" dirty="0">
                <a:latin typeface="Elizeth" panose="020B0601020201010104"/>
              </a:rPr>
              <a:t>   </a:t>
            </a:r>
            <a:r>
              <a:rPr lang="en-US" sz="1900" b="1" dirty="0">
                <a:latin typeface="Elizeth" panose="020B0601020201010104"/>
                <a:cs typeface="Poppins"/>
              </a:rPr>
              <a:t>B</a:t>
            </a:r>
            <a:r>
              <a:rPr lang="en-US" sz="1900" dirty="0">
                <a:latin typeface="Elizeth" panose="020B0601020201010104"/>
                <a:cs typeface="Poppins"/>
              </a:rPr>
              <a:t>ehavior, Emotional Well-being &amp; Engagement</a:t>
            </a:r>
          </a:p>
          <a:p>
            <a:pPr marL="482600" lvl="1" indent="0">
              <a:lnSpc>
                <a:spcPct val="114999"/>
              </a:lnSpc>
              <a:buNone/>
            </a:pPr>
            <a:r>
              <a:rPr lang="en-US" sz="1900" b="1" dirty="0">
                <a:latin typeface="Elizeth" panose="020B0601020201010104"/>
              </a:rPr>
              <a:t>  C</a:t>
            </a:r>
            <a:r>
              <a:rPr lang="en-US" sz="1900" dirty="0">
                <a:latin typeface="Elizeth" panose="020B0601020201010104"/>
                <a:cs typeface="Poppins"/>
              </a:rPr>
              <a:t>oursework Completion &amp; Credit Accrual</a:t>
            </a:r>
          </a:p>
          <a:p>
            <a:pPr marL="482600" lvl="1" indent="0">
              <a:lnSpc>
                <a:spcPct val="114999"/>
              </a:lnSpc>
              <a:buNone/>
            </a:pPr>
            <a:r>
              <a:rPr lang="en-US" sz="1900" dirty="0">
                <a:latin typeface="Elizeth" panose="020B0601020201010104"/>
                <a:cs typeface="Poppins"/>
              </a:rPr>
              <a:t>        +</a:t>
            </a:r>
          </a:p>
          <a:p>
            <a:pPr marL="482600" lvl="1" indent="0">
              <a:lnSpc>
                <a:spcPct val="114999"/>
              </a:lnSpc>
              <a:buNone/>
            </a:pPr>
            <a:r>
              <a:rPr lang="en-US" sz="1900" b="1" dirty="0">
                <a:latin typeface="Elizeth" panose="020B0601020201010104"/>
              </a:rPr>
              <a:t>      P</a:t>
            </a:r>
            <a:r>
              <a:rPr lang="en-US" sz="1900" dirty="0">
                <a:latin typeface="Elizeth" panose="020B0601020201010104"/>
                <a:cs typeface="Poppins"/>
              </a:rPr>
              <a:t>hysical Health &amp; Well-being</a:t>
            </a:r>
            <a:endParaRPr lang="en-US" sz="1900" dirty="0">
              <a:latin typeface="Elizeth" panose="020B0601020201010104"/>
            </a:endParaRPr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0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368-1B89-2B06-F145-59073D40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D0FF0-C153-B36E-66C5-F34A4886A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Elizeth" panose="020B0601020201010104"/>
              </a:rPr>
              <a:t>What will help promote attendance &amp; achievement?</a:t>
            </a:r>
          </a:p>
          <a:p>
            <a:pPr marL="0">
              <a:lnSpc>
                <a:spcPct val="114999"/>
              </a:lnSpc>
            </a:pPr>
            <a:endParaRPr lang="en-US" b="1" dirty="0">
              <a:latin typeface="Poppins"/>
            </a:endParaRPr>
          </a:p>
          <a:p>
            <a:pPr lvl="1"/>
            <a:r>
              <a:rPr lang="en-US" sz="1600" dirty="0">
                <a:latin typeface="Elizeth" panose="020B0601020201010104"/>
              </a:rPr>
              <a:t>Immediate enrollment/identification</a:t>
            </a:r>
          </a:p>
          <a:p>
            <a:pPr lvl="1"/>
            <a:r>
              <a:rPr lang="en-US" sz="1600" dirty="0">
                <a:latin typeface="Elizeth" panose="020B0601020201010104"/>
              </a:rPr>
              <a:t>School of Origin (Best Interest)</a:t>
            </a:r>
          </a:p>
          <a:p>
            <a:pPr lvl="1"/>
            <a:r>
              <a:rPr lang="en-US" sz="1600" dirty="0">
                <a:latin typeface="Elizeth" panose="020B0601020201010104"/>
              </a:rPr>
              <a:t>Transportation</a:t>
            </a:r>
          </a:p>
          <a:p>
            <a:pPr lvl="1"/>
            <a:r>
              <a:rPr lang="en-US" sz="1600" dirty="0">
                <a:latin typeface="Elizeth" panose="020B0601020201010104"/>
              </a:rPr>
              <a:t>Accountability/Awareness</a:t>
            </a:r>
          </a:p>
          <a:p>
            <a:pPr lvl="1"/>
            <a:r>
              <a:rPr lang="en-US" sz="1600" dirty="0">
                <a:latin typeface="Elizeth" panose="020B0601020201010104"/>
              </a:rPr>
              <a:t>Engagement w/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02A1-FA06-9A95-8E5E-267CC523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510225"/>
            <a:ext cx="6122894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Behavioral/Emotional Wellbeing and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57458-A917-F9AE-6171-FDF92454A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Elizeth" panose="020B0601020201010104"/>
              </a:rPr>
              <a:t>What will support positive behavior &amp; emotional well being?</a:t>
            </a:r>
          </a:p>
          <a:p>
            <a:pPr lvl="1"/>
            <a:r>
              <a:rPr lang="en-US" sz="1600" dirty="0">
                <a:latin typeface="Elizeth" panose="020B0601020201010104"/>
              </a:rPr>
              <a:t>Mentoring (check-in)</a:t>
            </a:r>
          </a:p>
          <a:p>
            <a:pPr lvl="1"/>
            <a:r>
              <a:rPr lang="en-US" sz="1600" dirty="0">
                <a:latin typeface="Elizeth" panose="020B0601020201010104"/>
              </a:rPr>
              <a:t>Referrals for Mental Health services</a:t>
            </a:r>
          </a:p>
          <a:p>
            <a:pPr lvl="1"/>
            <a:r>
              <a:rPr lang="en-US" sz="1600" dirty="0">
                <a:latin typeface="Elizeth" panose="020B0601020201010104"/>
              </a:rPr>
              <a:t>Academic/Intervention Support </a:t>
            </a:r>
          </a:p>
          <a:p>
            <a:pPr lvl="1"/>
            <a:r>
              <a:rPr lang="en-US" sz="1600" dirty="0">
                <a:latin typeface="Elizeth" panose="020B0601020201010104"/>
              </a:rPr>
              <a:t>Extra-curricular activities</a:t>
            </a:r>
          </a:p>
          <a:p>
            <a:pPr lvl="1"/>
            <a:r>
              <a:rPr lang="en-US" sz="1600" dirty="0">
                <a:latin typeface="Elizeth" panose="020B0601020201010104"/>
              </a:rPr>
              <a:t>College &amp; Career Planning/Support</a:t>
            </a:r>
          </a:p>
          <a:p>
            <a:pPr lvl="2"/>
            <a:r>
              <a:rPr lang="en-US" sz="1600" dirty="0">
                <a:latin typeface="Elizeth" panose="020B0601020201010104"/>
              </a:rPr>
              <a:t>FAFSA</a:t>
            </a:r>
          </a:p>
          <a:p>
            <a:pPr lvl="2"/>
            <a:r>
              <a:rPr lang="en-US" sz="1600" dirty="0">
                <a:latin typeface="Elizeth" panose="020B0601020201010104"/>
              </a:rPr>
              <a:t>Career &amp; Technical 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0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5012-5F96-D0A3-34F4-F7B02721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9" y="510225"/>
            <a:ext cx="6450885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Coursework Completion and Credit Accrual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3122F-FEE6-770F-CD51-4B927493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9" y="1316700"/>
            <a:ext cx="6970500" cy="25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Elizeth" panose="020B0601020201010104"/>
              </a:rPr>
              <a:t>What practices will remove barriers to support academic success? </a:t>
            </a:r>
          </a:p>
          <a:p>
            <a:pPr lvl="1"/>
            <a:r>
              <a:rPr lang="en-US" sz="1600" dirty="0">
                <a:latin typeface="Elizeth" panose="020B0601020201010104"/>
              </a:rPr>
              <a:t> IEP &amp; EL eligibility coordinated w/ prior school</a:t>
            </a:r>
          </a:p>
          <a:p>
            <a:pPr lvl="2"/>
            <a:r>
              <a:rPr lang="en-US" sz="1600" dirty="0">
                <a:latin typeface="Elizeth" panose="020B0601020201010104"/>
              </a:rPr>
              <a:t>Prompt &amp; Expeditious referrals &amp; evaluations</a:t>
            </a:r>
          </a:p>
          <a:p>
            <a:pPr lvl="1"/>
            <a:r>
              <a:rPr lang="en-US" sz="1600" dirty="0">
                <a:latin typeface="Elizeth" panose="020B0601020201010104"/>
              </a:rPr>
              <a:t>Transcript Review</a:t>
            </a:r>
          </a:p>
          <a:p>
            <a:pPr lvl="2"/>
            <a:r>
              <a:rPr lang="en-US" sz="1600" dirty="0">
                <a:latin typeface="Elizeth" panose="020B0601020201010104"/>
              </a:rPr>
              <a:t>Full and/or Partial credit given</a:t>
            </a:r>
          </a:p>
          <a:p>
            <a:pPr lvl="1"/>
            <a:r>
              <a:rPr lang="en-US" sz="1600" dirty="0">
                <a:latin typeface="Elizeth" panose="020B0601020201010104"/>
              </a:rPr>
              <a:t>Credit Recovery</a:t>
            </a:r>
          </a:p>
          <a:p>
            <a:pPr lvl="1"/>
            <a:r>
              <a:rPr lang="en-US" sz="1600" dirty="0">
                <a:latin typeface="Elizeth" panose="020B0601020201010104"/>
              </a:rPr>
              <a:t>On-track to Graduate</a:t>
            </a:r>
          </a:p>
          <a:p>
            <a:pPr lvl="1"/>
            <a:r>
              <a:rPr lang="en-US" sz="1600" dirty="0">
                <a:latin typeface="Elizeth" panose="020B0601020201010104"/>
              </a:rPr>
              <a:t>Foundational Skills/Intervention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5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CD3B-D1B0-3302-1BB3-63AC5E27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Physical Health &amp; Wellbeing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8CB04-2E63-C0D7-63D6-470D29A8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80" y="1327707"/>
            <a:ext cx="6970500" cy="339338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b="1" dirty="0">
                <a:latin typeface="Elizeth" panose="020B0601020201010104"/>
              </a:rPr>
              <a:t>What community &amp; school partnerships can meet a child’s physical needs? 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Food &amp; Nutrition</a:t>
            </a:r>
          </a:p>
          <a:p>
            <a:pPr lvl="2">
              <a:buFont typeface="Courier New"/>
              <a:buChar char="o"/>
            </a:pPr>
            <a:r>
              <a:rPr lang="en-US" sz="4900" dirty="0">
                <a:latin typeface="Elizeth" panose="020B0601020201010104"/>
              </a:rPr>
              <a:t>Free Breakfast &amp; Lunch</a:t>
            </a:r>
          </a:p>
          <a:p>
            <a:pPr lvl="2">
              <a:buFont typeface="Courier New"/>
              <a:buChar char="o"/>
            </a:pPr>
            <a:r>
              <a:rPr lang="en-US" sz="4900" dirty="0">
                <a:latin typeface="Elizeth" panose="020B0601020201010104"/>
              </a:rPr>
              <a:t>Food Banks &amp; Weekend Backpacks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Clothing &amp; Winter gear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Hygiene Supplies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School Supplies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Immunizations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Medical &amp; Dental Referrals</a:t>
            </a:r>
          </a:p>
          <a:p>
            <a:pPr lvl="1">
              <a:buFont typeface="Arial"/>
              <a:buChar char="•"/>
            </a:pPr>
            <a:r>
              <a:rPr lang="en-US" sz="4900" dirty="0">
                <a:latin typeface="Elizeth" panose="020B0601020201010104"/>
              </a:rPr>
              <a:t>Housing Referrals</a:t>
            </a:r>
            <a:endParaRPr lang="en-US" sz="4900" b="1" dirty="0">
              <a:latin typeface="Elizeth" panose="020B06010202010101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86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484FCB-6D86-3190-E605-AF5E8067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31F78-5553-5D92-F596-E2AF221ED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Elizeth" panose="020B0601020201010104"/>
              </a:rPr>
              <a:t>Liaison Contact Information: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sz="1800" dirty="0">
              <a:latin typeface="Elizeth" panose="020B0601020201010104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sz="1800" dirty="0">
              <a:latin typeface="Elizeth" panose="020B0601020201010104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sz="1800" dirty="0">
              <a:latin typeface="Elizeth" panose="020B0601020201010104"/>
            </a:endParaRPr>
          </a:p>
          <a:p>
            <a:pPr>
              <a:lnSpc>
                <a:spcPct val="114999"/>
              </a:lnSpc>
            </a:pPr>
            <a:r>
              <a:rPr lang="en-US" sz="1800" dirty="0">
                <a:latin typeface="Elizeth" panose="020B0601020201010104"/>
              </a:rPr>
              <a:t>District Federal Program Director </a:t>
            </a:r>
          </a:p>
          <a:p>
            <a:endParaRPr lang="en-US" sz="1800" dirty="0">
              <a:latin typeface="Elizeth" panose="020B0601020201010104"/>
            </a:endParaRPr>
          </a:p>
          <a:p>
            <a:pPr>
              <a:lnSpc>
                <a:spcPct val="115000"/>
              </a:lnSpc>
            </a:pPr>
            <a:endParaRPr lang="en-US" sz="1800" dirty="0">
              <a:latin typeface="Elizeth" panose="020B0601020201010104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2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8655-D42C-2D16-F210-202D2719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1" y="2100911"/>
            <a:ext cx="4661807" cy="1417896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Homelessness in Idaho</a:t>
            </a:r>
            <a:br>
              <a:rPr lang="en-US" sz="3600" dirty="0"/>
            </a:br>
            <a:br>
              <a:rPr lang="en-US" sz="3600" dirty="0"/>
            </a:br>
            <a:r>
              <a:rPr lang="en-US" sz="2000" b="0" dirty="0"/>
              <a:t>Putting it in Perspective for our State &amp; District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4294967295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800">
                <a:solidFill>
                  <a:srgbClr val="E7C221"/>
                </a:solidFill>
                <a:ea typeface="Georgia"/>
                <a:cs typeface="Georgia"/>
                <a:sym typeface="Georgia"/>
              </a:rPr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sz="800">
              <a:solidFill>
                <a:srgbClr val="E7C221"/>
              </a:solidFill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B331-8B6D-4FBD-92F1-57CB0D9A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510225"/>
            <a:ext cx="5543522" cy="9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Unaccompanied Homeless Youth</a:t>
            </a:r>
          </a:p>
        </p:txBody>
      </p:sp>
      <p:pic>
        <p:nvPicPr>
          <p:cNvPr id="5" name="Picture 4" descr="Screenshot of map of Idaho with numbers of unaccompanied homeless youth">
            <a:extLst>
              <a:ext uri="{FF2B5EF4-FFF2-40B4-BE49-F238E27FC236}">
                <a16:creationId xmlns:a16="http://schemas.microsoft.com/office/drawing/2014/main" id="{4FF2B8FF-2AD8-4948-9FFB-5AB7B335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7" y="114173"/>
            <a:ext cx="8217322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605FBE-F4B4-4336-8EE3-D0FC87F0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053" y="526371"/>
            <a:ext cx="6963873" cy="3213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experiencing homelessness in Idaho</a:t>
            </a:r>
          </a:p>
        </p:txBody>
      </p:sp>
      <p:pic>
        <p:nvPicPr>
          <p:cNvPr id="6" name="Picture 5" descr="Screenshot of graph illustrating the number of unduplicated homeless students throughout the state of Idaho from 20218-2023 school years">
            <a:extLst>
              <a:ext uri="{FF2B5EF4-FFF2-40B4-BE49-F238E27FC236}">
                <a16:creationId xmlns:a16="http://schemas.microsoft.com/office/drawing/2014/main" id="{86A92AFE-0F1E-B6D9-2E46-89B42BD6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78" y="343421"/>
            <a:ext cx="7121696" cy="44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783793-BFD3-4CF2-9018-617FF546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98" y="372623"/>
            <a:ext cx="5499214" cy="321300"/>
          </a:xfrm>
        </p:spPr>
        <p:txBody>
          <a:bodyPr>
            <a:normAutofit fontScale="90000"/>
          </a:bodyPr>
          <a:lstStyle/>
          <a:p>
            <a:r>
              <a:rPr lang="en-US" dirty="0"/>
              <a:t>Idaho Student Living Situations</a:t>
            </a:r>
          </a:p>
        </p:txBody>
      </p:sp>
      <p:pic>
        <p:nvPicPr>
          <p:cNvPr id="6" name="Picture 5" descr="Screenshot of chart showing percentages of homeless students based on where they were living during 2023-2024">
            <a:extLst>
              <a:ext uri="{FF2B5EF4-FFF2-40B4-BE49-F238E27FC236}">
                <a16:creationId xmlns:a16="http://schemas.microsoft.com/office/drawing/2014/main" id="{BDF60C6F-BC7A-04A2-5B1D-722017E3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77" y="285750"/>
            <a:ext cx="64724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8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A395-BD00-BCE5-F1E2-F3405EB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9" y="510225"/>
            <a:ext cx="6970500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federal law require school districts to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B63F3-6BA0-37D0-9666-083AFED34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80" y="1655700"/>
            <a:ext cx="6970500" cy="2510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600" dirty="0">
                <a:latin typeface="Elizeth" panose="020B0601020201010104"/>
                <a:ea typeface="Cambria"/>
              </a:rPr>
              <a:t>McKinney Vento Law </a:t>
            </a:r>
            <a:r>
              <a:rPr lang="en-US" sz="1600" u="sng" dirty="0">
                <a:latin typeface="Elizeth" panose="020B0601020201010104"/>
                <a:ea typeface="Cambria"/>
              </a:rPr>
              <a:t>requires</a:t>
            </a:r>
            <a:r>
              <a:rPr lang="en-US" sz="1600" dirty="0">
                <a:latin typeface="Elizeth" panose="020B0601020201010104"/>
                <a:ea typeface="Cambria"/>
              </a:rPr>
              <a:t> a school district to:</a:t>
            </a:r>
          </a:p>
          <a:p>
            <a:pPr marL="4000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Elizeth" panose="020B0601020201010104"/>
                <a:ea typeface="Cambria"/>
              </a:rPr>
              <a:t>Keep students in their schools of origin to the extent feasible, unless it is against the parent’s wishes</a:t>
            </a:r>
          </a:p>
          <a:p>
            <a:pPr marL="4000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Elizeth" panose="020B0601020201010104"/>
                <a:ea typeface="Cambria"/>
              </a:rPr>
              <a:t>Provide transportation to the school of origin</a:t>
            </a:r>
          </a:p>
          <a:p>
            <a:pPr marL="4000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Elizeth" panose="020B0601020201010104"/>
                <a:ea typeface="Cambria"/>
              </a:rPr>
              <a:t>Remove barriers to enrollment of homeless youth and children (school records, immunization records, etc.)</a:t>
            </a:r>
          </a:p>
          <a:p>
            <a:pPr marL="4000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Elizeth" panose="020B0601020201010104"/>
                <a:ea typeface="Cambria"/>
              </a:rPr>
              <a:t>Homeless students immediately qualify for free/reduced lunch and breakfast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CC37-F3A1-8117-4CA9-23004CBA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9" y="510225"/>
            <a:ext cx="5655755" cy="905400"/>
          </a:xfrm>
        </p:spPr>
        <p:txBody>
          <a:bodyPr>
            <a:normAutofit/>
          </a:bodyPr>
          <a:lstStyle/>
          <a:p>
            <a:r>
              <a:rPr lang="en-US" dirty="0"/>
              <a:t>Steps to Identification and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0AFFE-B9A2-86D8-3B2F-5E427F3E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9" y="1239896"/>
            <a:ext cx="7086991" cy="3749547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Outreach</a:t>
            </a:r>
          </a:p>
          <a:p>
            <a:pPr lvl="1"/>
            <a:r>
              <a:rPr lang="en-US" sz="2000" dirty="0">
                <a:latin typeface="Elizeth" panose="020B0601020201010104"/>
              </a:rPr>
              <a:t>Nighttime residency forms (make sure families have access 2x/year), awareness activities, training, &amp; staff referrals</a:t>
            </a:r>
          </a:p>
          <a:p>
            <a:pPr lvl="1">
              <a:lnSpc>
                <a:spcPct val="114999"/>
              </a:lnSpc>
            </a:pPr>
            <a:r>
              <a:rPr lang="en-US" sz="2000" dirty="0">
                <a:solidFill>
                  <a:srgbClr val="C00000"/>
                </a:solidFill>
                <a:latin typeface="Elizeth" panose="020B0601020201010104"/>
              </a:rPr>
              <a:t>Our district collects these during registration (update and personalize to your district)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Verify &amp; Assess Needs</a:t>
            </a:r>
          </a:p>
          <a:p>
            <a:pPr lvl="1"/>
            <a:r>
              <a:rPr lang="en-US" sz="2000" dirty="0">
                <a:latin typeface="Elizeth" panose="020B0601020201010104"/>
              </a:rPr>
              <a:t>The district team collects additional information from forms/referrals to determine if they meet the requirements</a:t>
            </a:r>
          </a:p>
          <a:p>
            <a:pPr lvl="1"/>
            <a:r>
              <a:rPr lang="en-US" sz="2000" dirty="0">
                <a:latin typeface="Elizeth" panose="020B0601020201010104"/>
              </a:rPr>
              <a:t>Determine &amp; arrange supports needed (transportation &amp; lunches)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Notify</a:t>
            </a:r>
          </a:p>
          <a:p>
            <a:pPr lvl="1"/>
            <a:r>
              <a:rPr lang="en-US" sz="2000" dirty="0">
                <a:latin typeface="Elizeth" panose="020B0601020201010104"/>
              </a:rPr>
              <a:t>Written notification, rights, &amp; services to parents or Unaccompanied Homeless Youth via the team</a:t>
            </a:r>
            <a:endParaRPr lang="en-US" sz="2000" b="1" dirty="0">
              <a:latin typeface="Elizeth" panose="020B0601020201010104"/>
            </a:endParaRPr>
          </a:p>
          <a:p>
            <a:pPr lvl="1">
              <a:lnSpc>
                <a:spcPct val="114999"/>
              </a:lnSpc>
            </a:pPr>
            <a:r>
              <a:rPr lang="en-US" sz="2000" dirty="0">
                <a:latin typeface="Elizeth" panose="020B0601020201010104"/>
              </a:rPr>
              <a:t>Teachers and other staff are notified as needed, please be respectful of student privacy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Code</a:t>
            </a:r>
          </a:p>
          <a:p>
            <a:pPr lvl="1"/>
            <a:r>
              <a:rPr lang="en-US" sz="2000" dirty="0">
                <a:latin typeface="Elizeth" panose="020B0601020201010104"/>
              </a:rPr>
              <a:t>Students are coded in _(SMS)_____ to be included in the ISEE uploads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2D9B00-3509-5D71-FD03-47F97C55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376280"/>
            <a:ext cx="4005900" cy="905400"/>
          </a:xfrm>
        </p:spPr>
        <p:txBody>
          <a:bodyPr/>
          <a:lstStyle/>
          <a:p>
            <a:r>
              <a:rPr lang="en-US" dirty="0"/>
              <a:t>Signs of Homelessness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E048C-18CE-82E8-774A-61907E7E2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80" y="1289077"/>
            <a:ext cx="7057172" cy="2875420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>
                <a:latin typeface="Elizeth" panose="020B0601020201010104"/>
              </a:rPr>
              <a:t>Sometimes there are no signs.  But signs can include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Gaps in skill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Chronic hunger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Fatigue, tired, can’t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Poor organization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Unmet medical/dental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Erratic attendance/tardiness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Inability to pay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Lack of participation in afterschool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Elizeth" panose="020B0601020201010104"/>
              </a:rPr>
              <a:t>Poor hygiene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651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2b0562-effb-48b9-a3b3-5b5d439241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B090ECB5A914082E02B4E63C1CC40" ma:contentTypeVersion="15" ma:contentTypeDescription="Create a new document." ma:contentTypeScope="" ma:versionID="88bdb004756c1c6ca03cc984572114b4">
  <xsd:schema xmlns:xsd="http://www.w3.org/2001/XMLSchema" xmlns:xs="http://www.w3.org/2001/XMLSchema" xmlns:p="http://schemas.microsoft.com/office/2006/metadata/properties" xmlns:ns3="532b0562-effb-48b9-a3b3-5b5d43924139" xmlns:ns4="2d2c00cc-2e22-4c8f-a390-71979876e129" targetNamespace="http://schemas.microsoft.com/office/2006/metadata/properties" ma:root="true" ma:fieldsID="294ee6dbe006a25c0b90dbb4b843dc71" ns3:_="" ns4:_="">
    <xsd:import namespace="532b0562-effb-48b9-a3b3-5b5d43924139"/>
    <xsd:import namespace="2d2c00cc-2e22-4c8f-a390-71979876e1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b0562-effb-48b9-a3b3-5b5d43924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c00cc-2e22-4c8f-a390-71979876e1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9E4D1-201B-4C10-B850-181BFE458B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B9B66D-9B57-4CBC-9367-BE08D1B050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32b0562-effb-48b9-a3b3-5b5d43924139"/>
    <ds:schemaRef ds:uri="http://purl.org/dc/dcmitype/"/>
    <ds:schemaRef ds:uri="http://purl.org/dc/elements/1.1/"/>
    <ds:schemaRef ds:uri="http://schemas.microsoft.com/office/infopath/2007/PartnerControls"/>
    <ds:schemaRef ds:uri="2d2c00cc-2e22-4c8f-a390-71979876e12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869D71-6C2D-46C2-A09A-DD0A1E0417B8}">
  <ds:schemaRefs>
    <ds:schemaRef ds:uri="2d2c00cc-2e22-4c8f-a390-71979876e129"/>
    <ds:schemaRef ds:uri="532b0562-effb-48b9-a3b3-5b5d439241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1202</Words>
  <Application>Microsoft Office PowerPoint</Application>
  <PresentationFormat>On-screen Show (16:9)</PresentationFormat>
  <Paragraphs>168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Georgia</vt:lpstr>
      <vt:lpstr>Courier New</vt:lpstr>
      <vt:lpstr>Helvetica Neue</vt:lpstr>
      <vt:lpstr>Elizeth</vt:lpstr>
      <vt:lpstr>Arial</vt:lpstr>
      <vt:lpstr>Arial,Sans-Serif</vt:lpstr>
      <vt:lpstr>Poppins</vt:lpstr>
      <vt:lpstr>Cambria</vt:lpstr>
      <vt:lpstr>Poppins SemiBold</vt:lpstr>
      <vt:lpstr>Simple Light</vt:lpstr>
      <vt:lpstr>Supporting Students Experiencing Homelessness Annual Training    _____ School District</vt:lpstr>
      <vt:lpstr> 1. I know what the living situations qualify under McKinney Vento  2. I can identify the process our district has in place to meet the educational needs and provide supports for stability to students/families experiencing homelessness   3. I am aware of how homelessness can affect educational outcomes.  4. I know who to contact regarding the Homeless Education Program in our district   </vt:lpstr>
      <vt:lpstr>Homelessness in Idaho  Putting it in Perspective for our State &amp; District </vt:lpstr>
      <vt:lpstr>Unaccompanied Homeless Youth</vt:lpstr>
      <vt:lpstr>Students experiencing homelessness in Idaho</vt:lpstr>
      <vt:lpstr>Idaho Student Living Situations</vt:lpstr>
      <vt:lpstr>What does federal law require school districts to do?</vt:lpstr>
      <vt:lpstr>Steps to Identification and Eligibility</vt:lpstr>
      <vt:lpstr>Signs of Homelessness</vt:lpstr>
      <vt:lpstr>Homelessness Creates Barriers</vt:lpstr>
      <vt:lpstr>Homelessness Affects Learning</vt:lpstr>
      <vt:lpstr>What is McKinney- Vento?</vt:lpstr>
      <vt:lpstr>McKinney Vento Definitions</vt:lpstr>
      <vt:lpstr>Causes of Homelessness</vt:lpstr>
      <vt:lpstr>Types of Living Situations that qualify for the McKinney Vento Act </vt:lpstr>
      <vt:lpstr>Unaccompanied Homeless Youth </vt:lpstr>
      <vt:lpstr>Idaho Data</vt:lpstr>
      <vt:lpstr>Data show strong relationships between education and homelessness</vt:lpstr>
      <vt:lpstr>   Consequences of Youth Homelessness:</vt:lpstr>
      <vt:lpstr>McKinney-Vento Posters  </vt:lpstr>
      <vt:lpstr>Supports for Students</vt:lpstr>
      <vt:lpstr>Supports Provided in Our District</vt:lpstr>
      <vt:lpstr>Attendance</vt:lpstr>
      <vt:lpstr>Behavioral/Emotional Wellbeing and Engagement</vt:lpstr>
      <vt:lpstr>Coursework Completion and Credit Accrual</vt:lpstr>
      <vt:lpstr>Physical Health &amp; Wellbeing</vt:lpstr>
      <vt:lpstr> Questions?</vt:lpstr>
    </vt:vector>
  </TitlesOfParts>
  <Company>Idaho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McKinney-Vento Annual Staff Training (Short version)</dc:title>
  <dc:subject>McKinney-Vento, Homeless Education</dc:subject>
  <dc:creator>Federal Programs</dc:creator>
  <cp:lastModifiedBy>Michelle Perreira</cp:lastModifiedBy>
  <cp:revision>16</cp:revision>
  <dcterms:modified xsi:type="dcterms:W3CDTF">2025-08-15T18:22:23Z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0x01010031FB090ECB5A914082E02B4E63C1CC40</vt:lpwstr>
  </property>
</Properties>
</file>