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4"/>
  </p:sldMasterIdLst>
  <p:notesMasterIdLst>
    <p:notesMasterId r:id="rId50"/>
  </p:notesMasterIdLst>
  <p:sldIdLst>
    <p:sldId id="256" r:id="rId5"/>
    <p:sldId id="257" r:id="rId6"/>
    <p:sldId id="275" r:id="rId7"/>
    <p:sldId id="276" r:id="rId8"/>
    <p:sldId id="277" r:id="rId9"/>
    <p:sldId id="283" r:id="rId10"/>
    <p:sldId id="292" r:id="rId11"/>
    <p:sldId id="278" r:id="rId12"/>
    <p:sldId id="279" r:id="rId13"/>
    <p:sldId id="345" r:id="rId14"/>
    <p:sldId id="346" r:id="rId15"/>
    <p:sldId id="347" r:id="rId16"/>
    <p:sldId id="280" r:id="rId17"/>
    <p:sldId id="281" r:id="rId18"/>
    <p:sldId id="282" r:id="rId19"/>
    <p:sldId id="284" r:id="rId20"/>
    <p:sldId id="285" r:id="rId21"/>
    <p:sldId id="286" r:id="rId22"/>
    <p:sldId id="287" r:id="rId23"/>
    <p:sldId id="288" r:id="rId24"/>
    <p:sldId id="289" r:id="rId25"/>
    <p:sldId id="290" r:id="rId26"/>
    <p:sldId id="258" r:id="rId27"/>
    <p:sldId id="259" r:id="rId28"/>
    <p:sldId id="342" r:id="rId29"/>
    <p:sldId id="273" r:id="rId30"/>
    <p:sldId id="350" r:id="rId31"/>
    <p:sldId id="262" r:id="rId32"/>
    <p:sldId id="348" r:id="rId33"/>
    <p:sldId id="294" r:id="rId34"/>
    <p:sldId id="272" r:id="rId35"/>
    <p:sldId id="349" r:id="rId36"/>
    <p:sldId id="333" r:id="rId37"/>
    <p:sldId id="334" r:id="rId38"/>
    <p:sldId id="335" r:id="rId39"/>
    <p:sldId id="336" r:id="rId40"/>
    <p:sldId id="337" r:id="rId41"/>
    <p:sldId id="338" r:id="rId42"/>
    <p:sldId id="344" r:id="rId43"/>
    <p:sldId id="339" r:id="rId44"/>
    <p:sldId id="340" r:id="rId45"/>
    <p:sldId id="341" r:id="rId46"/>
    <p:sldId id="296" r:id="rId47"/>
    <p:sldId id="297" r:id="rId48"/>
    <p:sldId id="274" r:id="rId49"/>
  </p:sldIdLst>
  <p:sldSz cx="9144000" cy="5143500" type="screen16x9"/>
  <p:notesSz cx="6858000" cy="9144000"/>
  <p:embeddedFontLst>
    <p:embeddedFont>
      <p:font typeface="Arial Black" panose="020B0A04020102020204" pitchFamily="34" charset="0"/>
      <p:bold r:id="rId51"/>
    </p:embeddedFon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Cambria" panose="02040503050406030204" pitchFamily="18" charset="0"/>
      <p:regular r:id="rId58"/>
      <p:bold r:id="rId59"/>
      <p:italic r:id="rId60"/>
      <p:boldItalic r:id="rId61"/>
    </p:embeddedFont>
    <p:embeddedFont>
      <p:font typeface="Georgia" panose="02040502050405020303" pitchFamily="18" charset="0"/>
      <p:regular r:id="rId62"/>
      <p:bold r:id="rId63"/>
      <p:italic r:id="rId64"/>
      <p:boldItalic r:id="rId65"/>
    </p:embeddedFont>
    <p:embeddedFont>
      <p:font typeface="Poppins" panose="020B0604020202020204" charset="0"/>
      <p:regular r:id="rId66"/>
      <p:bold r:id="rId67"/>
      <p:italic r:id="rId68"/>
      <p:boldItalic r:id="rId69"/>
    </p:embeddedFont>
    <p:embeddedFont>
      <p:font typeface="Poppins SemiBold" panose="020B0604020202020204" charset="0"/>
      <p:bold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240"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3.xml"/><Relationship Id="rId7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e5a130d43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e5a130d43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e5a130d43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5e5a130d43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e5a130d43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5e5a130d43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e5a130d43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5e5a130d43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imple Dark - Title Slide" type="title">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1350"/>
            <a:ext cx="5485200" cy="51435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 name="Google Shape;11;p2"/>
          <p:cNvPicPr preferRelativeResize="0"/>
          <p:nvPr/>
        </p:nvPicPr>
        <p:blipFill>
          <a:blip r:embed="rId3">
            <a:alphaModFix/>
          </a:blip>
          <a:stretch>
            <a:fillRect/>
          </a:stretch>
        </p:blipFill>
        <p:spPr>
          <a:xfrm>
            <a:off x="0" y="-10126"/>
            <a:ext cx="2872100" cy="1116950"/>
          </a:xfrm>
          <a:prstGeom prst="rect">
            <a:avLst/>
          </a:prstGeom>
          <a:noFill/>
          <a:ln>
            <a:noFill/>
          </a:ln>
        </p:spPr>
      </p:pic>
      <p:sp>
        <p:nvSpPr>
          <p:cNvPr id="12" name="Google Shape;12;p2"/>
          <p:cNvSpPr/>
          <p:nvPr/>
        </p:nvSpPr>
        <p:spPr>
          <a:xfrm>
            <a:off x="5485200" y="135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p2"/>
          <p:cNvSpPr txBox="1">
            <a:spLocks noGrp="1"/>
          </p:cNvSpPr>
          <p:nvPr>
            <p:ph type="title"/>
          </p:nvPr>
        </p:nvSpPr>
        <p:spPr>
          <a:xfrm>
            <a:off x="685125" y="1366125"/>
            <a:ext cx="4099146" cy="2600400"/>
          </a:xfrm>
          <a:prstGeom prst="rect">
            <a:avLst/>
          </a:prstGeom>
        </p:spPr>
        <p:txBody>
          <a:bodyPr spcFirstLastPara="1" wrap="square" lIns="91425" tIns="91425" rIns="0" bIns="91425" anchor="b" anchorCtr="0">
            <a:normAutofit/>
          </a:bodyPr>
          <a:lstStyle>
            <a:lvl1pPr lvl="0">
              <a:spcBef>
                <a:spcPts val="0"/>
              </a:spcBef>
              <a:spcAft>
                <a:spcPts val="0"/>
              </a:spcAft>
              <a:buClr>
                <a:srgbClr val="E7C221"/>
              </a:buClr>
              <a:buSzPts val="3500"/>
              <a:buNone/>
              <a:defRPr sz="3500" b="1" i="0">
                <a:solidFill>
                  <a:srgbClr val="E7C221"/>
                </a:solidFill>
                <a:latin typeface="Elizeth" panose="020B0601020201010104" pitchFamily="34" charset="77"/>
              </a:defRPr>
            </a:lvl1pPr>
            <a:lvl2pPr lvl="1">
              <a:spcBef>
                <a:spcPts val="0"/>
              </a:spcBef>
              <a:spcAft>
                <a:spcPts val="0"/>
              </a:spcAft>
              <a:buClr>
                <a:srgbClr val="E7C221"/>
              </a:buClr>
              <a:buSzPts val="3500"/>
              <a:buNone/>
              <a:defRPr sz="3500">
                <a:solidFill>
                  <a:srgbClr val="E7C221"/>
                </a:solidFill>
              </a:defRPr>
            </a:lvl2pPr>
            <a:lvl3pPr lvl="2">
              <a:spcBef>
                <a:spcPts val="0"/>
              </a:spcBef>
              <a:spcAft>
                <a:spcPts val="0"/>
              </a:spcAft>
              <a:buClr>
                <a:srgbClr val="E7C221"/>
              </a:buClr>
              <a:buSzPts val="3500"/>
              <a:buNone/>
              <a:defRPr sz="3500">
                <a:solidFill>
                  <a:srgbClr val="E7C221"/>
                </a:solidFill>
              </a:defRPr>
            </a:lvl3pPr>
            <a:lvl4pPr lvl="3">
              <a:spcBef>
                <a:spcPts val="0"/>
              </a:spcBef>
              <a:spcAft>
                <a:spcPts val="0"/>
              </a:spcAft>
              <a:buClr>
                <a:srgbClr val="E7C221"/>
              </a:buClr>
              <a:buSzPts val="3500"/>
              <a:buNone/>
              <a:defRPr sz="3500">
                <a:solidFill>
                  <a:srgbClr val="E7C221"/>
                </a:solidFill>
              </a:defRPr>
            </a:lvl4pPr>
            <a:lvl5pPr lvl="4">
              <a:spcBef>
                <a:spcPts val="0"/>
              </a:spcBef>
              <a:spcAft>
                <a:spcPts val="0"/>
              </a:spcAft>
              <a:buClr>
                <a:srgbClr val="E7C221"/>
              </a:buClr>
              <a:buSzPts val="3500"/>
              <a:buNone/>
              <a:defRPr sz="3500">
                <a:solidFill>
                  <a:srgbClr val="E7C221"/>
                </a:solidFill>
              </a:defRPr>
            </a:lvl5pPr>
            <a:lvl6pPr lvl="5">
              <a:spcBef>
                <a:spcPts val="0"/>
              </a:spcBef>
              <a:spcAft>
                <a:spcPts val="0"/>
              </a:spcAft>
              <a:buClr>
                <a:srgbClr val="E7C221"/>
              </a:buClr>
              <a:buSzPts val="3500"/>
              <a:buNone/>
              <a:defRPr sz="3500">
                <a:solidFill>
                  <a:srgbClr val="E7C221"/>
                </a:solidFill>
              </a:defRPr>
            </a:lvl6pPr>
            <a:lvl7pPr lvl="6">
              <a:spcBef>
                <a:spcPts val="0"/>
              </a:spcBef>
              <a:spcAft>
                <a:spcPts val="0"/>
              </a:spcAft>
              <a:buClr>
                <a:srgbClr val="E7C221"/>
              </a:buClr>
              <a:buSzPts val="3500"/>
              <a:buNone/>
              <a:defRPr sz="3500">
                <a:solidFill>
                  <a:srgbClr val="E7C221"/>
                </a:solidFill>
              </a:defRPr>
            </a:lvl7pPr>
            <a:lvl8pPr lvl="7">
              <a:spcBef>
                <a:spcPts val="0"/>
              </a:spcBef>
              <a:spcAft>
                <a:spcPts val="0"/>
              </a:spcAft>
              <a:buClr>
                <a:srgbClr val="E7C221"/>
              </a:buClr>
              <a:buSzPts val="3500"/>
              <a:buNone/>
              <a:defRPr sz="3500">
                <a:solidFill>
                  <a:srgbClr val="E7C221"/>
                </a:solidFill>
              </a:defRPr>
            </a:lvl8pPr>
            <a:lvl9pPr lvl="8">
              <a:spcBef>
                <a:spcPts val="0"/>
              </a:spcBef>
              <a:spcAft>
                <a:spcPts val="0"/>
              </a:spcAft>
              <a:buClr>
                <a:srgbClr val="E7C221"/>
              </a:buClr>
              <a:buSzPts val="3500"/>
              <a:buNone/>
              <a:defRPr sz="3500">
                <a:solidFill>
                  <a:srgbClr val="E7C221"/>
                </a:solidFill>
              </a:defRPr>
            </a:lvl9pPr>
          </a:lstStyle>
          <a:p>
            <a:endParaRPr/>
          </a:p>
        </p:txBody>
      </p:sp>
      <p:sp>
        <p:nvSpPr>
          <p:cNvPr id="14" name="Google Shape;14;p2"/>
          <p:cNvSpPr txBox="1">
            <a:spLocks noGrp="1"/>
          </p:cNvSpPr>
          <p:nvPr>
            <p:ph type="subTitle" idx="1"/>
          </p:nvPr>
        </p:nvSpPr>
        <p:spPr>
          <a:xfrm>
            <a:off x="685125" y="4048975"/>
            <a:ext cx="4099146" cy="617100"/>
          </a:xfrm>
          <a:prstGeom prst="rect">
            <a:avLst/>
          </a:prstGeom>
        </p:spPr>
        <p:txBody>
          <a:bodyPr spcFirstLastPara="1" wrap="square" lIns="91440" tIns="91425" rIns="0" bIns="91425" anchor="t" anchorCtr="0">
            <a:noAutofit/>
          </a:bodyPr>
          <a:lstStyle>
            <a:lvl1pPr marL="0" lvl="0" indent="0" algn="l">
              <a:spcBef>
                <a:spcPts val="0"/>
              </a:spcBef>
              <a:spcAft>
                <a:spcPts val="0"/>
              </a:spcAft>
              <a:buClr>
                <a:schemeClr val="lt1"/>
              </a:buClr>
              <a:buSzPts val="1400"/>
              <a:buNone/>
              <a:defRPr sz="1400" b="1" i="0">
                <a:solidFill>
                  <a:schemeClr val="lt1"/>
                </a:solidFill>
                <a:latin typeface="Poppins SemiBold" pitchFamily="2" charset="77"/>
                <a:cs typeface="Poppins SemiBold"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Dark Left">
  <p:cSld name="CUSTOM_1">
    <p:bg>
      <p:bgPr>
        <a:solidFill>
          <a:srgbClr val="002846"/>
        </a:solidFill>
        <a:effectLst/>
      </p:bgPr>
    </p:bg>
    <p:spTree>
      <p:nvGrpSpPr>
        <p:cNvPr id="1" name="Shape 81"/>
        <p:cNvGrpSpPr/>
        <p:nvPr/>
      </p:nvGrpSpPr>
      <p:grpSpPr>
        <a:xfrm>
          <a:off x="0" y="0"/>
          <a:ext cx="0" cy="0"/>
          <a:chOff x="0" y="0"/>
          <a:chExt cx="0" cy="0"/>
        </a:xfrm>
      </p:grpSpPr>
      <p:sp>
        <p:nvSpPr>
          <p:cNvPr id="82" name="Google Shape;82;p12"/>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2"/>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4" name="Google Shape;84;p12"/>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85" name="Google Shape;85;p12"/>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2"/>
          <p:cNvSpPr txBox="1">
            <a:spLocks noGrp="1"/>
          </p:cNvSpPr>
          <p:nvPr>
            <p:ph type="title"/>
          </p:nvPr>
        </p:nvSpPr>
        <p:spPr>
          <a:xfrm>
            <a:off x="126188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Elizeth" panose="020B0601020201010104" pitchFamily="34" charset="77"/>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7" name="Google Shape;87;p12"/>
          <p:cNvSpPr txBox="1">
            <a:spLocks noGrp="1"/>
          </p:cNvSpPr>
          <p:nvPr>
            <p:ph type="body" idx="1"/>
          </p:nvPr>
        </p:nvSpPr>
        <p:spPr>
          <a:xfrm>
            <a:off x="126188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Poppins" pitchFamily="2" charset="77"/>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88" name="Google Shape;88;p12"/>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89" name="Google Shape;89;p12"/>
          <p:cNvSpPr txBox="1">
            <a:spLocks noGrp="1"/>
          </p:cNvSpPr>
          <p:nvPr>
            <p:ph type="subTitle" idx="2"/>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rtl="0">
              <a:spcBef>
                <a:spcPts val="0"/>
              </a:spcBef>
              <a:spcAft>
                <a:spcPts val="0"/>
              </a:spcAft>
              <a:buClr>
                <a:schemeClr val="lt1"/>
              </a:buClr>
              <a:buSzPts val="700"/>
              <a:buNone/>
              <a:defRPr sz="700">
                <a:solidFill>
                  <a:schemeClr val="lt1"/>
                </a:solidFill>
              </a:defRPr>
            </a:lvl2pPr>
            <a:lvl3pPr lvl="2" rtl="0">
              <a:spcBef>
                <a:spcPts val="0"/>
              </a:spcBef>
              <a:spcAft>
                <a:spcPts val="0"/>
              </a:spcAft>
              <a:buClr>
                <a:schemeClr val="lt1"/>
              </a:buClr>
              <a:buSzPts val="700"/>
              <a:buNone/>
              <a:defRPr sz="700">
                <a:solidFill>
                  <a:schemeClr val="lt1"/>
                </a:solidFill>
              </a:defRPr>
            </a:lvl3pPr>
            <a:lvl4pPr lvl="3" rtl="0">
              <a:spcBef>
                <a:spcPts val="0"/>
              </a:spcBef>
              <a:spcAft>
                <a:spcPts val="0"/>
              </a:spcAft>
              <a:buClr>
                <a:schemeClr val="lt1"/>
              </a:buClr>
              <a:buSzPts val="700"/>
              <a:buNone/>
              <a:defRPr sz="700">
                <a:solidFill>
                  <a:schemeClr val="lt1"/>
                </a:solidFill>
              </a:defRPr>
            </a:lvl4pPr>
            <a:lvl5pPr lvl="4" rtl="0">
              <a:spcBef>
                <a:spcPts val="0"/>
              </a:spcBef>
              <a:spcAft>
                <a:spcPts val="0"/>
              </a:spcAft>
              <a:buClr>
                <a:schemeClr val="lt1"/>
              </a:buClr>
              <a:buSzPts val="700"/>
              <a:buNone/>
              <a:defRPr sz="700">
                <a:solidFill>
                  <a:schemeClr val="lt1"/>
                </a:solidFill>
              </a:defRPr>
            </a:lvl5pPr>
            <a:lvl6pPr lvl="5" rtl="0">
              <a:spcBef>
                <a:spcPts val="0"/>
              </a:spcBef>
              <a:spcAft>
                <a:spcPts val="0"/>
              </a:spcAft>
              <a:buClr>
                <a:schemeClr val="lt1"/>
              </a:buClr>
              <a:buSzPts val="700"/>
              <a:buNone/>
              <a:defRPr sz="700">
                <a:solidFill>
                  <a:schemeClr val="lt1"/>
                </a:solidFill>
              </a:defRPr>
            </a:lvl6pPr>
            <a:lvl7pPr lvl="6" rtl="0">
              <a:spcBef>
                <a:spcPts val="0"/>
              </a:spcBef>
              <a:spcAft>
                <a:spcPts val="0"/>
              </a:spcAft>
              <a:buClr>
                <a:schemeClr val="lt1"/>
              </a:buClr>
              <a:buSzPts val="700"/>
              <a:buNone/>
              <a:defRPr sz="700">
                <a:solidFill>
                  <a:schemeClr val="lt1"/>
                </a:solidFill>
              </a:defRPr>
            </a:lvl7pPr>
            <a:lvl8pPr lvl="7" rtl="0">
              <a:spcBef>
                <a:spcPts val="0"/>
              </a:spcBef>
              <a:spcAft>
                <a:spcPts val="0"/>
              </a:spcAft>
              <a:buClr>
                <a:schemeClr val="lt1"/>
              </a:buClr>
              <a:buSzPts val="700"/>
              <a:buNone/>
              <a:defRPr sz="700">
                <a:solidFill>
                  <a:schemeClr val="lt1"/>
                </a:solidFill>
              </a:defRPr>
            </a:lvl8pPr>
            <a:lvl9pPr lvl="8"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Dark Left">
  <p:cSld name="CUSTOM_1_1">
    <p:bg>
      <p:bgPr>
        <a:solidFill>
          <a:srgbClr val="002846"/>
        </a:solidFill>
        <a:effectLst/>
      </p:bgPr>
    </p:bg>
    <p:spTree>
      <p:nvGrpSpPr>
        <p:cNvPr id="1" name="Shape 90"/>
        <p:cNvGrpSpPr/>
        <p:nvPr/>
      </p:nvGrpSpPr>
      <p:grpSpPr>
        <a:xfrm>
          <a:off x="0" y="0"/>
          <a:ext cx="0" cy="0"/>
          <a:chOff x="0" y="0"/>
          <a:chExt cx="0" cy="0"/>
        </a:xfrm>
      </p:grpSpPr>
      <p:sp>
        <p:nvSpPr>
          <p:cNvPr id="91" name="Google Shape;91;p13"/>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3"/>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3"/>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94" name="Google Shape;94;p13"/>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3"/>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96" name="Google Shape;96;p13"/>
          <p:cNvSpPr txBox="1">
            <a:spLocks noGrp="1"/>
          </p:cNvSpPr>
          <p:nvPr>
            <p:ph type="subTitle" idx="1"/>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rtl="0">
              <a:spcBef>
                <a:spcPts val="0"/>
              </a:spcBef>
              <a:spcAft>
                <a:spcPts val="0"/>
              </a:spcAft>
              <a:buClr>
                <a:schemeClr val="lt1"/>
              </a:buClr>
              <a:buSzPts val="700"/>
              <a:buNone/>
              <a:defRPr sz="700">
                <a:solidFill>
                  <a:schemeClr val="lt1"/>
                </a:solidFill>
              </a:defRPr>
            </a:lvl2pPr>
            <a:lvl3pPr lvl="2" rtl="0">
              <a:spcBef>
                <a:spcPts val="0"/>
              </a:spcBef>
              <a:spcAft>
                <a:spcPts val="0"/>
              </a:spcAft>
              <a:buClr>
                <a:schemeClr val="lt1"/>
              </a:buClr>
              <a:buSzPts val="700"/>
              <a:buNone/>
              <a:defRPr sz="700">
                <a:solidFill>
                  <a:schemeClr val="lt1"/>
                </a:solidFill>
              </a:defRPr>
            </a:lvl3pPr>
            <a:lvl4pPr lvl="3" rtl="0">
              <a:spcBef>
                <a:spcPts val="0"/>
              </a:spcBef>
              <a:spcAft>
                <a:spcPts val="0"/>
              </a:spcAft>
              <a:buClr>
                <a:schemeClr val="lt1"/>
              </a:buClr>
              <a:buSzPts val="700"/>
              <a:buNone/>
              <a:defRPr sz="700">
                <a:solidFill>
                  <a:schemeClr val="lt1"/>
                </a:solidFill>
              </a:defRPr>
            </a:lvl4pPr>
            <a:lvl5pPr lvl="4" rtl="0">
              <a:spcBef>
                <a:spcPts val="0"/>
              </a:spcBef>
              <a:spcAft>
                <a:spcPts val="0"/>
              </a:spcAft>
              <a:buClr>
                <a:schemeClr val="lt1"/>
              </a:buClr>
              <a:buSzPts val="700"/>
              <a:buNone/>
              <a:defRPr sz="700">
                <a:solidFill>
                  <a:schemeClr val="lt1"/>
                </a:solidFill>
              </a:defRPr>
            </a:lvl5pPr>
            <a:lvl6pPr lvl="5" rtl="0">
              <a:spcBef>
                <a:spcPts val="0"/>
              </a:spcBef>
              <a:spcAft>
                <a:spcPts val="0"/>
              </a:spcAft>
              <a:buClr>
                <a:schemeClr val="lt1"/>
              </a:buClr>
              <a:buSzPts val="700"/>
              <a:buNone/>
              <a:defRPr sz="700">
                <a:solidFill>
                  <a:schemeClr val="lt1"/>
                </a:solidFill>
              </a:defRPr>
            </a:lvl6pPr>
            <a:lvl7pPr lvl="6" rtl="0">
              <a:spcBef>
                <a:spcPts val="0"/>
              </a:spcBef>
              <a:spcAft>
                <a:spcPts val="0"/>
              </a:spcAft>
              <a:buClr>
                <a:schemeClr val="lt1"/>
              </a:buClr>
              <a:buSzPts val="700"/>
              <a:buNone/>
              <a:defRPr sz="700">
                <a:solidFill>
                  <a:schemeClr val="lt1"/>
                </a:solidFill>
              </a:defRPr>
            </a:lvl7pPr>
            <a:lvl8pPr lvl="7" rtl="0">
              <a:spcBef>
                <a:spcPts val="0"/>
              </a:spcBef>
              <a:spcAft>
                <a:spcPts val="0"/>
              </a:spcAft>
              <a:buClr>
                <a:schemeClr val="lt1"/>
              </a:buClr>
              <a:buSzPts val="700"/>
              <a:buNone/>
              <a:defRPr sz="700">
                <a:solidFill>
                  <a:schemeClr val="lt1"/>
                </a:solidFill>
              </a:defRPr>
            </a:lvl8pPr>
            <a:lvl9pPr lvl="8"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Light Top">
  <p:cSld name="CUSTOM_2_2">
    <p:spTree>
      <p:nvGrpSpPr>
        <p:cNvPr id="1" name="Shape 107"/>
        <p:cNvGrpSpPr/>
        <p:nvPr/>
      </p:nvGrpSpPr>
      <p:grpSpPr>
        <a:xfrm>
          <a:off x="0" y="0"/>
          <a:ext cx="0" cy="0"/>
          <a:chOff x="0" y="0"/>
          <a:chExt cx="0" cy="0"/>
        </a:xfrm>
      </p:grpSpPr>
      <p:sp>
        <p:nvSpPr>
          <p:cNvPr id="108" name="Google Shape;108;p15"/>
          <p:cNvSpPr/>
          <p:nvPr/>
        </p:nvSpPr>
        <p:spPr>
          <a:xfrm rot="5400000">
            <a:off x="3885250" y="-3889950"/>
            <a:ext cx="687000" cy="84669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5"/>
          <p:cNvSpPr/>
          <p:nvPr/>
        </p:nvSpPr>
        <p:spPr>
          <a:xfrm>
            <a:off x="8472450" y="0"/>
            <a:ext cx="6717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 name="Google Shape;110;p15"/>
          <p:cNvPicPr preferRelativeResize="0"/>
          <p:nvPr/>
        </p:nvPicPr>
        <p:blipFill>
          <a:blip r:embed="rId2">
            <a:alphaModFix/>
          </a:blip>
          <a:stretch>
            <a:fillRect/>
          </a:stretch>
        </p:blipFill>
        <p:spPr>
          <a:xfrm>
            <a:off x="8467410" y="4049"/>
            <a:ext cx="681790" cy="673816"/>
          </a:xfrm>
          <a:prstGeom prst="rect">
            <a:avLst/>
          </a:prstGeom>
          <a:noFill/>
          <a:ln>
            <a:noFill/>
          </a:ln>
        </p:spPr>
      </p:pic>
      <p:sp>
        <p:nvSpPr>
          <p:cNvPr id="111" name="Google Shape;111;p15"/>
          <p:cNvSpPr/>
          <p:nvPr/>
        </p:nvSpPr>
        <p:spPr>
          <a:xfrm rot="5400000">
            <a:off x="4537225" y="-3860100"/>
            <a:ext cx="65400" cy="91494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5"/>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Poppins SemiBold" pitchFamily="2" charset="77"/>
                <a:ea typeface="Helvetica Neue"/>
                <a:cs typeface="Poppins SemiBold" pitchFamily="2" charset="77"/>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a:p>
        </p:txBody>
      </p:sp>
      <p:sp>
        <p:nvSpPr>
          <p:cNvPr id="113" name="Google Shape;113;p15"/>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14" name="Google Shape;114;p15"/>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32">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Dark Top">
  <p:cSld name="CUSTOM_2_1_1">
    <p:bg>
      <p:bgPr>
        <a:solidFill>
          <a:srgbClr val="002846"/>
        </a:solidFill>
        <a:effectLst/>
      </p:bgPr>
    </p:bg>
    <p:spTree>
      <p:nvGrpSpPr>
        <p:cNvPr id="1" name="Shape 125"/>
        <p:cNvGrpSpPr/>
        <p:nvPr/>
      </p:nvGrpSpPr>
      <p:grpSpPr>
        <a:xfrm>
          <a:off x="0" y="0"/>
          <a:ext cx="0" cy="0"/>
          <a:chOff x="0" y="0"/>
          <a:chExt cx="0" cy="0"/>
        </a:xfrm>
      </p:grpSpPr>
      <p:sp>
        <p:nvSpPr>
          <p:cNvPr id="126" name="Google Shape;126;p17"/>
          <p:cNvSpPr/>
          <p:nvPr/>
        </p:nvSpPr>
        <p:spPr>
          <a:xfrm rot="5400000">
            <a:off x="3885050" y="-3890825"/>
            <a:ext cx="682200" cy="8461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 name="Google Shape;127;p17"/>
          <p:cNvSpPr/>
          <p:nvPr/>
        </p:nvSpPr>
        <p:spPr>
          <a:xfrm>
            <a:off x="8457050" y="0"/>
            <a:ext cx="6870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8" name="Google Shape;128;p17"/>
          <p:cNvPicPr preferRelativeResize="0"/>
          <p:nvPr/>
        </p:nvPicPr>
        <p:blipFill>
          <a:blip r:embed="rId2">
            <a:alphaModFix/>
          </a:blip>
          <a:stretch>
            <a:fillRect/>
          </a:stretch>
        </p:blipFill>
        <p:spPr>
          <a:xfrm>
            <a:off x="8467410" y="3174"/>
            <a:ext cx="681790" cy="673816"/>
          </a:xfrm>
          <a:prstGeom prst="rect">
            <a:avLst/>
          </a:prstGeom>
          <a:noFill/>
          <a:ln>
            <a:noFill/>
          </a:ln>
        </p:spPr>
      </p:pic>
      <p:sp>
        <p:nvSpPr>
          <p:cNvPr id="129" name="Google Shape;129;p17"/>
          <p:cNvSpPr/>
          <p:nvPr/>
        </p:nvSpPr>
        <p:spPr>
          <a:xfrm rot="5400000">
            <a:off x="4536800" y="-3859500"/>
            <a:ext cx="65400" cy="91482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7"/>
          <p:cNvSpPr txBox="1">
            <a:spLocks noGrp="1"/>
          </p:cNvSpPr>
          <p:nvPr>
            <p:ph type="title"/>
          </p:nvPr>
        </p:nvSpPr>
        <p:spPr>
          <a:xfrm>
            <a:off x="185200" y="180300"/>
            <a:ext cx="7929300" cy="321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1800"/>
              <a:buFont typeface="Helvetica Neue"/>
              <a:buNone/>
              <a:defRPr sz="1800" b="1" i="0">
                <a:solidFill>
                  <a:schemeClr val="lt1"/>
                </a:solidFill>
                <a:latin typeface="Poppins SemiBold" pitchFamily="2" charset="77"/>
                <a:ea typeface="Helvetica Neue"/>
                <a:cs typeface="Poppins SemiBold" pitchFamily="2" charset="77"/>
                <a:sym typeface="Helvetica Neue"/>
              </a:defRPr>
            </a:lvl1pPr>
            <a:lvl2pPr lvl="1"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2pPr>
            <a:lvl3pPr lvl="2"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3pPr>
            <a:lvl4pPr lvl="3"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4pPr>
            <a:lvl5pPr lvl="4"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5pPr>
            <a:lvl6pPr lvl="5"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6pPr>
            <a:lvl7pPr lvl="6"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7pPr>
            <a:lvl8pPr lvl="7"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8pPr>
            <a:lvl9pPr lvl="8" rtl="0">
              <a:spcBef>
                <a:spcPts val="0"/>
              </a:spcBef>
              <a:spcAft>
                <a:spcPts val="0"/>
              </a:spcAft>
              <a:buClr>
                <a:schemeClr val="lt1"/>
              </a:buClr>
              <a:buSzPts val="1800"/>
              <a:buFont typeface="Helvetica Neue"/>
              <a:buNone/>
              <a:defRPr sz="1800">
                <a:solidFill>
                  <a:schemeClr val="lt1"/>
                </a:solidFill>
                <a:latin typeface="Helvetica Neue"/>
                <a:ea typeface="Helvetica Neue"/>
                <a:cs typeface="Helvetica Neue"/>
                <a:sym typeface="Helvetica Neue"/>
              </a:defRPr>
            </a:lvl9pPr>
          </a:lstStyle>
          <a:p>
            <a:endParaRPr/>
          </a:p>
        </p:txBody>
      </p:sp>
      <p:sp>
        <p:nvSpPr>
          <p:cNvPr id="131" name="Google Shape;131;p17"/>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32" name="Google Shape;132;p17"/>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Dark Bottom">
  <p:cSld name="CUSTOM_3_1_1">
    <p:bg>
      <p:bgPr>
        <a:solidFill>
          <a:srgbClr val="002846"/>
        </a:solidFill>
        <a:effectLst/>
      </p:bgPr>
    </p:bg>
    <p:spTree>
      <p:nvGrpSpPr>
        <p:cNvPr id="1" name="Shape 158"/>
        <p:cNvGrpSpPr/>
        <p:nvPr/>
      </p:nvGrpSpPr>
      <p:grpSpPr>
        <a:xfrm>
          <a:off x="0" y="0"/>
          <a:ext cx="0" cy="0"/>
          <a:chOff x="0" y="0"/>
          <a:chExt cx="0" cy="0"/>
        </a:xfrm>
      </p:grpSpPr>
      <p:sp>
        <p:nvSpPr>
          <p:cNvPr id="159" name="Google Shape;159;p21"/>
          <p:cNvSpPr/>
          <p:nvPr/>
        </p:nvSpPr>
        <p:spPr>
          <a:xfrm rot="5400000">
            <a:off x="3882750" y="569875"/>
            <a:ext cx="688800" cy="8462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1"/>
          <p:cNvSpPr/>
          <p:nvPr/>
        </p:nvSpPr>
        <p:spPr>
          <a:xfrm>
            <a:off x="8455825" y="4456525"/>
            <a:ext cx="688200" cy="68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1" name="Google Shape;161;p21"/>
          <p:cNvPicPr preferRelativeResize="0"/>
          <p:nvPr/>
        </p:nvPicPr>
        <p:blipFill>
          <a:blip r:embed="rId2">
            <a:alphaModFix/>
          </a:blip>
          <a:stretch>
            <a:fillRect/>
          </a:stretch>
        </p:blipFill>
        <p:spPr>
          <a:xfrm>
            <a:off x="8459035" y="4465637"/>
            <a:ext cx="681790" cy="673816"/>
          </a:xfrm>
          <a:prstGeom prst="rect">
            <a:avLst/>
          </a:prstGeom>
          <a:noFill/>
          <a:ln>
            <a:noFill/>
          </a:ln>
        </p:spPr>
      </p:pic>
      <p:sp>
        <p:nvSpPr>
          <p:cNvPr id="162" name="Google Shape;162;p21"/>
          <p:cNvSpPr/>
          <p:nvPr/>
        </p:nvSpPr>
        <p:spPr>
          <a:xfrm rot="5400000">
            <a:off x="4539300" y="-148175"/>
            <a:ext cx="65400" cy="91440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1"/>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64" name="Google Shape;164;p21"/>
          <p:cNvSpPr txBox="1">
            <a:spLocks noGrp="1"/>
          </p:cNvSpPr>
          <p:nvPr>
            <p:ph type="subTitle" idx="1"/>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ght Blank" type="titleOnly">
  <p:cSld name="TITLE_ONLY">
    <p:spTree>
      <p:nvGrpSpPr>
        <p:cNvPr id="1" name="Shape 165"/>
        <p:cNvGrpSpPr/>
        <p:nvPr/>
      </p:nvGrpSpPr>
      <p:grpSpPr>
        <a:xfrm>
          <a:off x="0" y="0"/>
          <a:ext cx="0" cy="0"/>
          <a:chOff x="0" y="0"/>
          <a:chExt cx="0" cy="0"/>
        </a:xfrm>
      </p:grpSpPr>
      <p:pic>
        <p:nvPicPr>
          <p:cNvPr id="166" name="Google Shape;166;p22"/>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167" name="Google Shape;167;p22"/>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68" name="Google Shape;168;p22"/>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rk Blank">
  <p:cSld name="TITLE_ONLY_1">
    <p:bg>
      <p:bgPr>
        <a:solidFill>
          <a:srgbClr val="1A478F"/>
        </a:solidFill>
        <a:effectLst/>
      </p:bgPr>
    </p:bg>
    <p:spTree>
      <p:nvGrpSpPr>
        <p:cNvPr id="1" name="Shape 169"/>
        <p:cNvGrpSpPr/>
        <p:nvPr/>
      </p:nvGrpSpPr>
      <p:grpSpPr>
        <a:xfrm>
          <a:off x="0" y="0"/>
          <a:ext cx="0" cy="0"/>
          <a:chOff x="0" y="0"/>
          <a:chExt cx="0" cy="0"/>
        </a:xfrm>
      </p:grpSpPr>
      <p:pic>
        <p:nvPicPr>
          <p:cNvPr id="170" name="Google Shape;170;p23"/>
          <p:cNvPicPr preferRelativeResize="0"/>
          <p:nvPr/>
        </p:nvPicPr>
        <p:blipFill rotWithShape="1">
          <a:blip r:embed="rId2">
            <a:alphaModFix/>
          </a:blip>
          <a:srcRect/>
          <a:stretch/>
        </p:blipFill>
        <p:spPr>
          <a:xfrm>
            <a:off x="8466700" y="4037"/>
            <a:ext cx="681800" cy="673816"/>
          </a:xfrm>
          <a:prstGeom prst="rect">
            <a:avLst/>
          </a:prstGeom>
          <a:noFill/>
          <a:ln>
            <a:noFill/>
          </a:ln>
        </p:spPr>
      </p:pic>
      <p:sp>
        <p:nvSpPr>
          <p:cNvPr id="171" name="Google Shape;171;p23"/>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72" name="Google Shape;172;p23"/>
          <p:cNvSpPr txBox="1">
            <a:spLocks noGrp="1"/>
          </p:cNvSpPr>
          <p:nvPr>
            <p:ph type="subTitle" idx="1"/>
          </p:nvPr>
        </p:nvSpPr>
        <p:spPr>
          <a:xfrm>
            <a:off x="45787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Dark Bottom">
  <p:cSld name="Title and Body Dark Bottom">
    <p:bg>
      <p:bgPr>
        <a:solidFill>
          <a:srgbClr val="002846"/>
        </a:soli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Elizeth" panose="020B0601020201010104" pitchFamily="34" charset="77"/>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51" name="Google Shape;151;p20"/>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Poppins" pitchFamily="2" charset="77"/>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52" name="Google Shape;152;p20"/>
          <p:cNvSpPr/>
          <p:nvPr/>
        </p:nvSpPr>
        <p:spPr>
          <a:xfrm rot="5400000">
            <a:off x="3882750" y="569875"/>
            <a:ext cx="688800" cy="84621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20"/>
          <p:cNvSpPr/>
          <p:nvPr/>
        </p:nvSpPr>
        <p:spPr>
          <a:xfrm>
            <a:off x="8455825" y="4456525"/>
            <a:ext cx="688200" cy="687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4" name="Google Shape;154;p20"/>
          <p:cNvPicPr preferRelativeResize="0"/>
          <p:nvPr/>
        </p:nvPicPr>
        <p:blipFill>
          <a:blip r:embed="rId2">
            <a:alphaModFix/>
          </a:blip>
          <a:stretch>
            <a:fillRect/>
          </a:stretch>
        </p:blipFill>
        <p:spPr>
          <a:xfrm>
            <a:off x="8459035" y="4465637"/>
            <a:ext cx="681790" cy="673816"/>
          </a:xfrm>
          <a:prstGeom prst="rect">
            <a:avLst/>
          </a:prstGeom>
          <a:noFill/>
          <a:ln>
            <a:noFill/>
          </a:ln>
        </p:spPr>
      </p:pic>
      <p:sp>
        <p:nvSpPr>
          <p:cNvPr id="155" name="Google Shape;155;p20"/>
          <p:cNvSpPr/>
          <p:nvPr/>
        </p:nvSpPr>
        <p:spPr>
          <a:xfrm rot="5400000">
            <a:off x="4539300" y="-148175"/>
            <a:ext cx="65400" cy="91440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20"/>
          <p:cNvSpPr txBox="1">
            <a:spLocks noGrp="1"/>
          </p:cNvSpPr>
          <p:nvPr>
            <p:ph type="sldNum" idx="12"/>
          </p:nvPr>
        </p:nvSpPr>
        <p:spPr>
          <a:xfrm>
            <a:off x="7757677"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157" name="Google Shape;157;p20"/>
          <p:cNvSpPr txBox="1">
            <a:spLocks noGrp="1"/>
          </p:cNvSpPr>
          <p:nvPr>
            <p:ph type="subTitle" idx="2"/>
          </p:nvPr>
        </p:nvSpPr>
        <p:spPr>
          <a:xfrm>
            <a:off x="377280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extLst>
      <p:ext uri="{BB962C8B-B14F-4D97-AF65-F5344CB8AC3E}">
        <p14:creationId xmlns:p14="http://schemas.microsoft.com/office/powerpoint/2010/main" val="368778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mple Light - Title Slide">
  <p:cSld name="TITLE_1">
    <p:spTree>
      <p:nvGrpSpPr>
        <p:cNvPr id="1" name="Shape 15"/>
        <p:cNvGrpSpPr/>
        <p:nvPr/>
      </p:nvGrpSpPr>
      <p:grpSpPr>
        <a:xfrm>
          <a:off x="0" y="0"/>
          <a:ext cx="0" cy="0"/>
          <a:chOff x="0" y="0"/>
          <a:chExt cx="0" cy="0"/>
        </a:xfrm>
      </p:grpSpPr>
      <p:sp>
        <p:nvSpPr>
          <p:cNvPr id="16" name="Google Shape;16;p3"/>
          <p:cNvSpPr/>
          <p:nvPr/>
        </p:nvSpPr>
        <p:spPr>
          <a:xfrm>
            <a:off x="0" y="1350"/>
            <a:ext cx="5485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pic>
        <p:nvPicPr>
          <p:cNvPr id="17" name="Google Shape;17;p3"/>
          <p:cNvPicPr preferRelativeResize="0"/>
          <p:nvPr/>
        </p:nvPicPr>
        <p:blipFill rotWithShape="1">
          <a:blip r:embed="rId2">
            <a:alphaModFix/>
          </a:blip>
          <a:srcRect/>
          <a:stretch/>
        </p:blipFill>
        <p:spPr>
          <a:xfrm>
            <a:off x="0" y="-10126"/>
            <a:ext cx="2872100" cy="1116950"/>
          </a:xfrm>
          <a:prstGeom prst="rect">
            <a:avLst/>
          </a:prstGeom>
          <a:noFill/>
          <a:ln>
            <a:noFill/>
          </a:ln>
        </p:spPr>
      </p:pic>
      <p:sp>
        <p:nvSpPr>
          <p:cNvPr id="18" name="Google Shape;18;p3"/>
          <p:cNvSpPr/>
          <p:nvPr/>
        </p:nvSpPr>
        <p:spPr>
          <a:xfrm>
            <a:off x="5485200" y="135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 name="Google Shape;19;p3"/>
          <p:cNvSpPr txBox="1">
            <a:spLocks noGrp="1"/>
          </p:cNvSpPr>
          <p:nvPr>
            <p:ph type="title"/>
          </p:nvPr>
        </p:nvSpPr>
        <p:spPr>
          <a:xfrm>
            <a:off x="685125" y="1366125"/>
            <a:ext cx="3933900" cy="2600400"/>
          </a:xfrm>
          <a:prstGeom prst="rect">
            <a:avLst/>
          </a:prstGeom>
        </p:spPr>
        <p:txBody>
          <a:bodyPr spcFirstLastPara="1" wrap="square" lIns="91425" tIns="91425" rIns="91425" bIns="91425" anchor="b" anchorCtr="0">
            <a:normAutofit/>
          </a:bodyPr>
          <a:lstStyle>
            <a:lvl1pPr lvl="0" rtl="0">
              <a:spcBef>
                <a:spcPts val="0"/>
              </a:spcBef>
              <a:spcAft>
                <a:spcPts val="0"/>
              </a:spcAft>
              <a:buSzPts val="3500"/>
              <a:buNone/>
              <a:defRPr sz="3500" b="1" i="0">
                <a:latin typeface="Elizeth" panose="020B0601020201010104" pitchFamily="34" charset="77"/>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20" name="Google Shape;20;p3"/>
          <p:cNvSpPr txBox="1">
            <a:spLocks noGrp="1"/>
          </p:cNvSpPr>
          <p:nvPr>
            <p:ph type="subTitle" idx="1"/>
          </p:nvPr>
        </p:nvSpPr>
        <p:spPr>
          <a:xfrm>
            <a:off x="685125" y="4048975"/>
            <a:ext cx="3933900" cy="6171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b="1" i="0">
                <a:latin typeface="Poppins SemiBold" pitchFamily="2" charset="77"/>
                <a:cs typeface="Poppins SemiBold" pitchFamily="2" charset="77"/>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1A478F"/>
        </a:solidFill>
        <a:effectLst/>
      </p:bgPr>
    </p:bg>
    <p:spTree>
      <p:nvGrpSpPr>
        <p:cNvPr id="1" name="Shape 21"/>
        <p:cNvGrpSpPr/>
        <p:nvPr/>
      </p:nvGrpSpPr>
      <p:grpSpPr>
        <a:xfrm>
          <a:off x="0" y="0"/>
          <a:ext cx="0" cy="0"/>
          <a:chOff x="0" y="0"/>
          <a:chExt cx="0" cy="0"/>
        </a:xfrm>
      </p:grpSpPr>
      <p:sp>
        <p:nvSpPr>
          <p:cNvPr id="22" name="Google Shape;22;p4"/>
          <p:cNvSpPr/>
          <p:nvPr/>
        </p:nvSpPr>
        <p:spPr>
          <a:xfrm>
            <a:off x="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3" name="Google Shape;23;p4"/>
          <p:cNvPicPr preferRelativeResize="0"/>
          <p:nvPr/>
        </p:nvPicPr>
        <p:blipFill rotWithShape="1">
          <a:blip r:embed="rId2">
            <a:alphaModFix/>
          </a:blip>
          <a:srcRect/>
          <a:stretch/>
        </p:blipFill>
        <p:spPr>
          <a:xfrm>
            <a:off x="8467410" y="4049"/>
            <a:ext cx="681790" cy="673816"/>
          </a:xfrm>
          <a:prstGeom prst="rect">
            <a:avLst/>
          </a:prstGeom>
          <a:noFill/>
          <a:ln>
            <a:noFill/>
          </a:ln>
        </p:spPr>
      </p:pic>
      <p:sp>
        <p:nvSpPr>
          <p:cNvPr id="24" name="Google Shape;24;p4"/>
          <p:cNvSpPr txBox="1">
            <a:spLocks noGrp="1"/>
          </p:cNvSpPr>
          <p:nvPr>
            <p:ph type="title"/>
          </p:nvPr>
        </p:nvSpPr>
        <p:spPr>
          <a:xfrm>
            <a:off x="1115550" y="1543050"/>
            <a:ext cx="6912900" cy="2057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500"/>
              <a:buNone/>
              <a:defRPr sz="4500" b="1" i="0">
                <a:solidFill>
                  <a:schemeClr val="lt1"/>
                </a:solidFill>
                <a:latin typeface="Elizeth" panose="020B06010202010101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a:buNone/>
              <a:defRPr sz="1100" b="1">
                <a:solidFill>
                  <a:srgbClr val="E7C221"/>
                </a:solidFill>
                <a:latin typeface="Georgia"/>
                <a:ea typeface="Georgia"/>
                <a:cs typeface="Georgia"/>
                <a:sym typeface="Georgia"/>
              </a:defRPr>
            </a:lvl2pPr>
            <a:lvl3pPr lvl="2" algn="ctr">
              <a:buNone/>
              <a:defRPr sz="1100" b="1">
                <a:solidFill>
                  <a:srgbClr val="E7C221"/>
                </a:solidFill>
                <a:latin typeface="Georgia"/>
                <a:ea typeface="Georgia"/>
                <a:cs typeface="Georgia"/>
                <a:sym typeface="Georgia"/>
              </a:defRPr>
            </a:lvl3pPr>
            <a:lvl4pPr lvl="3" algn="ctr">
              <a:buNone/>
              <a:defRPr sz="1100" b="1">
                <a:solidFill>
                  <a:srgbClr val="E7C221"/>
                </a:solidFill>
                <a:latin typeface="Georgia"/>
                <a:ea typeface="Georgia"/>
                <a:cs typeface="Georgia"/>
                <a:sym typeface="Georgia"/>
              </a:defRPr>
            </a:lvl4pPr>
            <a:lvl5pPr lvl="4" algn="ctr">
              <a:buNone/>
              <a:defRPr sz="1100" b="1">
                <a:solidFill>
                  <a:srgbClr val="E7C221"/>
                </a:solidFill>
                <a:latin typeface="Georgia"/>
                <a:ea typeface="Georgia"/>
                <a:cs typeface="Georgia"/>
                <a:sym typeface="Georgia"/>
              </a:defRPr>
            </a:lvl5pPr>
            <a:lvl6pPr lvl="5" algn="ctr">
              <a:buNone/>
              <a:defRPr sz="1100" b="1">
                <a:solidFill>
                  <a:srgbClr val="E7C221"/>
                </a:solidFill>
                <a:latin typeface="Georgia"/>
                <a:ea typeface="Georgia"/>
                <a:cs typeface="Georgia"/>
                <a:sym typeface="Georgia"/>
              </a:defRPr>
            </a:lvl6pPr>
            <a:lvl7pPr lvl="6" algn="ctr">
              <a:buNone/>
              <a:defRPr sz="1100" b="1">
                <a:solidFill>
                  <a:srgbClr val="E7C221"/>
                </a:solidFill>
                <a:latin typeface="Georgia"/>
                <a:ea typeface="Georgia"/>
                <a:cs typeface="Georgia"/>
                <a:sym typeface="Georgia"/>
              </a:defRPr>
            </a:lvl7pPr>
            <a:lvl8pPr lvl="7" algn="ctr">
              <a:buNone/>
              <a:defRPr sz="1100" b="1">
                <a:solidFill>
                  <a:srgbClr val="E7C221"/>
                </a:solidFill>
                <a:latin typeface="Georgia"/>
                <a:ea typeface="Georgia"/>
                <a:cs typeface="Georgia"/>
                <a:sym typeface="Georgia"/>
              </a:defRPr>
            </a:lvl8pPr>
            <a:lvl9pPr lvl="8" algn="ctr">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26" name="Google Shape;26;p4"/>
          <p:cNvSpPr txBox="1">
            <a:spLocks noGrp="1"/>
          </p:cNvSpPr>
          <p:nvPr>
            <p:ph type="subTitle" idx="1"/>
          </p:nvPr>
        </p:nvSpPr>
        <p:spPr>
          <a:xfrm>
            <a:off x="5019450" y="4642800"/>
            <a:ext cx="35634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Photo">
  <p:cSld name="SECTION_HEADER_1">
    <p:spTree>
      <p:nvGrpSpPr>
        <p:cNvPr id="1" name="Shape 27"/>
        <p:cNvGrpSpPr/>
        <p:nvPr/>
      </p:nvGrpSpPr>
      <p:grpSpPr>
        <a:xfrm>
          <a:off x="0" y="0"/>
          <a:ext cx="0" cy="0"/>
          <a:chOff x="0" y="0"/>
          <a:chExt cx="0" cy="0"/>
        </a:xfrm>
      </p:grpSpPr>
      <p:sp>
        <p:nvSpPr>
          <p:cNvPr id="28" name="Google Shape;28;p5"/>
          <p:cNvSpPr/>
          <p:nvPr/>
        </p:nvSpPr>
        <p:spPr>
          <a:xfrm>
            <a:off x="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30;p5"/>
          <p:cNvSpPr txBox="1">
            <a:spLocks noGrp="1"/>
          </p:cNvSpPr>
          <p:nvPr>
            <p:ph type="title"/>
          </p:nvPr>
        </p:nvSpPr>
        <p:spPr>
          <a:xfrm>
            <a:off x="1115550" y="1543050"/>
            <a:ext cx="6912900" cy="205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500"/>
              <a:buNone/>
              <a:defRPr sz="4500" b="1" i="0">
                <a:latin typeface="Elizeth" panose="020B0601020201010104" pitchFamily="34" charset="77"/>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5"/>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32" name="Google Shape;32;p5"/>
          <p:cNvSpPr txBox="1">
            <a:spLocks noGrp="1"/>
          </p:cNvSpPr>
          <p:nvPr>
            <p:ph type="subTitle" idx="1"/>
          </p:nvPr>
        </p:nvSpPr>
        <p:spPr>
          <a:xfrm>
            <a:off x="5019450" y="4642800"/>
            <a:ext cx="35634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pic>
        <p:nvPicPr>
          <p:cNvPr id="8" name="Google Shape;61;p9">
            <a:extLst>
              <a:ext uri="{FF2B5EF4-FFF2-40B4-BE49-F238E27FC236}">
                <a16:creationId xmlns:a16="http://schemas.microsoft.com/office/drawing/2014/main" id="{6EB25FF2-9D89-439F-A1D1-127D54909DD6}"/>
              </a:ext>
            </a:extLst>
          </p:cNvPr>
          <p:cNvPicPr preferRelativeResize="0"/>
          <p:nvPr userDrawn="1"/>
        </p:nvPicPr>
        <p:blipFill>
          <a:blip r:embed="rId2">
            <a:alphaModFix/>
          </a:blip>
          <a:stretch>
            <a:fillRect/>
          </a:stretch>
        </p:blipFill>
        <p:spPr>
          <a:xfrm>
            <a:off x="8466700" y="4037"/>
            <a:ext cx="681800" cy="6738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ight Right">
  <p:cSld name="TITLE_AND_BODY_2">
    <p:spTree>
      <p:nvGrpSpPr>
        <p:cNvPr id="1" name="Shape 42"/>
        <p:cNvGrpSpPr/>
        <p:nvPr/>
      </p:nvGrpSpPr>
      <p:grpSpPr>
        <a:xfrm>
          <a:off x="0" y="0"/>
          <a:ext cx="0" cy="0"/>
          <a:chOff x="0" y="0"/>
          <a:chExt cx="0" cy="0"/>
        </a:xfrm>
      </p:grpSpPr>
      <p:sp>
        <p:nvSpPr>
          <p:cNvPr id="43" name="Google Shape;43;p7"/>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 name="Google Shape;44;p7"/>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5" name="Google Shape;45;p7"/>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46" name="Google Shape;46;p7"/>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47;p7"/>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48" name="Google Shape;48;p7"/>
          <p:cNvSpPr txBox="1">
            <a:spLocks noGrp="1"/>
          </p:cNvSpPr>
          <p:nvPr>
            <p:ph type="subTitle" idx="1"/>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700"/>
              <a:buNone/>
              <a:defRPr sz="700" b="1" i="0">
                <a:latin typeface="Poppins SemiBold" pitchFamily="2" charset="77"/>
                <a:cs typeface="Poppins SemiBold" pitchFamily="2" charset="77"/>
              </a:defRPr>
            </a:lvl1pPr>
            <a:lvl2pPr lvl="1" algn="r" rtl="0">
              <a:spcBef>
                <a:spcPts val="0"/>
              </a:spcBef>
              <a:spcAft>
                <a:spcPts val="0"/>
              </a:spcAft>
              <a:buSzPts val="700"/>
              <a:buNone/>
              <a:defRPr sz="700"/>
            </a:lvl2pPr>
            <a:lvl3pPr lvl="2" algn="r" rtl="0">
              <a:spcBef>
                <a:spcPts val="0"/>
              </a:spcBef>
              <a:spcAft>
                <a:spcPts val="0"/>
              </a:spcAft>
              <a:buSzPts val="700"/>
              <a:buNone/>
              <a:defRPr sz="700"/>
            </a:lvl3pPr>
            <a:lvl4pPr lvl="3" algn="r" rtl="0">
              <a:spcBef>
                <a:spcPts val="0"/>
              </a:spcBef>
              <a:spcAft>
                <a:spcPts val="0"/>
              </a:spcAft>
              <a:buSzPts val="700"/>
              <a:buNone/>
              <a:defRPr sz="700"/>
            </a:lvl4pPr>
            <a:lvl5pPr lvl="4" algn="r" rtl="0">
              <a:spcBef>
                <a:spcPts val="0"/>
              </a:spcBef>
              <a:spcAft>
                <a:spcPts val="0"/>
              </a:spcAft>
              <a:buSzPts val="700"/>
              <a:buNone/>
              <a:defRPr sz="700"/>
            </a:lvl5pPr>
            <a:lvl6pPr lvl="5" algn="r" rtl="0">
              <a:spcBef>
                <a:spcPts val="0"/>
              </a:spcBef>
              <a:spcAft>
                <a:spcPts val="0"/>
              </a:spcAft>
              <a:buSzPts val="700"/>
              <a:buNone/>
              <a:defRPr sz="700"/>
            </a:lvl6pPr>
            <a:lvl7pPr lvl="6" algn="r" rtl="0">
              <a:spcBef>
                <a:spcPts val="0"/>
              </a:spcBef>
              <a:spcAft>
                <a:spcPts val="0"/>
              </a:spcAft>
              <a:buSzPts val="700"/>
              <a:buNone/>
              <a:defRPr sz="700"/>
            </a:lvl7pPr>
            <a:lvl8pPr lvl="7" algn="r" rtl="0">
              <a:spcBef>
                <a:spcPts val="0"/>
              </a:spcBef>
              <a:spcAft>
                <a:spcPts val="0"/>
              </a:spcAft>
              <a:buSzPts val="700"/>
              <a:buNone/>
              <a:defRPr sz="700"/>
            </a:lvl8pPr>
            <a:lvl9pPr lvl="8" algn="r" rtl="0">
              <a:spcBef>
                <a:spcPts val="0"/>
              </a:spcBef>
              <a:spcAft>
                <a:spcPts val="0"/>
              </a:spcAft>
              <a:buSzPts val="700"/>
              <a:buNone/>
              <a:defRPr sz="700"/>
            </a:lvl9pPr>
          </a:lstStyle>
          <a:p>
            <a:endParaRPr/>
          </a:p>
        </p:txBody>
      </p:sp>
    </p:spTree>
  </p:cSld>
  <p:clrMapOvr>
    <a:masterClrMapping/>
  </p:clrMapOvr>
  <p:extLst>
    <p:ext uri="{DCECCB84-F9BA-43D5-87BE-67443E8EF086}">
      <p15:sldGuideLst xmlns:p15="http://schemas.microsoft.com/office/powerpoint/2012/main">
        <p15:guide id="1" pos="432">
          <p15:clr>
            <a:srgbClr val="E46962"/>
          </p15:clr>
        </p15:guide>
        <p15:guide id="2" orient="horz" pos="43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Dark Right">
  <p:cSld name="TITLE_AND_BODY_1">
    <p:bg>
      <p:bgPr>
        <a:solidFill>
          <a:srgbClr val="002846"/>
        </a:solidFill>
        <a:effectLst/>
      </p:bgPr>
    </p:bg>
    <p:spTree>
      <p:nvGrpSpPr>
        <p:cNvPr id="1" name="Shape 49"/>
        <p:cNvGrpSpPr/>
        <p:nvPr/>
      </p:nvGrpSpPr>
      <p:grpSpPr>
        <a:xfrm>
          <a:off x="0" y="0"/>
          <a:ext cx="0" cy="0"/>
          <a:chOff x="0" y="0"/>
          <a:chExt cx="0" cy="0"/>
        </a:xfrm>
      </p:grpSpPr>
      <p:sp>
        <p:nvSpPr>
          <p:cNvPr id="50" name="Google Shape;50;p8"/>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p8"/>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2" name="Google Shape;52;p8"/>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53" name="Google Shape;53;p8"/>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54;p8"/>
          <p:cNvSpPr txBox="1">
            <a:spLocks noGrp="1"/>
          </p:cNvSpPr>
          <p:nvPr>
            <p:ph type="title"/>
          </p:nvPr>
        </p:nvSpPr>
        <p:spPr>
          <a:xfrm>
            <a:off x="56785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i="0">
                <a:solidFill>
                  <a:schemeClr val="lt1"/>
                </a:solidFill>
                <a:latin typeface="Elizeth" panose="020B0601020201010104" pitchFamily="34" charset="77"/>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55" name="Google Shape;55;p8"/>
          <p:cNvSpPr txBox="1">
            <a:spLocks noGrp="1"/>
          </p:cNvSpPr>
          <p:nvPr>
            <p:ph type="body" idx="1"/>
          </p:nvPr>
        </p:nvSpPr>
        <p:spPr>
          <a:xfrm>
            <a:off x="56785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lt1"/>
              </a:buClr>
              <a:buSzPts val="1800"/>
              <a:buNone/>
              <a:defRPr sz="1600" b="0" i="0">
                <a:solidFill>
                  <a:schemeClr val="lt1"/>
                </a:solidFill>
                <a:latin typeface="Poppins" pitchFamily="2" charset="77"/>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6" name="Google Shape;56;p8"/>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57" name="Google Shape;57;p8"/>
          <p:cNvSpPr txBox="1">
            <a:spLocks noGrp="1"/>
          </p:cNvSpPr>
          <p:nvPr>
            <p:ph type="subTitle" idx="2"/>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Right">
  <p:cSld name="TITLE_AND_BODY_1_1">
    <p:bg>
      <p:bgPr>
        <a:solidFill>
          <a:srgbClr val="002846"/>
        </a:solidFill>
        <a:effectLst/>
      </p:bgPr>
    </p:bg>
    <p:spTree>
      <p:nvGrpSpPr>
        <p:cNvPr id="1" name="Shape 58"/>
        <p:cNvGrpSpPr/>
        <p:nvPr/>
      </p:nvGrpSpPr>
      <p:grpSpPr>
        <a:xfrm>
          <a:off x="0" y="0"/>
          <a:ext cx="0" cy="0"/>
          <a:chOff x="0" y="0"/>
          <a:chExt cx="0" cy="0"/>
        </a:xfrm>
      </p:grpSpPr>
      <p:sp>
        <p:nvSpPr>
          <p:cNvPr id="59" name="Google Shape;59;p9"/>
          <p:cNvSpPr/>
          <p:nvPr/>
        </p:nvSpPr>
        <p:spPr>
          <a:xfrm>
            <a:off x="8451950" y="677850"/>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9"/>
          <p:cNvSpPr/>
          <p:nvPr/>
        </p:nvSpPr>
        <p:spPr>
          <a:xfrm>
            <a:off x="8451950" y="0"/>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1" name="Google Shape;61;p9"/>
          <p:cNvPicPr preferRelativeResize="0"/>
          <p:nvPr/>
        </p:nvPicPr>
        <p:blipFill>
          <a:blip r:embed="rId2">
            <a:alphaModFix/>
          </a:blip>
          <a:stretch>
            <a:fillRect/>
          </a:stretch>
        </p:blipFill>
        <p:spPr>
          <a:xfrm>
            <a:off x="8466700" y="4037"/>
            <a:ext cx="681800" cy="673816"/>
          </a:xfrm>
          <a:prstGeom prst="rect">
            <a:avLst/>
          </a:prstGeom>
          <a:noFill/>
          <a:ln>
            <a:noFill/>
          </a:ln>
        </p:spPr>
      </p:pic>
      <p:sp>
        <p:nvSpPr>
          <p:cNvPr id="62" name="Google Shape;62;p9"/>
          <p:cNvSpPr/>
          <p:nvPr/>
        </p:nvSpPr>
        <p:spPr>
          <a:xfrm>
            <a:off x="838655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9"/>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64" name="Google Shape;64;p9"/>
          <p:cNvSpPr txBox="1">
            <a:spLocks noGrp="1"/>
          </p:cNvSpPr>
          <p:nvPr>
            <p:ph type="subTitle" idx="1"/>
          </p:nvPr>
        </p:nvSpPr>
        <p:spPr>
          <a:xfrm>
            <a:off x="4286250" y="4642800"/>
            <a:ext cx="3893700" cy="3195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700"/>
              <a:buNone/>
              <a:defRPr sz="700" b="1" i="0">
                <a:solidFill>
                  <a:schemeClr val="lt1"/>
                </a:solidFill>
                <a:latin typeface="Poppins SemiBold" pitchFamily="2" charset="77"/>
                <a:cs typeface="Poppins SemiBold" pitchFamily="2" charset="77"/>
              </a:defRPr>
            </a:lvl1pPr>
            <a:lvl2pPr lvl="1" algn="r" rtl="0">
              <a:spcBef>
                <a:spcPts val="0"/>
              </a:spcBef>
              <a:spcAft>
                <a:spcPts val="0"/>
              </a:spcAft>
              <a:buClr>
                <a:schemeClr val="lt1"/>
              </a:buClr>
              <a:buSzPts val="700"/>
              <a:buNone/>
              <a:defRPr sz="700">
                <a:solidFill>
                  <a:schemeClr val="lt1"/>
                </a:solidFill>
              </a:defRPr>
            </a:lvl2pPr>
            <a:lvl3pPr lvl="2" algn="r" rtl="0">
              <a:spcBef>
                <a:spcPts val="0"/>
              </a:spcBef>
              <a:spcAft>
                <a:spcPts val="0"/>
              </a:spcAft>
              <a:buClr>
                <a:schemeClr val="lt1"/>
              </a:buClr>
              <a:buSzPts val="700"/>
              <a:buNone/>
              <a:defRPr sz="700">
                <a:solidFill>
                  <a:schemeClr val="lt1"/>
                </a:solidFill>
              </a:defRPr>
            </a:lvl3pPr>
            <a:lvl4pPr lvl="3" algn="r" rtl="0">
              <a:spcBef>
                <a:spcPts val="0"/>
              </a:spcBef>
              <a:spcAft>
                <a:spcPts val="0"/>
              </a:spcAft>
              <a:buClr>
                <a:schemeClr val="lt1"/>
              </a:buClr>
              <a:buSzPts val="700"/>
              <a:buNone/>
              <a:defRPr sz="700">
                <a:solidFill>
                  <a:schemeClr val="lt1"/>
                </a:solidFill>
              </a:defRPr>
            </a:lvl4pPr>
            <a:lvl5pPr lvl="4" algn="r" rtl="0">
              <a:spcBef>
                <a:spcPts val="0"/>
              </a:spcBef>
              <a:spcAft>
                <a:spcPts val="0"/>
              </a:spcAft>
              <a:buClr>
                <a:schemeClr val="lt1"/>
              </a:buClr>
              <a:buSzPts val="700"/>
              <a:buNone/>
              <a:defRPr sz="700">
                <a:solidFill>
                  <a:schemeClr val="lt1"/>
                </a:solidFill>
              </a:defRPr>
            </a:lvl5pPr>
            <a:lvl6pPr lvl="5" algn="r" rtl="0">
              <a:spcBef>
                <a:spcPts val="0"/>
              </a:spcBef>
              <a:spcAft>
                <a:spcPts val="0"/>
              </a:spcAft>
              <a:buClr>
                <a:schemeClr val="lt1"/>
              </a:buClr>
              <a:buSzPts val="700"/>
              <a:buNone/>
              <a:defRPr sz="700">
                <a:solidFill>
                  <a:schemeClr val="lt1"/>
                </a:solidFill>
              </a:defRPr>
            </a:lvl6pPr>
            <a:lvl7pPr lvl="6" algn="r" rtl="0">
              <a:spcBef>
                <a:spcPts val="0"/>
              </a:spcBef>
              <a:spcAft>
                <a:spcPts val="0"/>
              </a:spcAft>
              <a:buClr>
                <a:schemeClr val="lt1"/>
              </a:buClr>
              <a:buSzPts val="700"/>
              <a:buNone/>
              <a:defRPr sz="700">
                <a:solidFill>
                  <a:schemeClr val="lt1"/>
                </a:solidFill>
              </a:defRPr>
            </a:lvl7pPr>
            <a:lvl8pPr lvl="7" algn="r" rtl="0">
              <a:spcBef>
                <a:spcPts val="0"/>
              </a:spcBef>
              <a:spcAft>
                <a:spcPts val="0"/>
              </a:spcAft>
              <a:buClr>
                <a:schemeClr val="lt1"/>
              </a:buClr>
              <a:buSzPts val="700"/>
              <a:buNone/>
              <a:defRPr sz="700">
                <a:solidFill>
                  <a:schemeClr val="lt1"/>
                </a:solidFill>
              </a:defRPr>
            </a:lvl8pPr>
            <a:lvl9pPr lvl="8" algn="r" rtl="0">
              <a:spcBef>
                <a:spcPts val="0"/>
              </a:spcBef>
              <a:spcAft>
                <a:spcPts val="0"/>
              </a:spcAft>
              <a:buClr>
                <a:schemeClr val="lt1"/>
              </a:buClr>
              <a:buSzPts val="700"/>
              <a:buNone/>
              <a:defRPr sz="7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Light Left" type="twoColTx">
  <p:cSld name="TITLE_AND_TWO_COLUMNS">
    <p:spTree>
      <p:nvGrpSpPr>
        <p:cNvPr id="1" name="Shape 65"/>
        <p:cNvGrpSpPr/>
        <p:nvPr/>
      </p:nvGrpSpPr>
      <p:grpSpPr>
        <a:xfrm>
          <a:off x="0" y="0"/>
          <a:ext cx="0" cy="0"/>
          <a:chOff x="0" y="0"/>
          <a:chExt cx="0" cy="0"/>
        </a:xfrm>
      </p:grpSpPr>
      <p:sp>
        <p:nvSpPr>
          <p:cNvPr id="66" name="Google Shape;66;p10"/>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10"/>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8" name="Google Shape;68;p10"/>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69" name="Google Shape;69;p10"/>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0"/>
          <p:cNvSpPr txBox="1">
            <a:spLocks noGrp="1"/>
          </p:cNvSpPr>
          <p:nvPr>
            <p:ph type="title"/>
          </p:nvPr>
        </p:nvSpPr>
        <p:spPr>
          <a:xfrm>
            <a:off x="1261880" y="510225"/>
            <a:ext cx="4005900" cy="9054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i="0">
                <a:latin typeface="Elizeth" panose="020B0601020201010104" pitchFamily="34" charset="77"/>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0"/>
          <p:cNvSpPr txBox="1">
            <a:spLocks noGrp="1"/>
          </p:cNvSpPr>
          <p:nvPr>
            <p:ph type="body" idx="1"/>
          </p:nvPr>
        </p:nvSpPr>
        <p:spPr>
          <a:xfrm>
            <a:off x="1261880" y="1655700"/>
            <a:ext cx="6970500" cy="25101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rgbClr val="002846"/>
              </a:buClr>
              <a:buSzPts val="1800"/>
              <a:buNone/>
              <a:defRPr sz="1600" b="0" i="0">
                <a:solidFill>
                  <a:srgbClr val="002846"/>
                </a:solidFill>
                <a:latin typeface="Poppins" pitchFamily="2" charset="77"/>
              </a:defRPr>
            </a:lvl1pPr>
            <a:lvl2pPr marL="914400" lvl="1" indent="-317500" rtl="0">
              <a:spcBef>
                <a:spcPts val="0"/>
              </a:spcBef>
              <a:spcAft>
                <a:spcPts val="0"/>
              </a:spcAft>
              <a:buClr>
                <a:srgbClr val="002846"/>
              </a:buClr>
              <a:buSzPts val="1400"/>
              <a:buChar char="○"/>
              <a:defRPr>
                <a:solidFill>
                  <a:srgbClr val="002846"/>
                </a:solidFill>
              </a:defRPr>
            </a:lvl2pPr>
            <a:lvl3pPr marL="1371600" lvl="2" indent="-317500" rtl="0">
              <a:spcBef>
                <a:spcPts val="0"/>
              </a:spcBef>
              <a:spcAft>
                <a:spcPts val="0"/>
              </a:spcAft>
              <a:buClr>
                <a:srgbClr val="002846"/>
              </a:buClr>
              <a:buSzPts val="1400"/>
              <a:buChar char="■"/>
              <a:defRPr>
                <a:solidFill>
                  <a:srgbClr val="002846"/>
                </a:solidFill>
              </a:defRPr>
            </a:lvl3pPr>
            <a:lvl4pPr marL="1828800" lvl="3" indent="-317500" rtl="0">
              <a:spcBef>
                <a:spcPts val="0"/>
              </a:spcBef>
              <a:spcAft>
                <a:spcPts val="0"/>
              </a:spcAft>
              <a:buClr>
                <a:srgbClr val="002846"/>
              </a:buClr>
              <a:buSzPts val="1400"/>
              <a:buChar char="●"/>
              <a:defRPr>
                <a:solidFill>
                  <a:srgbClr val="002846"/>
                </a:solidFill>
              </a:defRPr>
            </a:lvl4pPr>
            <a:lvl5pPr marL="2286000" lvl="4" indent="-317500" rtl="0">
              <a:spcBef>
                <a:spcPts val="0"/>
              </a:spcBef>
              <a:spcAft>
                <a:spcPts val="0"/>
              </a:spcAft>
              <a:buClr>
                <a:srgbClr val="002846"/>
              </a:buClr>
              <a:buSzPts val="1400"/>
              <a:buChar char="○"/>
              <a:defRPr>
                <a:solidFill>
                  <a:srgbClr val="002846"/>
                </a:solidFill>
              </a:defRPr>
            </a:lvl5pPr>
            <a:lvl6pPr marL="2743200" lvl="5" indent="-317500" rtl="0">
              <a:spcBef>
                <a:spcPts val="0"/>
              </a:spcBef>
              <a:spcAft>
                <a:spcPts val="0"/>
              </a:spcAft>
              <a:buClr>
                <a:srgbClr val="002846"/>
              </a:buClr>
              <a:buSzPts val="1400"/>
              <a:buChar char="■"/>
              <a:defRPr>
                <a:solidFill>
                  <a:srgbClr val="002846"/>
                </a:solidFill>
              </a:defRPr>
            </a:lvl6pPr>
            <a:lvl7pPr marL="3200400" lvl="6" indent="-317500" rtl="0">
              <a:spcBef>
                <a:spcPts val="0"/>
              </a:spcBef>
              <a:spcAft>
                <a:spcPts val="0"/>
              </a:spcAft>
              <a:buClr>
                <a:srgbClr val="002846"/>
              </a:buClr>
              <a:buSzPts val="1400"/>
              <a:buChar char="●"/>
              <a:defRPr>
                <a:solidFill>
                  <a:srgbClr val="002846"/>
                </a:solidFill>
              </a:defRPr>
            </a:lvl7pPr>
            <a:lvl8pPr marL="3657600" lvl="7" indent="-317500" rtl="0">
              <a:spcBef>
                <a:spcPts val="0"/>
              </a:spcBef>
              <a:spcAft>
                <a:spcPts val="0"/>
              </a:spcAft>
              <a:buClr>
                <a:srgbClr val="002846"/>
              </a:buClr>
              <a:buSzPts val="1400"/>
              <a:buChar char="○"/>
              <a:defRPr>
                <a:solidFill>
                  <a:srgbClr val="002846"/>
                </a:solidFill>
              </a:defRPr>
            </a:lvl8pPr>
            <a:lvl9pPr marL="4114800" lvl="8" indent="-317500" rtl="0">
              <a:spcBef>
                <a:spcPts val="0"/>
              </a:spcBef>
              <a:spcAft>
                <a:spcPts val="0"/>
              </a:spcAft>
              <a:buClr>
                <a:srgbClr val="002846"/>
              </a:buClr>
              <a:buSzPts val="1400"/>
              <a:buChar char="■"/>
              <a:defRPr>
                <a:solidFill>
                  <a:srgbClr val="002846"/>
                </a:solidFill>
              </a:defRPr>
            </a:lvl9pPr>
          </a:lstStyle>
          <a:p>
            <a:endParaRPr/>
          </a:p>
        </p:txBody>
      </p:sp>
      <p:sp>
        <p:nvSpPr>
          <p:cNvPr id="72" name="Google Shape;72;p10"/>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73" name="Google Shape;73;p10"/>
          <p:cNvSpPr txBox="1">
            <a:spLocks noGrp="1"/>
          </p:cNvSpPr>
          <p:nvPr>
            <p:ph type="subTitle" idx="2"/>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SzPts val="700"/>
              <a:buNone/>
              <a:defRPr sz="700" b="1" i="0">
                <a:latin typeface="Poppins SemiBold" pitchFamily="2" charset="77"/>
                <a:cs typeface="Poppins SemiBold" pitchFamily="2" charset="77"/>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Light Left">
  <p:cSld name="TITLE_AND_TWO_COLUMNS_1">
    <p:spTree>
      <p:nvGrpSpPr>
        <p:cNvPr id="1" name="Shape 74"/>
        <p:cNvGrpSpPr/>
        <p:nvPr/>
      </p:nvGrpSpPr>
      <p:grpSpPr>
        <a:xfrm>
          <a:off x="0" y="0"/>
          <a:ext cx="0" cy="0"/>
          <a:chOff x="0" y="0"/>
          <a:chExt cx="0" cy="0"/>
        </a:xfrm>
      </p:grpSpPr>
      <p:sp>
        <p:nvSpPr>
          <p:cNvPr id="75" name="Google Shape;75;p11"/>
          <p:cNvSpPr/>
          <p:nvPr/>
        </p:nvSpPr>
        <p:spPr>
          <a:xfrm>
            <a:off x="0" y="677775"/>
            <a:ext cx="692100" cy="4465800"/>
          </a:xfrm>
          <a:prstGeom prst="rect">
            <a:avLst/>
          </a:prstGeom>
          <a:solidFill>
            <a:srgbClr val="1A478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11"/>
          <p:cNvSpPr/>
          <p:nvPr/>
        </p:nvSpPr>
        <p:spPr>
          <a:xfrm>
            <a:off x="0" y="-75"/>
            <a:ext cx="692100" cy="681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7" name="Google Shape;77;p11"/>
          <p:cNvPicPr preferRelativeResize="0"/>
          <p:nvPr/>
        </p:nvPicPr>
        <p:blipFill>
          <a:blip r:embed="rId2">
            <a:alphaModFix/>
          </a:blip>
          <a:stretch>
            <a:fillRect/>
          </a:stretch>
        </p:blipFill>
        <p:spPr>
          <a:xfrm>
            <a:off x="14750" y="3962"/>
            <a:ext cx="681800" cy="673816"/>
          </a:xfrm>
          <a:prstGeom prst="rect">
            <a:avLst/>
          </a:prstGeom>
          <a:noFill/>
          <a:ln>
            <a:noFill/>
          </a:ln>
        </p:spPr>
      </p:pic>
      <p:sp>
        <p:nvSpPr>
          <p:cNvPr id="78" name="Google Shape;78;p11"/>
          <p:cNvSpPr/>
          <p:nvPr/>
        </p:nvSpPr>
        <p:spPr>
          <a:xfrm>
            <a:off x="685800" y="0"/>
            <a:ext cx="65400" cy="5143500"/>
          </a:xfrm>
          <a:prstGeom prst="rect">
            <a:avLst/>
          </a:prstGeom>
          <a:solidFill>
            <a:srgbClr val="E7C22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1"/>
          <p:cNvSpPr txBox="1">
            <a:spLocks noGrp="1"/>
          </p:cNvSpPr>
          <p:nvPr>
            <p:ph type="sldNum" idx="12"/>
          </p:nvPr>
        </p:nvSpPr>
        <p:spPr>
          <a:xfrm>
            <a:off x="120602" y="4605750"/>
            <a:ext cx="450900" cy="393600"/>
          </a:xfrm>
          <a:prstGeom prst="rect">
            <a:avLst/>
          </a:prstGeom>
        </p:spPr>
        <p:txBody>
          <a:bodyPr spcFirstLastPara="1" wrap="square" lIns="91425" tIns="91425" rIns="91425" bIns="91425" anchor="ctr" anchorCtr="0">
            <a:noAutofit/>
          </a:bodyPr>
          <a:lstStyle>
            <a:lvl1pPr lvl="0" algn="ctr" rtl="0">
              <a:buNone/>
              <a:defRPr sz="1100" b="1"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
        <p:nvSpPr>
          <p:cNvPr id="80" name="Google Shape;80;p11"/>
          <p:cNvSpPr txBox="1">
            <a:spLocks noGrp="1"/>
          </p:cNvSpPr>
          <p:nvPr>
            <p:ph type="subTitle" idx="1"/>
          </p:nvPr>
        </p:nvSpPr>
        <p:spPr>
          <a:xfrm>
            <a:off x="1023725" y="4642800"/>
            <a:ext cx="3893700" cy="319500"/>
          </a:xfrm>
          <a:prstGeom prst="rect">
            <a:avLst/>
          </a:prstGeom>
        </p:spPr>
        <p:txBody>
          <a:bodyPr spcFirstLastPara="1" wrap="square" lIns="91425" tIns="91425" rIns="91425" bIns="91425" anchor="ctr" anchorCtr="0">
            <a:normAutofit/>
          </a:bodyPr>
          <a:lstStyle>
            <a:lvl1pPr lvl="0" rtl="0">
              <a:spcBef>
                <a:spcPts val="0"/>
              </a:spcBef>
              <a:spcAft>
                <a:spcPts val="0"/>
              </a:spcAft>
              <a:buSzPts val="700"/>
              <a:buNone/>
              <a:defRPr sz="700" b="1" i="0">
                <a:latin typeface="Poppins" pitchFamily="2" charset="77"/>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1pPr>
            <a:lvl2pPr lvl="1">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2pPr>
            <a:lvl3pPr lvl="2">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3pPr>
            <a:lvl4pPr lvl="3">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4pPr>
            <a:lvl5pPr lvl="4">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5pPr>
            <a:lvl6pPr lvl="5">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6pPr>
            <a:lvl7pPr lvl="6">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7pPr>
            <a:lvl8pPr lvl="7">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8pPr>
            <a:lvl9pPr lvl="8">
              <a:spcBef>
                <a:spcPts val="0"/>
              </a:spcBef>
              <a:spcAft>
                <a:spcPts val="0"/>
              </a:spcAft>
              <a:buClr>
                <a:srgbClr val="1A478F"/>
              </a:buClr>
              <a:buSzPts val="2800"/>
              <a:buFont typeface="Georgia"/>
              <a:buNone/>
              <a:defRPr sz="2800" b="1">
                <a:solidFill>
                  <a:srgbClr val="1A478F"/>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1A478F"/>
              </a:buClr>
              <a:buSzPts val="1800"/>
              <a:buFont typeface="Helvetica Neue"/>
              <a:buChar char="●"/>
              <a:defRPr sz="1800">
                <a:solidFill>
                  <a:srgbClr val="1A478F"/>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A478F"/>
              </a:buClr>
              <a:buSzPts val="1400"/>
              <a:buFont typeface="Helvetica Neue"/>
              <a:buChar char="■"/>
              <a:defRPr>
                <a:solidFill>
                  <a:srgbClr val="1A478F"/>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582852" y="4605750"/>
            <a:ext cx="450900" cy="393600"/>
          </a:xfrm>
          <a:prstGeom prst="rect">
            <a:avLst/>
          </a:prstGeom>
          <a:noFill/>
          <a:ln>
            <a:noFill/>
          </a:ln>
        </p:spPr>
        <p:txBody>
          <a:bodyPr spcFirstLastPara="1" wrap="square" lIns="91425" tIns="91425" rIns="91425" bIns="91425" anchor="ctr" anchorCtr="0">
            <a:noAutofit/>
          </a:bodyPr>
          <a:lstStyle>
            <a:lvl1pPr lvl="0" algn="ctr" rtl="0">
              <a:buNone/>
              <a:defRPr sz="1100" b="0" i="0">
                <a:solidFill>
                  <a:srgbClr val="E7C221"/>
                </a:solidFill>
                <a:latin typeface="Elizeth" panose="020B0601020201010104" pitchFamily="34" charset="77"/>
                <a:ea typeface="Elizeth" panose="020B0601020201010104" pitchFamily="34" charset="77"/>
                <a:cs typeface="Elizeth" panose="020B0601020201010104" pitchFamily="34" charset="77"/>
                <a:sym typeface="Georgia"/>
              </a:defRPr>
            </a:lvl1pPr>
            <a:lvl2pPr lvl="1" algn="ctr" rtl="0">
              <a:buNone/>
              <a:defRPr sz="1100" b="1">
                <a:solidFill>
                  <a:srgbClr val="E7C221"/>
                </a:solidFill>
                <a:latin typeface="Georgia"/>
                <a:ea typeface="Georgia"/>
                <a:cs typeface="Georgia"/>
                <a:sym typeface="Georgia"/>
              </a:defRPr>
            </a:lvl2pPr>
            <a:lvl3pPr lvl="2" algn="ctr" rtl="0">
              <a:buNone/>
              <a:defRPr sz="1100" b="1">
                <a:solidFill>
                  <a:srgbClr val="E7C221"/>
                </a:solidFill>
                <a:latin typeface="Georgia"/>
                <a:ea typeface="Georgia"/>
                <a:cs typeface="Georgia"/>
                <a:sym typeface="Georgia"/>
              </a:defRPr>
            </a:lvl3pPr>
            <a:lvl4pPr lvl="3" algn="ctr" rtl="0">
              <a:buNone/>
              <a:defRPr sz="1100" b="1">
                <a:solidFill>
                  <a:srgbClr val="E7C221"/>
                </a:solidFill>
                <a:latin typeface="Georgia"/>
                <a:ea typeface="Georgia"/>
                <a:cs typeface="Georgia"/>
                <a:sym typeface="Georgia"/>
              </a:defRPr>
            </a:lvl4pPr>
            <a:lvl5pPr lvl="4" algn="ctr" rtl="0">
              <a:buNone/>
              <a:defRPr sz="1100" b="1">
                <a:solidFill>
                  <a:srgbClr val="E7C221"/>
                </a:solidFill>
                <a:latin typeface="Georgia"/>
                <a:ea typeface="Georgia"/>
                <a:cs typeface="Georgia"/>
                <a:sym typeface="Georgia"/>
              </a:defRPr>
            </a:lvl5pPr>
            <a:lvl6pPr lvl="5" algn="ctr" rtl="0">
              <a:buNone/>
              <a:defRPr sz="1100" b="1">
                <a:solidFill>
                  <a:srgbClr val="E7C221"/>
                </a:solidFill>
                <a:latin typeface="Georgia"/>
                <a:ea typeface="Georgia"/>
                <a:cs typeface="Georgia"/>
                <a:sym typeface="Georgia"/>
              </a:defRPr>
            </a:lvl6pPr>
            <a:lvl7pPr lvl="6" algn="ctr" rtl="0">
              <a:buNone/>
              <a:defRPr sz="1100" b="1">
                <a:solidFill>
                  <a:srgbClr val="E7C221"/>
                </a:solidFill>
                <a:latin typeface="Georgia"/>
                <a:ea typeface="Georgia"/>
                <a:cs typeface="Georgia"/>
                <a:sym typeface="Georgia"/>
              </a:defRPr>
            </a:lvl7pPr>
            <a:lvl8pPr lvl="7" algn="ctr" rtl="0">
              <a:buNone/>
              <a:defRPr sz="1100" b="1">
                <a:solidFill>
                  <a:srgbClr val="E7C221"/>
                </a:solidFill>
                <a:latin typeface="Georgia"/>
                <a:ea typeface="Georgia"/>
                <a:cs typeface="Georgia"/>
                <a:sym typeface="Georgia"/>
              </a:defRPr>
            </a:lvl8pPr>
            <a:lvl9pPr lvl="8" algn="ctr" rtl="0">
              <a:buNone/>
              <a:defRPr sz="1100" b="1">
                <a:solidFill>
                  <a:srgbClr val="E7C221"/>
                </a:solidFill>
                <a:latin typeface="Georgia"/>
                <a:ea typeface="Georgia"/>
                <a:cs typeface="Georgia"/>
                <a:sym typeface="Georgia"/>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7" r:id="rId14"/>
    <p:sldLayoutId id="2147483668" r:id="rId15"/>
    <p:sldLayoutId id="2147483669" r:id="rId16"/>
    <p:sldLayoutId id="214748367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Elizeth" panose="020B0601020201010104" pitchFamily="34" charset="77"/>
          <a:ea typeface="Elizeth" panose="020B0601020201010104"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nche.ed.gov/" TargetMode="External"/><Relationship Id="rId7" Type="http://schemas.openxmlformats.org/officeDocument/2006/relationships/hyperlink" Target="https://www.idahohousing.com/" TargetMode="External"/><Relationship Id="rId2" Type="http://schemas.openxmlformats.org/officeDocument/2006/relationships/hyperlink" Target="https://schoolhouseconnection.org/" TargetMode="External"/><Relationship Id="rId1" Type="http://schemas.openxmlformats.org/officeDocument/2006/relationships/slideLayout" Target="../slideLayouts/slideLayout17.xml"/><Relationship Id="rId6" Type="http://schemas.openxmlformats.org/officeDocument/2006/relationships/hyperlink" Target="https://naehcy.org/" TargetMode="External"/><Relationship Id="rId5" Type="http://schemas.openxmlformats.org/officeDocument/2006/relationships/hyperlink" Target="https://www.sde.idaho.gov/federal-programs/homeless/" TargetMode="External"/><Relationship Id="rId4" Type="http://schemas.openxmlformats.org/officeDocument/2006/relationships/hyperlink" Target="https://nationalhomeless.org/"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27"/>
          <p:cNvSpPr txBox="1">
            <a:spLocks noGrp="1"/>
          </p:cNvSpPr>
          <p:nvPr>
            <p:ph type="subTitle" idx="1"/>
          </p:nvPr>
        </p:nvSpPr>
        <p:spPr>
          <a:xfrm>
            <a:off x="166254" y="4048975"/>
            <a:ext cx="4994563" cy="617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McKinney-Vento Annual Training</a:t>
            </a:r>
            <a:endParaRPr dirty="0"/>
          </a:p>
        </p:txBody>
      </p:sp>
      <p:sp>
        <p:nvSpPr>
          <p:cNvPr id="189" name="Google Shape;189;p27"/>
          <p:cNvSpPr txBox="1">
            <a:spLocks noGrp="1"/>
          </p:cNvSpPr>
          <p:nvPr>
            <p:ph type="title"/>
          </p:nvPr>
        </p:nvSpPr>
        <p:spPr>
          <a:xfrm>
            <a:off x="304800" y="1290489"/>
            <a:ext cx="4994563" cy="2600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dirty="0">
                <a:latin typeface="Georgia" panose="02040502050405020303" pitchFamily="18" charset="0"/>
              </a:rPr>
              <a:t>Supporting Students Experiencing Homelessness in the _____ School District</a:t>
            </a:r>
            <a:endParaRPr dirty="0">
              <a:latin typeface="Georgia" panose="020405020504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2B81-D396-4E75-9A6A-6E6DD7EB13D6}"/>
              </a:ext>
            </a:extLst>
          </p:cNvPr>
          <p:cNvSpPr>
            <a:spLocks noGrp="1"/>
          </p:cNvSpPr>
          <p:nvPr>
            <p:ph type="title"/>
          </p:nvPr>
        </p:nvSpPr>
        <p:spPr>
          <a:xfrm>
            <a:off x="1261879" y="510225"/>
            <a:ext cx="6595931" cy="905400"/>
          </a:xfrm>
        </p:spPr>
        <p:txBody>
          <a:bodyPr>
            <a:normAutofit/>
          </a:bodyPr>
          <a:lstStyle/>
          <a:p>
            <a:r>
              <a:rPr lang="en-US" dirty="0">
                <a:solidFill>
                  <a:schemeClr val="bg1"/>
                </a:solidFill>
              </a:rPr>
              <a:t>Unaccompanied youth eligibility flow chart</a:t>
            </a:r>
          </a:p>
        </p:txBody>
      </p:sp>
      <p:pic>
        <p:nvPicPr>
          <p:cNvPr id="5" name="Picture 4" descr="Screenshot of the Unaccompanied youth eligibility flowchart">
            <a:extLst>
              <a:ext uri="{FF2B5EF4-FFF2-40B4-BE49-F238E27FC236}">
                <a16:creationId xmlns:a16="http://schemas.microsoft.com/office/drawing/2014/main" id="{C3756918-F7F5-482B-A62F-86BA20E9419D}"/>
              </a:ext>
            </a:extLst>
          </p:cNvPr>
          <p:cNvPicPr>
            <a:picLocks noChangeAspect="1"/>
          </p:cNvPicPr>
          <p:nvPr/>
        </p:nvPicPr>
        <p:blipFill>
          <a:blip r:embed="rId2"/>
          <a:stretch>
            <a:fillRect/>
          </a:stretch>
        </p:blipFill>
        <p:spPr>
          <a:xfrm>
            <a:off x="1228119" y="22860"/>
            <a:ext cx="6687761" cy="5120640"/>
          </a:xfrm>
          <a:prstGeom prst="rect">
            <a:avLst/>
          </a:prstGeom>
        </p:spPr>
      </p:pic>
    </p:spTree>
    <p:extLst>
      <p:ext uri="{BB962C8B-B14F-4D97-AF65-F5344CB8AC3E}">
        <p14:creationId xmlns:p14="http://schemas.microsoft.com/office/powerpoint/2010/main" val="379017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07F4-04E3-4803-A749-AD4F58203A09}"/>
              </a:ext>
            </a:extLst>
          </p:cNvPr>
          <p:cNvSpPr>
            <a:spLocks noGrp="1"/>
          </p:cNvSpPr>
          <p:nvPr>
            <p:ph type="title"/>
          </p:nvPr>
        </p:nvSpPr>
        <p:spPr>
          <a:xfrm>
            <a:off x="1261880" y="510225"/>
            <a:ext cx="6970500" cy="905400"/>
          </a:xfrm>
        </p:spPr>
        <p:txBody>
          <a:bodyPr>
            <a:normAutofit fontScale="90000"/>
          </a:bodyPr>
          <a:lstStyle/>
          <a:p>
            <a:r>
              <a:rPr lang="en-US" dirty="0">
                <a:solidFill>
                  <a:schemeClr val="bg1"/>
                </a:solidFill>
              </a:rPr>
              <a:t>Unaccompanied Homeless Youth map of Idaho</a:t>
            </a:r>
          </a:p>
        </p:txBody>
      </p:sp>
      <p:pic>
        <p:nvPicPr>
          <p:cNvPr id="5" name="Picture 4" descr="Screenshot of map of Idaho with percentages of identified homeless children and youth in Idaho">
            <a:extLst>
              <a:ext uri="{FF2B5EF4-FFF2-40B4-BE49-F238E27FC236}">
                <a16:creationId xmlns:a16="http://schemas.microsoft.com/office/drawing/2014/main" id="{9DA4B32A-D207-4A38-83F3-41FE14E43DB2}"/>
              </a:ext>
            </a:extLst>
          </p:cNvPr>
          <p:cNvPicPr>
            <a:picLocks noChangeAspect="1"/>
          </p:cNvPicPr>
          <p:nvPr/>
        </p:nvPicPr>
        <p:blipFill>
          <a:blip r:embed="rId2"/>
          <a:stretch>
            <a:fillRect/>
          </a:stretch>
        </p:blipFill>
        <p:spPr>
          <a:xfrm>
            <a:off x="794934" y="114173"/>
            <a:ext cx="8217322" cy="4915153"/>
          </a:xfrm>
          <a:prstGeom prst="rect">
            <a:avLst/>
          </a:prstGeom>
        </p:spPr>
      </p:pic>
    </p:spTree>
    <p:extLst>
      <p:ext uri="{BB962C8B-B14F-4D97-AF65-F5344CB8AC3E}">
        <p14:creationId xmlns:p14="http://schemas.microsoft.com/office/powerpoint/2010/main" val="422821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C518-150B-4743-8D4A-EA275255CF5B}"/>
              </a:ext>
            </a:extLst>
          </p:cNvPr>
          <p:cNvSpPr>
            <a:spLocks noGrp="1"/>
          </p:cNvSpPr>
          <p:nvPr>
            <p:ph type="title"/>
          </p:nvPr>
        </p:nvSpPr>
        <p:spPr>
          <a:xfrm>
            <a:off x="1261879" y="510225"/>
            <a:ext cx="6970499" cy="905400"/>
          </a:xfrm>
        </p:spPr>
        <p:txBody>
          <a:bodyPr>
            <a:normAutofit fontScale="90000"/>
          </a:bodyPr>
          <a:lstStyle/>
          <a:p>
            <a:r>
              <a:rPr lang="en-US" dirty="0">
                <a:solidFill>
                  <a:schemeClr val="bg1"/>
                </a:solidFill>
              </a:rPr>
              <a:t>Idaho Department of Education's unaccompanied homeless youth webpage</a:t>
            </a:r>
          </a:p>
        </p:txBody>
      </p:sp>
      <p:pic>
        <p:nvPicPr>
          <p:cNvPr id="5" name="Picture 4" descr="Screenshot of the Idaho Department of Education's unaccompanied homeless youth webpage">
            <a:extLst>
              <a:ext uri="{FF2B5EF4-FFF2-40B4-BE49-F238E27FC236}">
                <a16:creationId xmlns:a16="http://schemas.microsoft.com/office/drawing/2014/main" id="{7F9AB243-185C-4318-B30D-32274797EBE7}"/>
              </a:ext>
            </a:extLst>
          </p:cNvPr>
          <p:cNvPicPr>
            <a:picLocks noChangeAspect="1"/>
          </p:cNvPicPr>
          <p:nvPr/>
        </p:nvPicPr>
        <p:blipFill>
          <a:blip r:embed="rId2"/>
          <a:stretch>
            <a:fillRect/>
          </a:stretch>
        </p:blipFill>
        <p:spPr>
          <a:xfrm>
            <a:off x="801090" y="131440"/>
            <a:ext cx="8197810" cy="4880620"/>
          </a:xfrm>
          <a:prstGeom prst="rect">
            <a:avLst/>
          </a:prstGeom>
        </p:spPr>
      </p:pic>
    </p:spTree>
    <p:extLst>
      <p:ext uri="{BB962C8B-B14F-4D97-AF65-F5344CB8AC3E}">
        <p14:creationId xmlns:p14="http://schemas.microsoft.com/office/powerpoint/2010/main" val="341482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A395-BD00-BCE5-F1E2-F3405EBAE366}"/>
              </a:ext>
            </a:extLst>
          </p:cNvPr>
          <p:cNvSpPr>
            <a:spLocks noGrp="1"/>
          </p:cNvSpPr>
          <p:nvPr>
            <p:ph type="title"/>
          </p:nvPr>
        </p:nvSpPr>
        <p:spPr>
          <a:xfrm>
            <a:off x="1261879" y="510225"/>
            <a:ext cx="6970500" cy="905400"/>
          </a:xfrm>
        </p:spPr>
        <p:txBody>
          <a:bodyPr>
            <a:normAutofit fontScale="90000"/>
          </a:bodyPr>
          <a:lstStyle/>
          <a:p>
            <a:r>
              <a:rPr lang="en-US" dirty="0">
                <a:latin typeface="Georgia" panose="02040502050405020303" pitchFamily="18" charset="0"/>
              </a:rPr>
              <a:t>What does federal law require school districts to do?</a:t>
            </a:r>
          </a:p>
        </p:txBody>
      </p:sp>
      <p:sp>
        <p:nvSpPr>
          <p:cNvPr id="3" name="Text Placeholder 2">
            <a:extLst>
              <a:ext uri="{FF2B5EF4-FFF2-40B4-BE49-F238E27FC236}">
                <a16:creationId xmlns:a16="http://schemas.microsoft.com/office/drawing/2014/main" id="{521B63F3-6BA0-37D0-9666-083AFED344E4}"/>
              </a:ext>
            </a:extLst>
          </p:cNvPr>
          <p:cNvSpPr>
            <a:spLocks noGrp="1"/>
          </p:cNvSpPr>
          <p:nvPr>
            <p:ph type="body" idx="1"/>
          </p:nvPr>
        </p:nvSpPr>
        <p:spPr/>
        <p:txBody>
          <a:bodyPr/>
          <a:lstStyle/>
          <a:p>
            <a:pPr>
              <a:lnSpc>
                <a:spcPct val="90000"/>
              </a:lnSpc>
            </a:pPr>
            <a:r>
              <a:rPr lang="en-US" sz="1600" dirty="0">
                <a:latin typeface="Poppins" panose="00000500000000000000" pitchFamily="2" charset="0"/>
                <a:ea typeface="Cambria"/>
                <a:cs typeface="Poppins" panose="00000500000000000000" pitchFamily="2" charset="0"/>
              </a:rPr>
              <a:t>McKinney Vento Law </a:t>
            </a:r>
            <a:r>
              <a:rPr lang="en-US" sz="1600" u="sng" dirty="0">
                <a:latin typeface="Poppins" panose="00000500000000000000" pitchFamily="2" charset="0"/>
                <a:ea typeface="Cambria"/>
                <a:cs typeface="Poppins" panose="00000500000000000000" pitchFamily="2" charset="0"/>
              </a:rPr>
              <a:t>requires</a:t>
            </a:r>
            <a:r>
              <a:rPr lang="en-US" sz="1600" dirty="0">
                <a:latin typeface="Poppins" panose="00000500000000000000" pitchFamily="2" charset="0"/>
                <a:ea typeface="Cambria"/>
                <a:cs typeface="Poppins" panose="00000500000000000000" pitchFamily="2" charset="0"/>
              </a:rPr>
              <a:t> a school district to:</a:t>
            </a:r>
          </a:p>
          <a:p>
            <a:pPr marL="400050" indent="-285750">
              <a:lnSpc>
                <a:spcPct val="90000"/>
              </a:lnSpc>
              <a:buFont typeface="Arial"/>
              <a:buChar char="•"/>
            </a:pPr>
            <a:r>
              <a:rPr lang="en-US" dirty="0">
                <a:latin typeface="Poppins" panose="00000500000000000000" pitchFamily="2" charset="0"/>
                <a:ea typeface="Cambria"/>
                <a:cs typeface="Poppins" panose="00000500000000000000" pitchFamily="2" charset="0"/>
              </a:rPr>
              <a:t>Designate a liaison to carry out responsibilities outlined in law</a:t>
            </a:r>
          </a:p>
          <a:p>
            <a:pPr marL="400050" indent="-285750">
              <a:lnSpc>
                <a:spcPct val="90000"/>
              </a:lnSpc>
              <a:buFont typeface="Arial" panose="020B0604020202020204" pitchFamily="34" charset="0"/>
              <a:buChar char="•"/>
            </a:pPr>
            <a:r>
              <a:rPr lang="en-US" sz="1600" dirty="0">
                <a:latin typeface="Poppins" panose="00000500000000000000" pitchFamily="2" charset="0"/>
                <a:ea typeface="Cambria"/>
                <a:cs typeface="Poppins" panose="00000500000000000000" pitchFamily="2" charset="0"/>
              </a:rPr>
              <a:t>Keep students in their schools of origin to the extent feasible, unless it is against the parent’s wishes</a:t>
            </a:r>
          </a:p>
          <a:p>
            <a:pPr marL="400050" indent="-285750">
              <a:lnSpc>
                <a:spcPct val="90000"/>
              </a:lnSpc>
              <a:buFont typeface="Arial" panose="020B0604020202020204" pitchFamily="34" charset="0"/>
              <a:buChar char="•"/>
            </a:pPr>
            <a:r>
              <a:rPr lang="en-US" sz="1600" dirty="0">
                <a:latin typeface="Poppins" panose="00000500000000000000" pitchFamily="2" charset="0"/>
                <a:ea typeface="Cambria"/>
                <a:cs typeface="Poppins" panose="00000500000000000000" pitchFamily="2" charset="0"/>
              </a:rPr>
              <a:t>Provide transportation to the school of origin</a:t>
            </a:r>
          </a:p>
          <a:p>
            <a:pPr marL="400050" indent="-285750">
              <a:lnSpc>
                <a:spcPct val="90000"/>
              </a:lnSpc>
              <a:buFont typeface="Arial" panose="020B0604020202020204" pitchFamily="34" charset="0"/>
              <a:buChar char="•"/>
            </a:pPr>
            <a:r>
              <a:rPr lang="en-US" sz="1600" dirty="0">
                <a:latin typeface="Poppins" panose="00000500000000000000" pitchFamily="2" charset="0"/>
                <a:ea typeface="Cambria"/>
                <a:cs typeface="Poppins" panose="00000500000000000000" pitchFamily="2" charset="0"/>
              </a:rPr>
              <a:t>Remove barriers to enrollment of homeless youth and children (school records, immunization records, etc.)</a:t>
            </a:r>
          </a:p>
          <a:p>
            <a:pPr marL="400050" indent="-285750">
              <a:lnSpc>
                <a:spcPct val="90000"/>
              </a:lnSpc>
              <a:buFont typeface="Arial" panose="020B0604020202020204" pitchFamily="34" charset="0"/>
              <a:buChar char="•"/>
            </a:pPr>
            <a:r>
              <a:rPr lang="en-US" sz="1600" dirty="0">
                <a:latin typeface="Poppins" panose="00000500000000000000" pitchFamily="2" charset="0"/>
                <a:ea typeface="Cambria"/>
                <a:cs typeface="Poppins" panose="00000500000000000000" pitchFamily="2" charset="0"/>
              </a:rPr>
              <a:t>Homeless students immediately qualify for free/reduced lunch and breakfast</a:t>
            </a:r>
          </a:p>
          <a:p>
            <a:endParaRPr lang="en-US" dirty="0"/>
          </a:p>
        </p:txBody>
      </p:sp>
    </p:spTree>
    <p:extLst>
      <p:ext uri="{BB962C8B-B14F-4D97-AF65-F5344CB8AC3E}">
        <p14:creationId xmlns:p14="http://schemas.microsoft.com/office/powerpoint/2010/main" val="364740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CC37-F3A1-8117-4CA9-23004CBA8541}"/>
              </a:ext>
            </a:extLst>
          </p:cNvPr>
          <p:cNvSpPr>
            <a:spLocks noGrp="1"/>
          </p:cNvSpPr>
          <p:nvPr>
            <p:ph type="title"/>
          </p:nvPr>
        </p:nvSpPr>
        <p:spPr>
          <a:xfrm>
            <a:off x="1086750" y="205425"/>
            <a:ext cx="6970500" cy="905400"/>
          </a:xfrm>
        </p:spPr>
        <p:txBody>
          <a:bodyPr>
            <a:normAutofit/>
          </a:bodyPr>
          <a:lstStyle/>
          <a:p>
            <a:r>
              <a:rPr lang="en-US" dirty="0">
                <a:latin typeface="Georgia" panose="02040502050405020303" pitchFamily="18" charset="0"/>
              </a:rPr>
              <a:t>Steps to Identification and Eligibility</a:t>
            </a:r>
          </a:p>
        </p:txBody>
      </p:sp>
      <p:sp>
        <p:nvSpPr>
          <p:cNvPr id="3" name="Text Placeholder 2">
            <a:extLst>
              <a:ext uri="{FF2B5EF4-FFF2-40B4-BE49-F238E27FC236}">
                <a16:creationId xmlns:a16="http://schemas.microsoft.com/office/drawing/2014/main" id="{C940AFFE-B9A2-86D8-3B2F-5E427F3E0E79}"/>
              </a:ext>
            </a:extLst>
          </p:cNvPr>
          <p:cNvSpPr>
            <a:spLocks noGrp="1"/>
          </p:cNvSpPr>
          <p:nvPr>
            <p:ph type="body" idx="1"/>
          </p:nvPr>
        </p:nvSpPr>
        <p:spPr>
          <a:xfrm>
            <a:off x="1261880" y="1274619"/>
            <a:ext cx="6970500" cy="3358656"/>
          </a:xfrm>
        </p:spPr>
        <p:txBody>
          <a:bodyPr>
            <a:normAutofit fontScale="47500" lnSpcReduction="20000"/>
          </a:bodyPr>
          <a:lstStyle/>
          <a:p>
            <a:r>
              <a:rPr lang="en-US" sz="2900" b="1" dirty="0">
                <a:solidFill>
                  <a:schemeClr val="accent1">
                    <a:lumMod val="50000"/>
                  </a:schemeClr>
                </a:solidFill>
                <a:latin typeface="Poppins" panose="00000500000000000000" pitchFamily="2" charset="0"/>
                <a:cs typeface="Poppins" panose="00000500000000000000" pitchFamily="2" charset="0"/>
              </a:rPr>
              <a:t>Outreach</a:t>
            </a:r>
          </a:p>
          <a:p>
            <a:pPr lvl="1"/>
            <a:r>
              <a:rPr lang="en-US" sz="2900" dirty="0">
                <a:latin typeface="Poppins" panose="00000500000000000000" pitchFamily="2" charset="0"/>
                <a:cs typeface="Poppins" panose="00000500000000000000" pitchFamily="2" charset="0"/>
              </a:rPr>
              <a:t>Nighttime residency forms (make sure families have access 2x/year), awareness activities, training, &amp; staff referrals</a:t>
            </a:r>
          </a:p>
          <a:p>
            <a:r>
              <a:rPr lang="en-US" sz="2900" b="1" dirty="0">
                <a:solidFill>
                  <a:schemeClr val="accent1">
                    <a:lumMod val="50000"/>
                  </a:schemeClr>
                </a:solidFill>
                <a:latin typeface="Poppins" panose="00000500000000000000" pitchFamily="2" charset="0"/>
                <a:cs typeface="Poppins" panose="00000500000000000000" pitchFamily="2" charset="0"/>
              </a:rPr>
              <a:t>Verify &amp; Needs</a:t>
            </a:r>
          </a:p>
          <a:p>
            <a:pPr lvl="1"/>
            <a:r>
              <a:rPr lang="en-US" sz="2900" dirty="0">
                <a:latin typeface="Poppins" panose="00000500000000000000" pitchFamily="2" charset="0"/>
                <a:cs typeface="Poppins" panose="00000500000000000000" pitchFamily="2" charset="0"/>
              </a:rPr>
              <a:t>Collect additional information from forms/referrals to determine if they meet the requirements</a:t>
            </a:r>
          </a:p>
          <a:p>
            <a:pPr lvl="1"/>
            <a:r>
              <a:rPr lang="en-US" sz="2900" dirty="0">
                <a:latin typeface="Poppins" panose="00000500000000000000" pitchFamily="2" charset="0"/>
                <a:cs typeface="Poppins" panose="00000500000000000000" pitchFamily="2" charset="0"/>
              </a:rPr>
              <a:t>Determine &amp; arrange supports needed (transportation &amp; lunches)</a:t>
            </a:r>
          </a:p>
          <a:p>
            <a:r>
              <a:rPr lang="en-US" sz="2900" b="1" dirty="0">
                <a:solidFill>
                  <a:schemeClr val="accent1">
                    <a:lumMod val="50000"/>
                  </a:schemeClr>
                </a:solidFill>
                <a:latin typeface="Poppins" panose="00000500000000000000" pitchFamily="2" charset="0"/>
                <a:cs typeface="Poppins" panose="00000500000000000000" pitchFamily="2" charset="0"/>
              </a:rPr>
              <a:t>Notify</a:t>
            </a:r>
          </a:p>
          <a:p>
            <a:pPr lvl="1"/>
            <a:r>
              <a:rPr lang="en-US" sz="2900" dirty="0">
                <a:latin typeface="Poppins" panose="00000500000000000000" pitchFamily="2" charset="0"/>
                <a:cs typeface="Poppins" panose="00000500000000000000" pitchFamily="2" charset="0"/>
              </a:rPr>
              <a:t>Written notification, rights, &amp; services to parents or Unaccompanied Homeless Youth</a:t>
            </a:r>
            <a:endParaRPr lang="en-US" sz="2900" b="1" dirty="0">
              <a:latin typeface="Poppins" panose="00000500000000000000" pitchFamily="2" charset="0"/>
              <a:cs typeface="Poppins" panose="00000500000000000000" pitchFamily="2" charset="0"/>
            </a:endParaRPr>
          </a:p>
          <a:p>
            <a:r>
              <a:rPr lang="en-US" sz="2900" b="1" dirty="0">
                <a:solidFill>
                  <a:schemeClr val="accent1">
                    <a:lumMod val="50000"/>
                  </a:schemeClr>
                </a:solidFill>
                <a:latin typeface="Poppins" panose="00000500000000000000" pitchFamily="2" charset="0"/>
                <a:cs typeface="Poppins" panose="00000500000000000000" pitchFamily="2" charset="0"/>
              </a:rPr>
              <a:t>Code</a:t>
            </a:r>
          </a:p>
          <a:p>
            <a:pPr lvl="1"/>
            <a:r>
              <a:rPr lang="en-US" sz="2900" dirty="0">
                <a:latin typeface="Poppins" panose="00000500000000000000" pitchFamily="2" charset="0"/>
                <a:cs typeface="Poppins" panose="00000500000000000000" pitchFamily="2" charset="0"/>
              </a:rPr>
              <a:t>Students coded in _(SMS)_____ to be included in the ISEE uploads</a:t>
            </a:r>
          </a:p>
          <a:p>
            <a:pPr lvl="1"/>
            <a:r>
              <a:rPr lang="en-US" sz="2900" dirty="0">
                <a:latin typeface="Poppins" panose="00000500000000000000" pitchFamily="2" charset="0"/>
                <a:cs typeface="Poppins" panose="00000500000000000000" pitchFamily="2" charset="0"/>
              </a:rPr>
              <a:t>MV + Living Situation + Other demographic info: UHY, Migrant, EL, </a:t>
            </a:r>
            <a:r>
              <a:rPr lang="en-US" sz="2900" dirty="0" err="1">
                <a:latin typeface="Poppins" panose="00000500000000000000" pitchFamily="2" charset="0"/>
                <a:cs typeface="Poppins" panose="00000500000000000000" pitchFamily="2" charset="0"/>
              </a:rPr>
              <a:t>SpEd</a:t>
            </a:r>
            <a:endParaRPr lang="en-US" sz="2900" dirty="0">
              <a:latin typeface="Poppins" panose="00000500000000000000" pitchFamily="2" charset="0"/>
              <a:cs typeface="Poppins" panose="00000500000000000000" pitchFamily="2" charset="0"/>
            </a:endParaRPr>
          </a:p>
          <a:p>
            <a:endParaRPr lang="en-US" dirty="0"/>
          </a:p>
        </p:txBody>
      </p:sp>
    </p:spTree>
    <p:extLst>
      <p:ext uri="{BB962C8B-B14F-4D97-AF65-F5344CB8AC3E}">
        <p14:creationId xmlns:p14="http://schemas.microsoft.com/office/powerpoint/2010/main" val="49837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6AFFB0-9538-6F93-9717-99C8EAF7ABEA}"/>
              </a:ext>
            </a:extLst>
          </p:cNvPr>
          <p:cNvSpPr txBox="1"/>
          <p:nvPr/>
        </p:nvSpPr>
        <p:spPr>
          <a:xfrm>
            <a:off x="832126" y="241453"/>
            <a:ext cx="4934150" cy="461665"/>
          </a:xfrm>
          <a:prstGeom prst="rect">
            <a:avLst/>
          </a:prstGeom>
          <a:noFill/>
        </p:spPr>
        <p:txBody>
          <a:bodyPr wrap="square" rtlCol="0">
            <a:spAutoFit/>
          </a:bodyPr>
          <a:lstStyle/>
          <a:p>
            <a:r>
              <a:rPr lang="en-US" sz="2400" b="1" dirty="0">
                <a:solidFill>
                  <a:schemeClr val="accent1">
                    <a:lumMod val="50000"/>
                  </a:schemeClr>
                </a:solidFill>
                <a:latin typeface="Georgia" panose="02040502050405020303" pitchFamily="18" charset="0"/>
              </a:rPr>
              <a:t>McKinney-Vento Posters</a:t>
            </a:r>
            <a:endParaRPr lang="en-US" sz="2400" b="1" dirty="0">
              <a:solidFill>
                <a:schemeClr val="accent1">
                  <a:lumMod val="50000"/>
                </a:schemeClr>
              </a:solidFill>
            </a:endParaRPr>
          </a:p>
        </p:txBody>
      </p:sp>
      <p:sp>
        <p:nvSpPr>
          <p:cNvPr id="5" name="Title 4">
            <a:extLst>
              <a:ext uri="{FF2B5EF4-FFF2-40B4-BE49-F238E27FC236}">
                <a16:creationId xmlns:a16="http://schemas.microsoft.com/office/drawing/2014/main" id="{C15A79A1-B75A-11E8-290E-65E35CC03B6E}"/>
              </a:ext>
            </a:extLst>
          </p:cNvPr>
          <p:cNvSpPr>
            <a:spLocks noGrp="1"/>
          </p:cNvSpPr>
          <p:nvPr>
            <p:ph type="title" idx="4294967295"/>
          </p:nvPr>
        </p:nvSpPr>
        <p:spPr>
          <a:xfrm>
            <a:off x="834500" y="945367"/>
            <a:ext cx="3432987" cy="3657599"/>
          </a:xfrm>
        </p:spPr>
        <p:txBody>
          <a:bodyPr>
            <a:normAutofit fontScale="90000"/>
          </a:bodyPr>
          <a:lstStyle/>
          <a:p>
            <a:r>
              <a:rPr lang="en-US" sz="1800" b="0" dirty="0">
                <a:solidFill>
                  <a:srgbClr val="002846"/>
                </a:solidFill>
                <a:latin typeface="Poppins" panose="00000500000000000000" pitchFamily="2" charset="0"/>
                <a:cs typeface="Poppins" panose="00000500000000000000" pitchFamily="2" charset="0"/>
              </a:rPr>
              <a:t>Please make sure that your school has McKinney-Vento Rights posters hung up in an area that is visible to students and parents when they are in the building (</a:t>
            </a:r>
            <a:r>
              <a:rPr lang="en-US" sz="1600" b="0" dirty="0">
                <a:solidFill>
                  <a:srgbClr val="002846"/>
                </a:solidFill>
                <a:latin typeface="Poppins" panose="00000500000000000000" pitchFamily="2" charset="0"/>
                <a:cs typeface="Poppins" panose="00000500000000000000" pitchFamily="2" charset="0"/>
              </a:rPr>
              <a:t>front office, parent information bulletin boards, etc.)</a:t>
            </a:r>
            <a:br>
              <a:rPr lang="en-US" sz="1600" b="0" dirty="0">
                <a:solidFill>
                  <a:srgbClr val="002846"/>
                </a:solidFill>
                <a:latin typeface="Poppins" panose="00000500000000000000" pitchFamily="2" charset="0"/>
                <a:cs typeface="Poppins" panose="00000500000000000000" pitchFamily="2" charset="0"/>
              </a:rPr>
            </a:br>
            <a:br>
              <a:rPr lang="en-US" sz="1600" b="0" dirty="0">
                <a:solidFill>
                  <a:srgbClr val="002846"/>
                </a:solidFill>
                <a:latin typeface="Poppins" panose="00000500000000000000" pitchFamily="2" charset="0"/>
                <a:cs typeface="Poppins" panose="00000500000000000000" pitchFamily="2" charset="0"/>
              </a:rPr>
            </a:br>
            <a:r>
              <a:rPr lang="en-US" sz="1800" b="0" dirty="0">
                <a:solidFill>
                  <a:srgbClr val="002846"/>
                </a:solidFill>
                <a:latin typeface="Poppins" panose="00000500000000000000" pitchFamily="2" charset="0"/>
                <a:cs typeface="Poppins" panose="00000500000000000000" pitchFamily="2" charset="0"/>
              </a:rPr>
              <a:t>Parent and Student Posters</a:t>
            </a:r>
            <a:br>
              <a:rPr lang="en-US" sz="1800" b="0" dirty="0">
                <a:solidFill>
                  <a:srgbClr val="002846"/>
                </a:solidFill>
                <a:latin typeface="Poppins" panose="00000500000000000000" pitchFamily="2" charset="0"/>
                <a:cs typeface="Poppins" panose="00000500000000000000" pitchFamily="2" charset="0"/>
              </a:rPr>
            </a:br>
            <a:br>
              <a:rPr lang="en-US" sz="1800" b="0" dirty="0">
                <a:solidFill>
                  <a:srgbClr val="002846"/>
                </a:solidFill>
                <a:latin typeface="Poppins" panose="00000500000000000000" pitchFamily="2" charset="0"/>
                <a:cs typeface="Poppins" panose="00000500000000000000" pitchFamily="2" charset="0"/>
              </a:rPr>
            </a:br>
            <a:r>
              <a:rPr lang="en-US" sz="1800" b="0" dirty="0" err="1">
                <a:solidFill>
                  <a:srgbClr val="002846"/>
                </a:solidFill>
                <a:latin typeface="Poppins" panose="00000500000000000000" pitchFamily="2" charset="0"/>
                <a:cs typeface="Poppins" panose="00000500000000000000" pitchFamily="2" charset="0"/>
              </a:rPr>
              <a:t>Posters</a:t>
            </a:r>
            <a:r>
              <a:rPr lang="en-US" sz="1800" b="0" dirty="0">
                <a:solidFill>
                  <a:srgbClr val="002846"/>
                </a:solidFill>
                <a:latin typeface="Poppins" panose="00000500000000000000" pitchFamily="2" charset="0"/>
                <a:cs typeface="Poppins" panose="00000500000000000000" pitchFamily="2" charset="0"/>
              </a:rPr>
              <a:t> need to be in both English and Spanish</a:t>
            </a:r>
            <a:br>
              <a:rPr lang="en-US" sz="1800" b="0" dirty="0">
                <a:latin typeface="Poppins" panose="00000500000000000000" pitchFamily="2" charset="0"/>
                <a:cs typeface="Poppins" panose="00000500000000000000" pitchFamily="2" charset="0"/>
              </a:rPr>
            </a:br>
            <a:endParaRPr lang="en-US" b="0" dirty="0">
              <a:latin typeface="Poppins" panose="00000500000000000000" pitchFamily="2" charset="0"/>
              <a:cs typeface="Poppins" panose="00000500000000000000" pitchFamily="2" charset="0"/>
            </a:endParaRPr>
          </a:p>
        </p:txBody>
      </p:sp>
      <p:pic>
        <p:nvPicPr>
          <p:cNvPr id="7" name="Picture 6" descr="Image of Information for Parents homeless poster">
            <a:extLst>
              <a:ext uri="{FF2B5EF4-FFF2-40B4-BE49-F238E27FC236}">
                <a16:creationId xmlns:a16="http://schemas.microsoft.com/office/drawing/2014/main" id="{BE505DA8-8F15-CD9D-F0CD-89079320EB94}"/>
              </a:ext>
            </a:extLst>
          </p:cNvPr>
          <p:cNvPicPr>
            <a:picLocks noChangeAspect="1"/>
          </p:cNvPicPr>
          <p:nvPr/>
        </p:nvPicPr>
        <p:blipFill>
          <a:blip r:embed="rId2"/>
          <a:stretch>
            <a:fillRect/>
          </a:stretch>
        </p:blipFill>
        <p:spPr>
          <a:xfrm>
            <a:off x="4413093" y="742950"/>
            <a:ext cx="2267481" cy="3657600"/>
          </a:xfrm>
          <a:prstGeom prst="rect">
            <a:avLst/>
          </a:prstGeom>
        </p:spPr>
      </p:pic>
      <p:pic>
        <p:nvPicPr>
          <p:cNvPr id="8" name="Picture 7" descr="Image of Information for School-age youth homeless poster">
            <a:extLst>
              <a:ext uri="{FF2B5EF4-FFF2-40B4-BE49-F238E27FC236}">
                <a16:creationId xmlns:a16="http://schemas.microsoft.com/office/drawing/2014/main" id="{823A0B92-36EC-FE11-BE52-0F346841FB71}"/>
              </a:ext>
            </a:extLst>
          </p:cNvPr>
          <p:cNvPicPr>
            <a:picLocks noChangeAspect="1"/>
          </p:cNvPicPr>
          <p:nvPr/>
        </p:nvPicPr>
        <p:blipFill>
          <a:blip r:embed="rId3"/>
          <a:stretch>
            <a:fillRect/>
          </a:stretch>
        </p:blipFill>
        <p:spPr>
          <a:xfrm>
            <a:off x="6826180" y="742950"/>
            <a:ext cx="2223027" cy="3657600"/>
          </a:xfrm>
          <a:prstGeom prst="rect">
            <a:avLst/>
          </a:prstGeom>
        </p:spPr>
      </p:pic>
    </p:spTree>
    <p:extLst>
      <p:ext uri="{BB962C8B-B14F-4D97-AF65-F5344CB8AC3E}">
        <p14:creationId xmlns:p14="http://schemas.microsoft.com/office/powerpoint/2010/main" val="102801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A692B-EAB8-364B-4574-571F872579D4}"/>
              </a:ext>
            </a:extLst>
          </p:cNvPr>
          <p:cNvSpPr>
            <a:spLocks noGrp="1"/>
          </p:cNvSpPr>
          <p:nvPr>
            <p:ph type="title"/>
          </p:nvPr>
        </p:nvSpPr>
        <p:spPr>
          <a:xfrm>
            <a:off x="244929" y="1600199"/>
            <a:ext cx="4441371" cy="1394775"/>
          </a:xfrm>
        </p:spPr>
        <p:txBody>
          <a:bodyPr wrap="square" anchor="b">
            <a:normAutofit/>
          </a:bodyPr>
          <a:lstStyle/>
          <a:p>
            <a:r>
              <a:rPr lang="en-US"/>
              <a:t>Supports for Students</a:t>
            </a:r>
          </a:p>
        </p:txBody>
      </p:sp>
    </p:spTree>
    <p:extLst>
      <p:ext uri="{BB962C8B-B14F-4D97-AF65-F5344CB8AC3E}">
        <p14:creationId xmlns:p14="http://schemas.microsoft.com/office/powerpoint/2010/main" val="62561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E7C142-BCD3-45B6-1887-72DC8EF2C530}"/>
              </a:ext>
            </a:extLst>
          </p:cNvPr>
          <p:cNvSpPr>
            <a:spLocks noGrp="1"/>
          </p:cNvSpPr>
          <p:nvPr>
            <p:ph type="title"/>
          </p:nvPr>
        </p:nvSpPr>
        <p:spPr/>
        <p:txBody>
          <a:bodyPr>
            <a:normAutofit fontScale="90000"/>
          </a:bodyPr>
          <a:lstStyle/>
          <a:p>
            <a:r>
              <a:rPr lang="en-US"/>
              <a:t>Supports Provided in Our District</a:t>
            </a:r>
          </a:p>
        </p:txBody>
      </p:sp>
      <p:sp>
        <p:nvSpPr>
          <p:cNvPr id="5" name="Text Placeholder 4">
            <a:extLst>
              <a:ext uri="{FF2B5EF4-FFF2-40B4-BE49-F238E27FC236}">
                <a16:creationId xmlns:a16="http://schemas.microsoft.com/office/drawing/2014/main" id="{4335BCED-FE69-7C77-69A7-118C13D6589E}"/>
              </a:ext>
            </a:extLst>
          </p:cNvPr>
          <p:cNvSpPr>
            <a:spLocks noGrp="1"/>
          </p:cNvSpPr>
          <p:nvPr>
            <p:ph type="body" idx="1"/>
          </p:nvPr>
        </p:nvSpPr>
        <p:spPr/>
        <p:txBody>
          <a:bodyPr/>
          <a:lstStyle/>
          <a:p>
            <a:endParaRPr lang="en-US"/>
          </a:p>
        </p:txBody>
      </p:sp>
      <p:sp>
        <p:nvSpPr>
          <p:cNvPr id="6" name="Subtitle 5">
            <a:extLst>
              <a:ext uri="{FF2B5EF4-FFF2-40B4-BE49-F238E27FC236}">
                <a16:creationId xmlns:a16="http://schemas.microsoft.com/office/drawing/2014/main" id="{DF694819-74BB-7599-0C7E-0A42822E4C41}"/>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99920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4519D0-293A-1EB1-E99F-3DF3A149EEDC}"/>
              </a:ext>
            </a:extLst>
          </p:cNvPr>
          <p:cNvSpPr>
            <a:spLocks noGrp="1"/>
          </p:cNvSpPr>
          <p:nvPr>
            <p:ph type="title"/>
          </p:nvPr>
        </p:nvSpPr>
        <p:spPr/>
        <p:txBody>
          <a:bodyPr>
            <a:normAutofit fontScale="90000"/>
          </a:bodyPr>
          <a:lstStyle/>
          <a:p>
            <a:r>
              <a:rPr lang="en-US"/>
              <a:t>Monitoring Students Wellbeing and Success</a:t>
            </a:r>
          </a:p>
        </p:txBody>
      </p:sp>
      <p:sp>
        <p:nvSpPr>
          <p:cNvPr id="5" name="Text Placeholder 4">
            <a:extLst>
              <a:ext uri="{FF2B5EF4-FFF2-40B4-BE49-F238E27FC236}">
                <a16:creationId xmlns:a16="http://schemas.microsoft.com/office/drawing/2014/main" id="{3A3D2812-D6A2-B7CF-2103-730540797ABE}"/>
              </a:ext>
            </a:extLst>
          </p:cNvPr>
          <p:cNvSpPr>
            <a:spLocks noGrp="1"/>
          </p:cNvSpPr>
          <p:nvPr>
            <p:ph type="body" idx="1"/>
          </p:nvPr>
        </p:nvSpPr>
        <p:spPr/>
        <p:txBody>
          <a:bodyPr/>
          <a:lstStyle/>
          <a:p>
            <a:pPr marL="0" indent="0">
              <a:buNone/>
            </a:pPr>
            <a:r>
              <a:rPr lang="en-US" sz="1600" b="1" dirty="0">
                <a:solidFill>
                  <a:schemeClr val="tx1"/>
                </a:solidFill>
                <a:latin typeface="Arial Black" panose="020B0A04020102020204" pitchFamily="34" charset="0"/>
              </a:rPr>
              <a:t>A</a:t>
            </a:r>
            <a:r>
              <a:rPr lang="en-US" sz="1600" dirty="0"/>
              <a:t>ttendance/Enrollment</a:t>
            </a:r>
          </a:p>
          <a:p>
            <a:pPr marL="0" indent="0">
              <a:buNone/>
            </a:pPr>
            <a:r>
              <a:rPr lang="en-US" sz="1400" b="1" dirty="0">
                <a:latin typeface="Arial Black" panose="020B0A04020102020204" pitchFamily="34" charset="0"/>
              </a:rPr>
              <a:t>B</a:t>
            </a:r>
            <a:r>
              <a:rPr lang="en-US" sz="1400" dirty="0"/>
              <a:t>ehavior, Emotional Well-being &amp; Engagement</a:t>
            </a:r>
          </a:p>
          <a:p>
            <a:pPr marL="0" indent="0">
              <a:buNone/>
            </a:pPr>
            <a:r>
              <a:rPr lang="en-US" sz="1600" b="1" dirty="0">
                <a:latin typeface="Arial Black" panose="020B0A04020102020204" pitchFamily="34" charset="0"/>
              </a:rPr>
              <a:t>C</a:t>
            </a:r>
            <a:r>
              <a:rPr lang="en-US" sz="1600" dirty="0"/>
              <a:t>oursework Completion &amp; Credit Accrual</a:t>
            </a:r>
          </a:p>
          <a:p>
            <a:pPr marL="0" indent="0">
              <a:buNone/>
            </a:pPr>
            <a:r>
              <a:rPr lang="en-US" sz="1600" dirty="0"/>
              <a:t>          +</a:t>
            </a:r>
          </a:p>
          <a:p>
            <a:pPr marL="0" indent="0">
              <a:buNone/>
            </a:pPr>
            <a:r>
              <a:rPr lang="en-US" sz="1600" b="1" dirty="0">
                <a:latin typeface="Arial Black" panose="020B0A04020102020204" pitchFamily="34" charset="0"/>
              </a:rPr>
              <a:t>P</a:t>
            </a:r>
            <a:r>
              <a:rPr lang="en-US" sz="1600" dirty="0"/>
              <a:t>hysical Health &amp; Well-being</a:t>
            </a:r>
          </a:p>
          <a:p>
            <a:endParaRPr lang="en-US" dirty="0"/>
          </a:p>
        </p:txBody>
      </p:sp>
    </p:spTree>
    <p:extLst>
      <p:ext uri="{BB962C8B-B14F-4D97-AF65-F5344CB8AC3E}">
        <p14:creationId xmlns:p14="http://schemas.microsoft.com/office/powerpoint/2010/main" val="158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F368-1B89-2B06-F145-59073D4086CD}"/>
              </a:ext>
            </a:extLst>
          </p:cNvPr>
          <p:cNvSpPr>
            <a:spLocks noGrp="1"/>
          </p:cNvSpPr>
          <p:nvPr>
            <p:ph type="title"/>
          </p:nvPr>
        </p:nvSpPr>
        <p:spPr/>
        <p:txBody>
          <a:bodyPr/>
          <a:lstStyle/>
          <a:p>
            <a:r>
              <a:rPr lang="en-US"/>
              <a:t>Attendance</a:t>
            </a:r>
          </a:p>
        </p:txBody>
      </p:sp>
      <p:sp>
        <p:nvSpPr>
          <p:cNvPr id="3" name="Text Placeholder 2">
            <a:extLst>
              <a:ext uri="{FF2B5EF4-FFF2-40B4-BE49-F238E27FC236}">
                <a16:creationId xmlns:a16="http://schemas.microsoft.com/office/drawing/2014/main" id="{EC3D0FF0-C153-B36E-66C5-F34A4886A725}"/>
              </a:ext>
            </a:extLst>
          </p:cNvPr>
          <p:cNvSpPr>
            <a:spLocks noGrp="1"/>
          </p:cNvSpPr>
          <p:nvPr>
            <p:ph type="body" idx="1"/>
          </p:nvPr>
        </p:nvSpPr>
        <p:spPr/>
        <p:txBody>
          <a:bodyPr/>
          <a:lstStyle/>
          <a:p>
            <a:pPr marL="0" indent="0">
              <a:buNone/>
            </a:pPr>
            <a:r>
              <a:rPr lang="en-US" b="1" dirty="0"/>
              <a:t>What will help promote attendance &amp; achievement?</a:t>
            </a:r>
          </a:p>
          <a:p>
            <a:pPr lvl="1"/>
            <a:r>
              <a:rPr lang="en-US" dirty="0">
                <a:latin typeface="Poppins" panose="020B0604020202020204" charset="0"/>
                <a:cs typeface="Poppins" panose="020B0604020202020204" charset="0"/>
              </a:rPr>
              <a:t>Immediate enrollment/identification</a:t>
            </a:r>
          </a:p>
          <a:p>
            <a:pPr lvl="1"/>
            <a:r>
              <a:rPr lang="en-US" dirty="0">
                <a:latin typeface="Poppins" panose="020B0604020202020204" charset="0"/>
                <a:cs typeface="Poppins" panose="020B0604020202020204" charset="0"/>
              </a:rPr>
              <a:t>School of Origin (Best Interest)</a:t>
            </a:r>
          </a:p>
          <a:p>
            <a:pPr lvl="1"/>
            <a:r>
              <a:rPr lang="en-US" dirty="0">
                <a:latin typeface="Poppins" panose="020B0604020202020204" charset="0"/>
                <a:cs typeface="Poppins" panose="020B0604020202020204" charset="0"/>
              </a:rPr>
              <a:t>Transportation</a:t>
            </a:r>
          </a:p>
          <a:p>
            <a:pPr lvl="1"/>
            <a:r>
              <a:rPr lang="en-US" dirty="0">
                <a:latin typeface="Poppins" panose="020B0604020202020204" charset="0"/>
                <a:cs typeface="Poppins" panose="020B0604020202020204" charset="0"/>
              </a:rPr>
              <a:t>Accountability/Awareness</a:t>
            </a:r>
          </a:p>
          <a:p>
            <a:pPr lvl="1"/>
            <a:r>
              <a:rPr lang="en-US" dirty="0">
                <a:latin typeface="Poppins" panose="020B0604020202020204" charset="0"/>
                <a:cs typeface="Poppins" panose="020B0604020202020204" charset="0"/>
              </a:rPr>
              <a:t>Engagement w/ School</a:t>
            </a:r>
          </a:p>
          <a:p>
            <a:endParaRPr lang="en-US" dirty="0"/>
          </a:p>
        </p:txBody>
      </p:sp>
    </p:spTree>
    <p:extLst>
      <p:ext uri="{BB962C8B-B14F-4D97-AF65-F5344CB8AC3E}">
        <p14:creationId xmlns:p14="http://schemas.microsoft.com/office/powerpoint/2010/main" val="355259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 name="TextBox 1">
            <a:extLst>
              <a:ext uri="{FF2B5EF4-FFF2-40B4-BE49-F238E27FC236}">
                <a16:creationId xmlns:a16="http://schemas.microsoft.com/office/drawing/2014/main" id="{C48BDE8B-CBAA-89EC-1F6A-2998FBCD7625}"/>
              </a:ext>
            </a:extLst>
          </p:cNvPr>
          <p:cNvSpPr txBox="1"/>
          <p:nvPr/>
        </p:nvSpPr>
        <p:spPr>
          <a:xfrm>
            <a:off x="879232" y="445688"/>
            <a:ext cx="5617028" cy="707886"/>
          </a:xfrm>
          <a:prstGeom prst="rect">
            <a:avLst/>
          </a:prstGeom>
          <a:noFill/>
        </p:spPr>
        <p:txBody>
          <a:bodyPr wrap="square" lIns="91440" tIns="45720" rIns="91440" bIns="45720" rtlCol="0" anchor="t">
            <a:spAutoFit/>
          </a:bodyPr>
          <a:lstStyle/>
          <a:p>
            <a:pPr algn="ctr"/>
            <a:r>
              <a:rPr lang="en-US" sz="4000">
                <a:solidFill>
                  <a:schemeClr val="bg1"/>
                </a:solidFill>
                <a:latin typeface="Georgia"/>
              </a:rPr>
              <a:t>Learning Targets</a:t>
            </a:r>
          </a:p>
        </p:txBody>
      </p:sp>
      <p:sp>
        <p:nvSpPr>
          <p:cNvPr id="196" name="Google Shape;196;p28"/>
          <p:cNvSpPr txBox="1">
            <a:spLocks noGrp="1"/>
          </p:cNvSpPr>
          <p:nvPr>
            <p:ph type="title"/>
          </p:nvPr>
        </p:nvSpPr>
        <p:spPr>
          <a:xfrm>
            <a:off x="636813" y="1771649"/>
            <a:ext cx="7391637" cy="2955471"/>
          </a:xfrm>
          <a:prstGeom prst="rect">
            <a:avLst/>
          </a:prstGeom>
        </p:spPr>
        <p:txBody>
          <a:bodyPr spcFirstLastPara="1" wrap="square" lIns="91425" tIns="91425" rIns="91425" bIns="91425" anchor="ctr" anchorCtr="0">
            <a:normAutofit fontScale="90000"/>
          </a:bodyPr>
          <a:lstStyle/>
          <a:p>
            <a:pPr algn="l"/>
            <a:br>
              <a:rPr lang="en-US" sz="1800" dirty="0"/>
            </a:br>
            <a:r>
              <a:rPr lang="en-US" sz="1800" dirty="0"/>
              <a:t>1. I know what the living situations qualify under McKinney Vento</a:t>
            </a:r>
            <a:br>
              <a:rPr lang="en-US" sz="1800" dirty="0"/>
            </a:br>
            <a:br>
              <a:rPr lang="en-US" sz="1800" dirty="0"/>
            </a:br>
            <a:r>
              <a:rPr lang="en-US" sz="1800" dirty="0"/>
              <a:t>2. I can identify the process our district has in place to meet the educational needs and provide supports for stability to students/families experiencing homelessness</a:t>
            </a:r>
            <a:br>
              <a:rPr lang="en-US" sz="1800" dirty="0"/>
            </a:br>
            <a:br>
              <a:rPr lang="en-US" sz="1800" dirty="0"/>
            </a:br>
            <a:r>
              <a:rPr lang="en-US" sz="1800" dirty="0"/>
              <a:t>3. I better understand the issues around homelessness in the state of Idaho and our district. </a:t>
            </a:r>
            <a:br>
              <a:rPr lang="en-US" sz="1800" dirty="0"/>
            </a:br>
            <a:br>
              <a:rPr lang="en-US" sz="1800" dirty="0"/>
            </a:br>
            <a:r>
              <a:rPr lang="en-US" sz="1800" dirty="0"/>
              <a:t>4. I am aware of how homelessness can affect educational outcomes.</a:t>
            </a:r>
            <a:br>
              <a:rPr lang="en-US" sz="1800" dirty="0"/>
            </a:br>
            <a:br>
              <a:rPr lang="en-US" sz="1800" dirty="0"/>
            </a:br>
            <a:r>
              <a:rPr lang="en-US" sz="1800" dirty="0"/>
              <a:t>5. I know who to contact regarding the Homeless Education Program in our district </a:t>
            </a:r>
            <a:br>
              <a:rPr lang="en-US" sz="1800" dirty="0"/>
            </a:br>
            <a:br>
              <a:rPr lang="en-US" sz="2200" dirty="0"/>
            </a:br>
            <a:endParaRPr sz="2200" dirty="0"/>
          </a:p>
        </p:txBody>
      </p:sp>
      <p:sp>
        <p:nvSpPr>
          <p:cNvPr id="198" name="Google Shape;198;p28"/>
          <p:cNvSpPr txBox="1">
            <a:spLocks noGrp="1"/>
          </p:cNvSpPr>
          <p:nvPr>
            <p:ph type="sldNum" idx="12"/>
          </p:nvPr>
        </p:nvSpPr>
        <p:spPr>
          <a:xfrm>
            <a:off x="8582852" y="4605750"/>
            <a:ext cx="4509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ea typeface="Georgia"/>
                <a:cs typeface="Georgia"/>
                <a:sym typeface="Georgia"/>
              </a:rPr>
              <a:t>2</a:t>
            </a:fld>
            <a:endParaRPr sz="800">
              <a:solidFill>
                <a:srgbClr val="E7C221"/>
              </a:solidFill>
              <a:ea typeface="Georgia"/>
              <a:cs typeface="Georgia"/>
              <a:sym typeface="Georgia"/>
            </a:endParaRPr>
          </a:p>
        </p:txBody>
      </p:sp>
      <p:pic>
        <p:nvPicPr>
          <p:cNvPr id="7" name="Picture 6" descr="An arrow hitting a bull's eye target">
            <a:extLst>
              <a:ext uri="{FF2B5EF4-FFF2-40B4-BE49-F238E27FC236}">
                <a16:creationId xmlns:a16="http://schemas.microsoft.com/office/drawing/2014/main" id="{AAB54707-9672-D418-6F82-871491C31F82}"/>
              </a:ext>
            </a:extLst>
          </p:cNvPr>
          <p:cNvPicPr>
            <a:picLocks noChangeAspect="1"/>
          </p:cNvPicPr>
          <p:nvPr/>
        </p:nvPicPr>
        <p:blipFill>
          <a:blip r:embed="rId3"/>
          <a:stretch>
            <a:fillRect/>
          </a:stretch>
        </p:blipFill>
        <p:spPr>
          <a:xfrm>
            <a:off x="569148" y="205847"/>
            <a:ext cx="1005840" cy="10058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02A1-FA06-9A95-8E5E-267CC523FC6B}"/>
              </a:ext>
            </a:extLst>
          </p:cNvPr>
          <p:cNvSpPr>
            <a:spLocks noGrp="1"/>
          </p:cNvSpPr>
          <p:nvPr>
            <p:ph type="title"/>
          </p:nvPr>
        </p:nvSpPr>
        <p:spPr/>
        <p:txBody>
          <a:bodyPr>
            <a:normAutofit fontScale="90000"/>
          </a:bodyPr>
          <a:lstStyle/>
          <a:p>
            <a:r>
              <a:rPr lang="en-US"/>
              <a:t>Behavioral/Emotional Wellbeing and Engagement</a:t>
            </a:r>
          </a:p>
        </p:txBody>
      </p:sp>
      <p:sp>
        <p:nvSpPr>
          <p:cNvPr id="3" name="Text Placeholder 2">
            <a:extLst>
              <a:ext uri="{FF2B5EF4-FFF2-40B4-BE49-F238E27FC236}">
                <a16:creationId xmlns:a16="http://schemas.microsoft.com/office/drawing/2014/main" id="{01757458-A917-F9AE-6171-FDF92454A751}"/>
              </a:ext>
            </a:extLst>
          </p:cNvPr>
          <p:cNvSpPr>
            <a:spLocks noGrp="1"/>
          </p:cNvSpPr>
          <p:nvPr>
            <p:ph type="body" idx="1"/>
          </p:nvPr>
        </p:nvSpPr>
        <p:spPr/>
        <p:txBody>
          <a:bodyPr/>
          <a:lstStyle/>
          <a:p>
            <a:pPr marL="0" indent="0">
              <a:buNone/>
            </a:pPr>
            <a:r>
              <a:rPr lang="en-US" b="1" dirty="0"/>
              <a:t>What will support positive behavior &amp; emotional well being?</a:t>
            </a:r>
          </a:p>
          <a:p>
            <a:pPr lvl="1"/>
            <a:r>
              <a:rPr lang="en-US" dirty="0">
                <a:latin typeface="Poppins" panose="020B0604020202020204" charset="0"/>
                <a:cs typeface="Poppins" panose="020B0604020202020204" charset="0"/>
              </a:rPr>
              <a:t>Mentoring (check-in)</a:t>
            </a:r>
          </a:p>
          <a:p>
            <a:pPr lvl="1"/>
            <a:r>
              <a:rPr lang="en-US" dirty="0">
                <a:latin typeface="Poppins" panose="020B0604020202020204" charset="0"/>
                <a:cs typeface="Poppins" panose="020B0604020202020204" charset="0"/>
              </a:rPr>
              <a:t>Referrals for Mental Health services</a:t>
            </a:r>
          </a:p>
          <a:p>
            <a:pPr lvl="1"/>
            <a:r>
              <a:rPr lang="en-US" dirty="0">
                <a:latin typeface="Poppins" panose="020B0604020202020204" charset="0"/>
                <a:cs typeface="Poppins" panose="020B0604020202020204" charset="0"/>
              </a:rPr>
              <a:t>Academic/Intervention Support </a:t>
            </a:r>
          </a:p>
          <a:p>
            <a:pPr lvl="1"/>
            <a:r>
              <a:rPr lang="en-US" dirty="0">
                <a:latin typeface="Poppins" panose="020B0604020202020204" charset="0"/>
                <a:cs typeface="Poppins" panose="020B0604020202020204" charset="0"/>
              </a:rPr>
              <a:t>Extra-curricular activities</a:t>
            </a:r>
          </a:p>
          <a:p>
            <a:pPr lvl="1"/>
            <a:r>
              <a:rPr lang="en-US" dirty="0">
                <a:latin typeface="Poppins" panose="020B0604020202020204" charset="0"/>
                <a:cs typeface="Poppins" panose="020B0604020202020204" charset="0"/>
              </a:rPr>
              <a:t>College &amp; Career Planning/Support</a:t>
            </a:r>
          </a:p>
          <a:p>
            <a:pPr lvl="2"/>
            <a:r>
              <a:rPr lang="en-US" dirty="0">
                <a:latin typeface="Poppins" panose="020B0604020202020204" charset="0"/>
                <a:cs typeface="Poppins" panose="020B0604020202020204" charset="0"/>
              </a:rPr>
              <a:t>FAFSA</a:t>
            </a:r>
          </a:p>
          <a:p>
            <a:pPr lvl="2"/>
            <a:r>
              <a:rPr lang="en-US" dirty="0">
                <a:latin typeface="Poppins" panose="020B0604020202020204" charset="0"/>
                <a:cs typeface="Poppins" panose="020B0604020202020204" charset="0"/>
              </a:rPr>
              <a:t>Career &amp; Technical Ed.</a:t>
            </a:r>
          </a:p>
          <a:p>
            <a:endParaRPr lang="en-US" dirty="0"/>
          </a:p>
        </p:txBody>
      </p:sp>
    </p:spTree>
    <p:extLst>
      <p:ext uri="{BB962C8B-B14F-4D97-AF65-F5344CB8AC3E}">
        <p14:creationId xmlns:p14="http://schemas.microsoft.com/office/powerpoint/2010/main" val="86270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5012-5F96-D0A3-34F4-F7B02721B340}"/>
              </a:ext>
            </a:extLst>
          </p:cNvPr>
          <p:cNvSpPr>
            <a:spLocks noGrp="1"/>
          </p:cNvSpPr>
          <p:nvPr>
            <p:ph type="title"/>
          </p:nvPr>
        </p:nvSpPr>
        <p:spPr/>
        <p:txBody>
          <a:bodyPr>
            <a:normAutofit fontScale="90000"/>
          </a:bodyPr>
          <a:lstStyle/>
          <a:p>
            <a:r>
              <a:rPr lang="en-US"/>
              <a:t>Coursework Completion and Credit Accrual</a:t>
            </a:r>
          </a:p>
        </p:txBody>
      </p:sp>
      <p:sp>
        <p:nvSpPr>
          <p:cNvPr id="3" name="Text Placeholder 2">
            <a:extLst>
              <a:ext uri="{FF2B5EF4-FFF2-40B4-BE49-F238E27FC236}">
                <a16:creationId xmlns:a16="http://schemas.microsoft.com/office/drawing/2014/main" id="{D283122F-FEE6-770F-CD51-4B927493AEBE}"/>
              </a:ext>
            </a:extLst>
          </p:cNvPr>
          <p:cNvSpPr>
            <a:spLocks noGrp="1"/>
          </p:cNvSpPr>
          <p:nvPr>
            <p:ph type="body" idx="1"/>
          </p:nvPr>
        </p:nvSpPr>
        <p:spPr/>
        <p:txBody>
          <a:bodyPr/>
          <a:lstStyle/>
          <a:p>
            <a:pPr marL="0" indent="0">
              <a:buNone/>
            </a:pPr>
            <a:r>
              <a:rPr lang="en-US" b="1" dirty="0"/>
              <a:t>What practices will remove barriers to support academic success? </a:t>
            </a:r>
          </a:p>
          <a:p>
            <a:pPr lvl="1"/>
            <a:r>
              <a:rPr lang="en-US" dirty="0">
                <a:latin typeface="Poppins" panose="020B0604020202020204" charset="0"/>
                <a:cs typeface="Poppins" panose="020B0604020202020204" charset="0"/>
              </a:rPr>
              <a:t> IEP &amp; EL eligibility coordinated w/ prior school</a:t>
            </a:r>
          </a:p>
          <a:p>
            <a:pPr lvl="2"/>
            <a:r>
              <a:rPr lang="en-US" dirty="0">
                <a:latin typeface="Poppins" panose="020B0604020202020204" charset="0"/>
                <a:cs typeface="Poppins" panose="020B0604020202020204" charset="0"/>
              </a:rPr>
              <a:t>Prompt &amp; Expeditious referrals &amp; evaluations</a:t>
            </a:r>
          </a:p>
          <a:p>
            <a:pPr lvl="1"/>
            <a:r>
              <a:rPr lang="en-US" dirty="0">
                <a:latin typeface="Poppins" panose="020B0604020202020204" charset="0"/>
                <a:cs typeface="Poppins" panose="020B0604020202020204" charset="0"/>
              </a:rPr>
              <a:t>Transcript Review</a:t>
            </a:r>
          </a:p>
          <a:p>
            <a:pPr lvl="2"/>
            <a:r>
              <a:rPr lang="en-US" dirty="0">
                <a:latin typeface="Poppins" panose="020B0604020202020204" charset="0"/>
                <a:cs typeface="Poppins" panose="020B0604020202020204" charset="0"/>
              </a:rPr>
              <a:t>Full and/or Partial credit given</a:t>
            </a:r>
          </a:p>
          <a:p>
            <a:pPr lvl="1"/>
            <a:r>
              <a:rPr lang="en-US" dirty="0">
                <a:latin typeface="Poppins" panose="020B0604020202020204" charset="0"/>
                <a:cs typeface="Poppins" panose="020B0604020202020204" charset="0"/>
              </a:rPr>
              <a:t>Credit Recovery</a:t>
            </a:r>
          </a:p>
          <a:p>
            <a:pPr lvl="1"/>
            <a:r>
              <a:rPr lang="en-US" dirty="0">
                <a:latin typeface="Poppins" panose="020B0604020202020204" charset="0"/>
                <a:cs typeface="Poppins" panose="020B0604020202020204" charset="0"/>
              </a:rPr>
              <a:t>On-track to Graduate</a:t>
            </a:r>
          </a:p>
          <a:p>
            <a:pPr lvl="1"/>
            <a:r>
              <a:rPr lang="en-US" dirty="0">
                <a:latin typeface="Poppins" panose="020B0604020202020204" charset="0"/>
                <a:cs typeface="Poppins" panose="020B0604020202020204" charset="0"/>
              </a:rPr>
              <a:t>Foundational Skills/Intervention</a:t>
            </a:r>
          </a:p>
          <a:p>
            <a:endParaRPr lang="en-US" dirty="0"/>
          </a:p>
        </p:txBody>
      </p:sp>
    </p:spTree>
    <p:extLst>
      <p:ext uri="{BB962C8B-B14F-4D97-AF65-F5344CB8AC3E}">
        <p14:creationId xmlns:p14="http://schemas.microsoft.com/office/powerpoint/2010/main" val="2615305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CD3B-D1B0-3302-1BB3-63AC5E27D6A3}"/>
              </a:ext>
            </a:extLst>
          </p:cNvPr>
          <p:cNvSpPr>
            <a:spLocks noGrp="1"/>
          </p:cNvSpPr>
          <p:nvPr>
            <p:ph type="title"/>
          </p:nvPr>
        </p:nvSpPr>
        <p:spPr/>
        <p:txBody>
          <a:bodyPr>
            <a:normAutofit fontScale="90000"/>
          </a:bodyPr>
          <a:lstStyle/>
          <a:p>
            <a:r>
              <a:rPr lang="en-US"/>
              <a:t>Physical Health &amp; Wellbeing</a:t>
            </a:r>
          </a:p>
        </p:txBody>
      </p:sp>
      <p:sp>
        <p:nvSpPr>
          <p:cNvPr id="3" name="Text Placeholder 2">
            <a:extLst>
              <a:ext uri="{FF2B5EF4-FFF2-40B4-BE49-F238E27FC236}">
                <a16:creationId xmlns:a16="http://schemas.microsoft.com/office/drawing/2014/main" id="{9508CB04-2E63-C0D7-63D6-470D29A85940}"/>
              </a:ext>
            </a:extLst>
          </p:cNvPr>
          <p:cNvSpPr>
            <a:spLocks noGrp="1"/>
          </p:cNvSpPr>
          <p:nvPr>
            <p:ph type="body" idx="1"/>
          </p:nvPr>
        </p:nvSpPr>
        <p:spPr/>
        <p:txBody>
          <a:bodyPr>
            <a:normAutofit fontScale="32500" lnSpcReduction="20000"/>
          </a:bodyPr>
          <a:lstStyle/>
          <a:p>
            <a:pPr marL="0" indent="0">
              <a:buNone/>
            </a:pPr>
            <a:r>
              <a:rPr lang="en-US" sz="4200" b="1" dirty="0"/>
              <a:t>What community &amp; school partnerships can meet a child’s physical needs? </a:t>
            </a:r>
          </a:p>
          <a:p>
            <a:pPr lvl="1"/>
            <a:r>
              <a:rPr lang="en-US" sz="4200" dirty="0">
                <a:latin typeface="Poppins" panose="020B0604020202020204" charset="0"/>
                <a:cs typeface="Poppins" panose="020B0604020202020204" charset="0"/>
              </a:rPr>
              <a:t>Food &amp; Nutrition</a:t>
            </a:r>
          </a:p>
          <a:p>
            <a:pPr lvl="2"/>
            <a:r>
              <a:rPr lang="en-US" sz="4200" dirty="0">
                <a:latin typeface="Poppins" panose="020B0604020202020204" charset="0"/>
                <a:cs typeface="Poppins" panose="020B0604020202020204" charset="0"/>
              </a:rPr>
              <a:t>Free Breakfast &amp; Lunch</a:t>
            </a:r>
          </a:p>
          <a:p>
            <a:pPr lvl="2"/>
            <a:r>
              <a:rPr lang="en-US" sz="4200" dirty="0">
                <a:latin typeface="Poppins" panose="020B0604020202020204" charset="0"/>
                <a:cs typeface="Poppins" panose="020B0604020202020204" charset="0"/>
              </a:rPr>
              <a:t>Food Banks &amp; Weekend Backpacks</a:t>
            </a:r>
          </a:p>
          <a:p>
            <a:pPr lvl="1"/>
            <a:r>
              <a:rPr lang="en-US" sz="4200" dirty="0">
                <a:latin typeface="Poppins" panose="020B0604020202020204" charset="0"/>
                <a:cs typeface="Poppins" panose="020B0604020202020204" charset="0"/>
              </a:rPr>
              <a:t>Clothing &amp; Winter gear</a:t>
            </a:r>
          </a:p>
          <a:p>
            <a:pPr lvl="1"/>
            <a:r>
              <a:rPr lang="en-US" sz="4200" dirty="0">
                <a:latin typeface="Poppins" panose="020B0604020202020204" charset="0"/>
                <a:cs typeface="Poppins" panose="020B0604020202020204" charset="0"/>
              </a:rPr>
              <a:t>Hygiene Supplies</a:t>
            </a:r>
          </a:p>
          <a:p>
            <a:pPr lvl="1"/>
            <a:r>
              <a:rPr lang="en-US" sz="4200" dirty="0">
                <a:latin typeface="Poppins" panose="020B0604020202020204" charset="0"/>
                <a:cs typeface="Poppins" panose="020B0604020202020204" charset="0"/>
              </a:rPr>
              <a:t>School Supplies</a:t>
            </a:r>
          </a:p>
          <a:p>
            <a:pPr lvl="1"/>
            <a:r>
              <a:rPr lang="en-US" sz="4200" dirty="0">
                <a:latin typeface="Poppins" panose="020B0604020202020204" charset="0"/>
                <a:cs typeface="Poppins" panose="020B0604020202020204" charset="0"/>
              </a:rPr>
              <a:t>Immunizations</a:t>
            </a:r>
          </a:p>
          <a:p>
            <a:pPr lvl="1"/>
            <a:r>
              <a:rPr lang="en-US" sz="4200" dirty="0">
                <a:latin typeface="Poppins" panose="020B0604020202020204" charset="0"/>
                <a:cs typeface="Poppins" panose="020B0604020202020204" charset="0"/>
              </a:rPr>
              <a:t>Medical &amp; Dental Referrals</a:t>
            </a:r>
          </a:p>
          <a:p>
            <a:pPr lvl="1"/>
            <a:r>
              <a:rPr lang="en-US" sz="4200" dirty="0">
                <a:latin typeface="Poppins" panose="020B0604020202020204" charset="0"/>
                <a:cs typeface="Poppins" panose="020B0604020202020204" charset="0"/>
              </a:rPr>
              <a:t>Housing Referrals</a:t>
            </a:r>
            <a:endParaRPr lang="en-US" sz="4200" b="1" dirty="0">
              <a:latin typeface="Poppins" panose="020B0604020202020204" charset="0"/>
              <a:cs typeface="Poppins" panose="020B0604020202020204" charset="0"/>
            </a:endParaRPr>
          </a:p>
          <a:p>
            <a:endParaRPr lang="en-US" dirty="0"/>
          </a:p>
        </p:txBody>
      </p:sp>
    </p:spTree>
    <p:extLst>
      <p:ext uri="{BB962C8B-B14F-4D97-AF65-F5344CB8AC3E}">
        <p14:creationId xmlns:p14="http://schemas.microsoft.com/office/powerpoint/2010/main" val="1680086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 name="Title 1">
            <a:extLst>
              <a:ext uri="{FF2B5EF4-FFF2-40B4-BE49-F238E27FC236}">
                <a16:creationId xmlns:a16="http://schemas.microsoft.com/office/drawing/2014/main" id="{C5468655-D42C-2D16-F210-202D27199AD7}"/>
              </a:ext>
            </a:extLst>
          </p:cNvPr>
          <p:cNvSpPr>
            <a:spLocks noGrp="1"/>
          </p:cNvSpPr>
          <p:nvPr>
            <p:ph type="title"/>
          </p:nvPr>
        </p:nvSpPr>
        <p:spPr>
          <a:xfrm>
            <a:off x="383721" y="2100911"/>
            <a:ext cx="4661807" cy="1417896"/>
          </a:xfrm>
        </p:spPr>
        <p:txBody>
          <a:bodyPr wrap="square" anchor="b">
            <a:normAutofit fontScale="90000"/>
          </a:bodyPr>
          <a:lstStyle/>
          <a:p>
            <a:pPr>
              <a:lnSpc>
                <a:spcPct val="90000"/>
              </a:lnSpc>
            </a:pPr>
            <a:r>
              <a:rPr lang="en-US" sz="3600"/>
              <a:t>Homelessness in Idaho</a:t>
            </a:r>
            <a:br>
              <a:rPr lang="en-US" sz="3600"/>
            </a:br>
            <a:br>
              <a:rPr lang="en-US" sz="3600"/>
            </a:br>
            <a:r>
              <a:rPr lang="en-US" sz="2000" b="0"/>
              <a:t>Putting it in Perspective for our State &amp; District</a:t>
            </a:r>
            <a:br>
              <a:rPr lang="en-US" sz="1900"/>
            </a:br>
            <a:endParaRPr lang="en-US" sz="1900"/>
          </a:p>
        </p:txBody>
      </p:sp>
      <p:sp>
        <p:nvSpPr>
          <p:cNvPr id="206" name="Google Shape;206;p29" hidden="1"/>
          <p:cNvSpPr txBox="1">
            <a:spLocks noGrp="1"/>
          </p:cNvSpPr>
          <p:nvPr>
            <p:ph type="sldNum" idx="4294967295"/>
          </p:nvPr>
        </p:nvSpPr>
        <p:spPr>
          <a:xfrm>
            <a:off x="120602" y="4605750"/>
            <a:ext cx="4509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600"/>
              </a:spcAft>
              <a:buNone/>
            </a:pPr>
            <a:fld id="{00000000-1234-1234-1234-123412341234}" type="slidenum">
              <a:rPr lang="en" sz="800">
                <a:solidFill>
                  <a:srgbClr val="E7C221"/>
                </a:solidFill>
                <a:ea typeface="Georgia"/>
                <a:cs typeface="Georgia"/>
                <a:sym typeface="Georgia"/>
              </a:rPr>
              <a:pPr marL="0" lvl="0" indent="0" algn="ctr" rtl="0">
                <a:spcBef>
                  <a:spcPts val="0"/>
                </a:spcBef>
                <a:spcAft>
                  <a:spcPts val="600"/>
                </a:spcAft>
                <a:buNone/>
              </a:pPr>
              <a:t>23</a:t>
            </a:fld>
            <a:endParaRPr lang="en-US" sz="800">
              <a:solidFill>
                <a:srgbClr val="E7C221"/>
              </a:solidFill>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Title 1">
            <a:extLst>
              <a:ext uri="{FF2B5EF4-FFF2-40B4-BE49-F238E27FC236}">
                <a16:creationId xmlns:a16="http://schemas.microsoft.com/office/drawing/2014/main" id="{DC0EDDFE-9B61-FCBF-EBA1-0FDA32E90801}"/>
              </a:ext>
            </a:extLst>
          </p:cNvPr>
          <p:cNvSpPr>
            <a:spLocks noGrp="1"/>
          </p:cNvSpPr>
          <p:nvPr>
            <p:ph type="title"/>
          </p:nvPr>
        </p:nvSpPr>
        <p:spPr>
          <a:xfrm>
            <a:off x="962475" y="147449"/>
            <a:ext cx="4005900" cy="905400"/>
          </a:xfrm>
        </p:spPr>
        <p:txBody>
          <a:bodyPr/>
          <a:lstStyle/>
          <a:p>
            <a:r>
              <a:rPr lang="en-US" dirty="0"/>
              <a:t>Idaho Data</a:t>
            </a:r>
          </a:p>
        </p:txBody>
      </p:sp>
      <p:pic>
        <p:nvPicPr>
          <p:cNvPr id="5" name="Picture 4" descr="Screenshot of Idaho state map showing Idaho Homeless enrollment by district poverty level">
            <a:extLst>
              <a:ext uri="{FF2B5EF4-FFF2-40B4-BE49-F238E27FC236}">
                <a16:creationId xmlns:a16="http://schemas.microsoft.com/office/drawing/2014/main" id="{7BB878B2-5D8A-FD74-73B8-29BAD3C8BFC4}"/>
              </a:ext>
            </a:extLst>
          </p:cNvPr>
          <p:cNvPicPr>
            <a:picLocks noChangeAspect="1"/>
          </p:cNvPicPr>
          <p:nvPr/>
        </p:nvPicPr>
        <p:blipFill>
          <a:blip r:embed="rId3"/>
          <a:stretch>
            <a:fillRect/>
          </a:stretch>
        </p:blipFill>
        <p:spPr>
          <a:xfrm>
            <a:off x="1108036" y="779190"/>
            <a:ext cx="6502870" cy="4023360"/>
          </a:xfrm>
          <a:prstGeom prst="rect">
            <a:avLst/>
          </a:prstGeom>
        </p:spPr>
      </p:pic>
      <p:sp>
        <p:nvSpPr>
          <p:cNvPr id="214" name="Google Shape;214;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ea typeface="Georgia"/>
                <a:cs typeface="Georgia"/>
                <a:sym typeface="Georgia"/>
              </a:rPr>
              <a:t>24</a:t>
            </a:fld>
            <a:endParaRPr sz="800">
              <a:solidFill>
                <a:srgbClr val="E7C221"/>
              </a:solidFill>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7FC5E-2BD1-42D1-B86F-55860970EE9D}"/>
              </a:ext>
            </a:extLst>
          </p:cNvPr>
          <p:cNvSpPr>
            <a:spLocks noGrp="1"/>
          </p:cNvSpPr>
          <p:nvPr>
            <p:ph type="title"/>
          </p:nvPr>
        </p:nvSpPr>
        <p:spPr>
          <a:xfrm>
            <a:off x="1522597" y="526371"/>
            <a:ext cx="6181903" cy="905400"/>
          </a:xfrm>
        </p:spPr>
        <p:txBody>
          <a:bodyPr>
            <a:normAutofit fontScale="90000"/>
          </a:bodyPr>
          <a:lstStyle/>
          <a:p>
            <a:r>
              <a:rPr lang="en-US" dirty="0"/>
              <a:t>Students Experiencing Homelessness in Idaho</a:t>
            </a:r>
          </a:p>
        </p:txBody>
      </p:sp>
      <p:pic>
        <p:nvPicPr>
          <p:cNvPr id="6" name="Picture 5" descr="Screenshot of graph showing the number of unduplicated homeless students throughout the state of Idaho from 2018-2023 school years">
            <a:extLst>
              <a:ext uri="{FF2B5EF4-FFF2-40B4-BE49-F238E27FC236}">
                <a16:creationId xmlns:a16="http://schemas.microsoft.com/office/drawing/2014/main" id="{86A92AFE-0F1E-B6D9-2E46-89B42BD63940}"/>
              </a:ext>
            </a:extLst>
          </p:cNvPr>
          <p:cNvPicPr>
            <a:picLocks noChangeAspect="1"/>
          </p:cNvPicPr>
          <p:nvPr/>
        </p:nvPicPr>
        <p:blipFill>
          <a:blip r:embed="rId2"/>
          <a:stretch>
            <a:fillRect/>
          </a:stretch>
        </p:blipFill>
        <p:spPr>
          <a:xfrm>
            <a:off x="1439500" y="319449"/>
            <a:ext cx="6867651" cy="4297680"/>
          </a:xfrm>
          <a:prstGeom prst="rect">
            <a:avLst/>
          </a:prstGeom>
        </p:spPr>
      </p:pic>
    </p:spTree>
    <p:extLst>
      <p:ext uri="{BB962C8B-B14F-4D97-AF65-F5344CB8AC3E}">
        <p14:creationId xmlns:p14="http://schemas.microsoft.com/office/powerpoint/2010/main" val="3789605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462D-A212-609B-1B26-E25AB05E1E6D}"/>
              </a:ext>
            </a:extLst>
          </p:cNvPr>
          <p:cNvSpPr>
            <a:spLocks noGrp="1"/>
          </p:cNvSpPr>
          <p:nvPr>
            <p:ph type="title"/>
          </p:nvPr>
        </p:nvSpPr>
        <p:spPr/>
        <p:txBody>
          <a:bodyPr>
            <a:normAutofit fontScale="90000"/>
          </a:bodyPr>
          <a:lstStyle/>
          <a:p>
            <a:r>
              <a:rPr lang="en-US" dirty="0"/>
              <a:t>Idaho Student Living Situations </a:t>
            </a:r>
          </a:p>
        </p:txBody>
      </p:sp>
      <p:pic>
        <p:nvPicPr>
          <p:cNvPr id="5" name="Picture 4" descr="Screenshot of chart showing percentages of homeless students in Idaho based on where they were living during 2023-2024">
            <a:extLst>
              <a:ext uri="{FF2B5EF4-FFF2-40B4-BE49-F238E27FC236}">
                <a16:creationId xmlns:a16="http://schemas.microsoft.com/office/drawing/2014/main" id="{45E07C9A-F0BA-4BCF-BEBA-6DA353047CA2}"/>
              </a:ext>
            </a:extLst>
          </p:cNvPr>
          <p:cNvPicPr>
            <a:picLocks noChangeAspect="1"/>
          </p:cNvPicPr>
          <p:nvPr/>
        </p:nvPicPr>
        <p:blipFill>
          <a:blip r:embed="rId2"/>
          <a:stretch>
            <a:fillRect/>
          </a:stretch>
        </p:blipFill>
        <p:spPr>
          <a:xfrm>
            <a:off x="1335777" y="285750"/>
            <a:ext cx="6472446" cy="4572000"/>
          </a:xfrm>
          <a:prstGeom prst="rect">
            <a:avLst/>
          </a:prstGeom>
        </p:spPr>
      </p:pic>
    </p:spTree>
    <p:extLst>
      <p:ext uri="{BB962C8B-B14F-4D97-AF65-F5344CB8AC3E}">
        <p14:creationId xmlns:p14="http://schemas.microsoft.com/office/powerpoint/2010/main" val="388754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462D-A212-609B-1B26-E25AB05E1E6D}"/>
              </a:ext>
            </a:extLst>
          </p:cNvPr>
          <p:cNvSpPr>
            <a:spLocks noGrp="1"/>
          </p:cNvSpPr>
          <p:nvPr>
            <p:ph type="title"/>
          </p:nvPr>
        </p:nvSpPr>
        <p:spPr/>
        <p:txBody>
          <a:bodyPr/>
          <a:lstStyle/>
          <a:p>
            <a:r>
              <a:rPr lang="en-US"/>
              <a:t>Our District Data</a:t>
            </a:r>
          </a:p>
        </p:txBody>
      </p:sp>
      <p:sp>
        <p:nvSpPr>
          <p:cNvPr id="3" name="Text Placeholder 2">
            <a:extLst>
              <a:ext uri="{FF2B5EF4-FFF2-40B4-BE49-F238E27FC236}">
                <a16:creationId xmlns:a16="http://schemas.microsoft.com/office/drawing/2014/main" id="{7C3AED99-8A9F-B0AE-84A8-60D863462125}"/>
              </a:ext>
            </a:extLst>
          </p:cNvPr>
          <p:cNvSpPr>
            <a:spLocks noGrp="1"/>
          </p:cNvSpPr>
          <p:nvPr>
            <p:ph type="body" idx="1"/>
          </p:nvPr>
        </p:nvSpPr>
        <p:spPr/>
        <p:txBody>
          <a:bodyPr/>
          <a:lstStyle/>
          <a:p>
            <a:endParaRPr lang="en-US"/>
          </a:p>
        </p:txBody>
      </p:sp>
      <p:sp>
        <p:nvSpPr>
          <p:cNvPr id="4" name="Subtitle 3">
            <a:extLst>
              <a:ext uri="{FF2B5EF4-FFF2-40B4-BE49-F238E27FC236}">
                <a16:creationId xmlns:a16="http://schemas.microsoft.com/office/drawing/2014/main" id="{BFB17366-EAAD-8784-C7C8-46FF83E3D567}"/>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3111368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 name="Title 1">
            <a:extLst>
              <a:ext uri="{FF2B5EF4-FFF2-40B4-BE49-F238E27FC236}">
                <a16:creationId xmlns:a16="http://schemas.microsoft.com/office/drawing/2014/main" id="{2949C227-6A53-AEDB-284B-E335FBDE3100}"/>
              </a:ext>
            </a:extLst>
          </p:cNvPr>
          <p:cNvSpPr>
            <a:spLocks noGrp="1"/>
          </p:cNvSpPr>
          <p:nvPr>
            <p:ph type="title"/>
          </p:nvPr>
        </p:nvSpPr>
        <p:spPr/>
        <p:txBody>
          <a:bodyPr/>
          <a:lstStyle/>
          <a:p>
            <a:r>
              <a:rPr lang="en-US"/>
              <a:t>Know your numbers	</a:t>
            </a:r>
          </a:p>
        </p:txBody>
      </p:sp>
      <p:sp>
        <p:nvSpPr>
          <p:cNvPr id="3" name="Text Placeholder 2">
            <a:extLst>
              <a:ext uri="{FF2B5EF4-FFF2-40B4-BE49-F238E27FC236}">
                <a16:creationId xmlns:a16="http://schemas.microsoft.com/office/drawing/2014/main" id="{D2F0D3FD-52DA-5BEC-533F-102A25E677C3}"/>
              </a:ext>
            </a:extLst>
          </p:cNvPr>
          <p:cNvSpPr>
            <a:spLocks noGrp="1"/>
          </p:cNvSpPr>
          <p:nvPr>
            <p:ph type="body" idx="1"/>
          </p:nvPr>
        </p:nvSpPr>
        <p:spPr>
          <a:xfrm>
            <a:off x="1261880" y="1200149"/>
            <a:ext cx="6970500" cy="3216729"/>
          </a:xfrm>
        </p:spPr>
        <p:txBody>
          <a:bodyPr>
            <a:normAutofit lnSpcReduction="10000"/>
          </a:bodyPr>
          <a:lstStyle/>
          <a:p>
            <a:r>
              <a:rPr lang="en-US" dirty="0"/>
              <a:t>How many youth identified were living in:</a:t>
            </a:r>
          </a:p>
          <a:p>
            <a:r>
              <a:rPr lang="en-US" dirty="0"/>
              <a:t>	Shelters:</a:t>
            </a:r>
          </a:p>
          <a:p>
            <a:r>
              <a:rPr lang="en-US" dirty="0"/>
              <a:t>	Doubled-up:</a:t>
            </a:r>
          </a:p>
          <a:p>
            <a:r>
              <a:rPr lang="en-US" dirty="0"/>
              <a:t>	Hotels/Motels:</a:t>
            </a:r>
          </a:p>
          <a:p>
            <a:r>
              <a:rPr lang="en-US" dirty="0"/>
              <a:t>	Unsheltered:</a:t>
            </a:r>
          </a:p>
          <a:p>
            <a:r>
              <a:rPr lang="en-US" dirty="0"/>
              <a:t>	Unaccompanied youth:</a:t>
            </a:r>
          </a:p>
          <a:p>
            <a:endParaRPr lang="en-US" dirty="0"/>
          </a:p>
          <a:p>
            <a:r>
              <a:rPr lang="en-US" dirty="0"/>
              <a:t>Why is it important to know your numbers?</a:t>
            </a:r>
          </a:p>
          <a:p>
            <a:endParaRPr lang="en-US" dirty="0"/>
          </a:p>
          <a:p>
            <a:r>
              <a:rPr lang="en-US" dirty="0"/>
              <a:t>HUD definition vs McKinney-Vento Act</a:t>
            </a:r>
          </a:p>
          <a:p>
            <a:r>
              <a:rPr lang="en-US" dirty="0"/>
              <a:t>	-Partnering with community agencies</a:t>
            </a:r>
          </a:p>
        </p:txBody>
      </p:sp>
      <p:sp>
        <p:nvSpPr>
          <p:cNvPr id="239" name="Google Shape;239;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800">
                <a:solidFill>
                  <a:srgbClr val="E7C221"/>
                </a:solidFill>
                <a:ea typeface="Georgia"/>
                <a:cs typeface="Georgia"/>
                <a:sym typeface="Georgia"/>
              </a:rPr>
              <a:t>28</a:t>
            </a:fld>
            <a:endParaRPr sz="800">
              <a:solidFill>
                <a:srgbClr val="E7C221"/>
              </a:solidFill>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462D-A212-609B-1B26-E25AB05E1E6D}"/>
              </a:ext>
            </a:extLst>
          </p:cNvPr>
          <p:cNvSpPr>
            <a:spLocks noGrp="1"/>
          </p:cNvSpPr>
          <p:nvPr>
            <p:ph type="title"/>
          </p:nvPr>
        </p:nvSpPr>
        <p:spPr/>
        <p:txBody>
          <a:bodyPr>
            <a:normAutofit fontScale="90000"/>
          </a:bodyPr>
          <a:lstStyle/>
          <a:p>
            <a:r>
              <a:rPr lang="en-US" dirty="0"/>
              <a:t>McKinney-Vento LEA-level Data Worksheet</a:t>
            </a:r>
          </a:p>
        </p:txBody>
      </p:sp>
      <p:pic>
        <p:nvPicPr>
          <p:cNvPr id="4" name="Picture 3" descr="Screenshot of the know your numbers activity worksheet">
            <a:extLst>
              <a:ext uri="{FF2B5EF4-FFF2-40B4-BE49-F238E27FC236}">
                <a16:creationId xmlns:a16="http://schemas.microsoft.com/office/drawing/2014/main" id="{33B48D7B-95CC-4C93-9AF6-57B900E26C93}"/>
              </a:ext>
            </a:extLst>
          </p:cNvPr>
          <p:cNvPicPr>
            <a:picLocks noChangeAspect="1"/>
          </p:cNvPicPr>
          <p:nvPr/>
        </p:nvPicPr>
        <p:blipFill>
          <a:blip r:embed="rId2"/>
          <a:stretch>
            <a:fillRect/>
          </a:stretch>
        </p:blipFill>
        <p:spPr>
          <a:xfrm>
            <a:off x="1319252" y="86026"/>
            <a:ext cx="6505496" cy="4971448"/>
          </a:xfrm>
          <a:prstGeom prst="rect">
            <a:avLst/>
          </a:prstGeom>
        </p:spPr>
      </p:pic>
    </p:spTree>
    <p:extLst>
      <p:ext uri="{BB962C8B-B14F-4D97-AF65-F5344CB8AC3E}">
        <p14:creationId xmlns:p14="http://schemas.microsoft.com/office/powerpoint/2010/main" val="329136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70F3-7BFB-6242-3ACB-1C3FFFF67CAA}"/>
              </a:ext>
            </a:extLst>
          </p:cNvPr>
          <p:cNvSpPr>
            <a:spLocks noGrp="1"/>
          </p:cNvSpPr>
          <p:nvPr>
            <p:ph type="title"/>
          </p:nvPr>
        </p:nvSpPr>
        <p:spPr>
          <a:xfrm>
            <a:off x="629443" y="1543050"/>
            <a:ext cx="8085066" cy="2057400"/>
          </a:xfrm>
        </p:spPr>
        <p:txBody>
          <a:bodyPr/>
          <a:lstStyle/>
          <a:p>
            <a:r>
              <a:rPr lang="en-US" dirty="0">
                <a:latin typeface="Georgia" panose="02040502050405020303" pitchFamily="18" charset="0"/>
              </a:rPr>
              <a:t>What is McKinney-Vento?</a:t>
            </a:r>
          </a:p>
        </p:txBody>
      </p:sp>
    </p:spTree>
    <p:extLst>
      <p:ext uri="{BB962C8B-B14F-4D97-AF65-F5344CB8AC3E}">
        <p14:creationId xmlns:p14="http://schemas.microsoft.com/office/powerpoint/2010/main" val="1464310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462D-A212-609B-1B26-E25AB05E1E6D}"/>
              </a:ext>
            </a:extLst>
          </p:cNvPr>
          <p:cNvSpPr>
            <a:spLocks noGrp="1"/>
          </p:cNvSpPr>
          <p:nvPr>
            <p:ph type="title"/>
          </p:nvPr>
        </p:nvSpPr>
        <p:spPr>
          <a:xfrm>
            <a:off x="1261880" y="394139"/>
            <a:ext cx="4005900" cy="905400"/>
          </a:xfrm>
        </p:spPr>
        <p:txBody>
          <a:bodyPr>
            <a:normAutofit/>
          </a:bodyPr>
          <a:lstStyle/>
          <a:p>
            <a:r>
              <a:rPr lang="en-US"/>
              <a:t>Causes of Homelessness</a:t>
            </a:r>
          </a:p>
        </p:txBody>
      </p:sp>
      <p:sp>
        <p:nvSpPr>
          <p:cNvPr id="3" name="Text Placeholder 2">
            <a:extLst>
              <a:ext uri="{FF2B5EF4-FFF2-40B4-BE49-F238E27FC236}">
                <a16:creationId xmlns:a16="http://schemas.microsoft.com/office/drawing/2014/main" id="{7C3AED99-8A9F-B0AE-84A8-60D863462125}"/>
              </a:ext>
            </a:extLst>
          </p:cNvPr>
          <p:cNvSpPr>
            <a:spLocks noGrp="1"/>
          </p:cNvSpPr>
          <p:nvPr>
            <p:ph type="body" idx="1"/>
          </p:nvPr>
        </p:nvSpPr>
        <p:spPr>
          <a:xfrm>
            <a:off x="1126671" y="1159329"/>
            <a:ext cx="7380515" cy="3739242"/>
          </a:xfrm>
        </p:spPr>
        <p:txBody>
          <a:bodyPr>
            <a:normAutofit fontScale="77500" lnSpcReduction="20000"/>
          </a:bodyPr>
          <a:lstStyle/>
          <a:p>
            <a:pPr marL="400050" indent="-285750">
              <a:buFont typeface="Arial" panose="020B0604020202020204" pitchFamily="34" charset="0"/>
              <a:buChar char="•"/>
            </a:pPr>
            <a:r>
              <a:rPr lang="en-US"/>
              <a:t>Shortage of affordable rental housing </a:t>
            </a:r>
          </a:p>
          <a:p>
            <a:endParaRPr lang="en-US"/>
          </a:p>
          <a:p>
            <a:pPr marL="400050" indent="-285750">
              <a:buFont typeface="Arial" panose="020B0604020202020204" pitchFamily="34" charset="0"/>
              <a:buChar char="•"/>
            </a:pPr>
            <a:r>
              <a:rPr lang="en-US"/>
              <a:t>Increase in severe poverty</a:t>
            </a:r>
          </a:p>
          <a:p>
            <a:pPr marL="1200150" lvl="1" indent="-285750">
              <a:buFont typeface="Arial" panose="020B0604020202020204" pitchFamily="34" charset="0"/>
              <a:buChar char="•"/>
            </a:pPr>
            <a:r>
              <a:rPr lang="en-US"/>
              <a:t>Mean income of families experiencing homelessness is less than half the poverty line</a:t>
            </a:r>
          </a:p>
          <a:p>
            <a:pPr marL="1200150" lvl="1" indent="-285750">
              <a:buFont typeface="Arial" panose="020B0604020202020204" pitchFamily="34" charset="0"/>
              <a:buChar char="•"/>
            </a:pPr>
            <a:r>
              <a:rPr lang="en-US"/>
              <a:t>“a full-time minimum wage worker cannot afford fair market rent for housing in any jurisdiction within the United States”</a:t>
            </a:r>
          </a:p>
          <a:p>
            <a:pPr lvl="1" indent="0">
              <a:buNone/>
            </a:pPr>
            <a:endParaRPr lang="en-US"/>
          </a:p>
          <a:p>
            <a:pPr marL="400050" indent="-285750">
              <a:buFont typeface="Arial" panose="020B0604020202020204" pitchFamily="34" charset="0"/>
              <a:buChar char="•"/>
            </a:pPr>
            <a:r>
              <a:rPr lang="en-US"/>
              <a:t>Additional education or training to maintain living wage jobs</a:t>
            </a:r>
          </a:p>
          <a:p>
            <a:endParaRPr lang="en-US"/>
          </a:p>
          <a:p>
            <a:pPr marL="400050" indent="-285750">
              <a:buFont typeface="Arial" panose="020B0604020202020204" pitchFamily="34" charset="0"/>
              <a:buChar char="•"/>
            </a:pPr>
            <a:r>
              <a:rPr lang="en-US"/>
              <a:t>Childcare barriers</a:t>
            </a:r>
          </a:p>
          <a:p>
            <a:endParaRPr lang="en-US"/>
          </a:p>
          <a:p>
            <a:pPr marL="400050" indent="-285750">
              <a:buFont typeface="Arial" panose="020B0604020202020204" pitchFamily="34" charset="0"/>
              <a:buChar char="•"/>
            </a:pPr>
            <a:r>
              <a:rPr lang="en-US"/>
              <a:t>Mental and Physical health needs may go unmet and be exacerbated by homelessness</a:t>
            </a:r>
          </a:p>
          <a:p>
            <a:pPr marL="400050" indent="-285750">
              <a:buFont typeface="Arial" panose="020B0604020202020204" pitchFamily="34" charset="0"/>
              <a:buChar char="•"/>
            </a:pPr>
            <a:endParaRPr lang="en-US"/>
          </a:p>
          <a:p>
            <a:pPr marL="400050" indent="-285750">
              <a:buFont typeface="Arial" panose="020B0604020202020204" pitchFamily="34" charset="0"/>
              <a:buChar char="•"/>
            </a:pPr>
            <a:r>
              <a:rPr lang="en-US"/>
              <a:t>Unaccompanied Youth</a:t>
            </a:r>
          </a:p>
          <a:p>
            <a:pPr marL="1200150" lvl="1" indent="-285750">
              <a:buFont typeface="Arial" panose="020B0604020202020204" pitchFamily="34" charset="0"/>
              <a:buChar char="•"/>
            </a:pPr>
            <a:r>
              <a:rPr lang="en-US"/>
              <a:t>Abuse, Neglect, Extreme Family Conflict</a:t>
            </a:r>
          </a:p>
          <a:p>
            <a:pPr lvl="1" indent="0">
              <a:buNone/>
            </a:pPr>
            <a:endParaRPr lang="en-US"/>
          </a:p>
          <a:p>
            <a:pPr marL="400050" indent="-285750">
              <a:buFont typeface="Arial" panose="020B0604020202020204" pitchFamily="34" charset="0"/>
              <a:buChar char="•"/>
            </a:pPr>
            <a:r>
              <a:rPr lang="en-US"/>
              <a:t>Natural Disasters</a:t>
            </a:r>
          </a:p>
          <a:p>
            <a:pPr marL="400050" indent="-285750">
              <a:buFont typeface="Arial" panose="020B0604020202020204" pitchFamily="34" charset="0"/>
              <a:buChar char="•"/>
            </a:pPr>
            <a:endParaRPr lang="en-US"/>
          </a:p>
          <a:p>
            <a:pPr marL="400050" indent="-285750">
              <a:buFont typeface="Arial" panose="020B0604020202020204" pitchFamily="34" charset="0"/>
              <a:buChar char="•"/>
            </a:pPr>
            <a:r>
              <a:rPr lang="en-US"/>
              <a:t>Domestic Violence</a:t>
            </a:r>
          </a:p>
        </p:txBody>
      </p:sp>
    </p:spTree>
    <p:extLst>
      <p:ext uri="{BB962C8B-B14F-4D97-AF65-F5344CB8AC3E}">
        <p14:creationId xmlns:p14="http://schemas.microsoft.com/office/powerpoint/2010/main" val="3723933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A82F92-F629-420A-B2AE-DAA99C2E2BB6}"/>
              </a:ext>
            </a:extLst>
          </p:cNvPr>
          <p:cNvSpPr>
            <a:spLocks noGrp="1"/>
          </p:cNvSpPr>
          <p:nvPr>
            <p:ph type="title"/>
          </p:nvPr>
        </p:nvSpPr>
        <p:spPr>
          <a:xfrm>
            <a:off x="685125" y="1366125"/>
            <a:ext cx="3933900" cy="381032"/>
          </a:xfrm>
        </p:spPr>
        <p:txBody>
          <a:bodyPr>
            <a:noAutofit/>
          </a:bodyPr>
          <a:lstStyle/>
          <a:p>
            <a:br>
              <a:rPr lang="en-US" sz="2800"/>
            </a:br>
            <a:br>
              <a:rPr lang="en-US" sz="2800"/>
            </a:br>
            <a:br>
              <a:rPr lang="en-US" sz="2800"/>
            </a:br>
            <a:r>
              <a:rPr lang="en-US" sz="2800"/>
              <a:t>Consequences of Youth Homelessness:</a:t>
            </a:r>
          </a:p>
        </p:txBody>
      </p:sp>
      <p:sp>
        <p:nvSpPr>
          <p:cNvPr id="8" name="Subtitle 7">
            <a:extLst>
              <a:ext uri="{FF2B5EF4-FFF2-40B4-BE49-F238E27FC236}">
                <a16:creationId xmlns:a16="http://schemas.microsoft.com/office/drawing/2014/main" id="{AF72AD6C-8490-0992-6286-D81D03FD2211}"/>
              </a:ext>
            </a:extLst>
          </p:cNvPr>
          <p:cNvSpPr>
            <a:spLocks noGrp="1"/>
          </p:cNvSpPr>
          <p:nvPr>
            <p:ph type="subTitle" idx="1"/>
          </p:nvPr>
        </p:nvSpPr>
        <p:spPr>
          <a:xfrm>
            <a:off x="685125" y="1747157"/>
            <a:ext cx="3933900" cy="2918918"/>
          </a:xfrm>
        </p:spPr>
        <p:txBody>
          <a:bodyPr/>
          <a:lstStyle/>
          <a:p>
            <a:pPr>
              <a:buFont typeface="Arial" panose="020B0604020202020204" pitchFamily="34" charset="0"/>
              <a:buChar char="•"/>
            </a:pPr>
            <a:r>
              <a:rPr lang="en-US" dirty="0">
                <a:solidFill>
                  <a:srgbClr val="002846"/>
                </a:solidFill>
              </a:rPr>
              <a:t>Impacts education, health, and general well-being</a:t>
            </a:r>
          </a:p>
          <a:p>
            <a:pPr lvl="1">
              <a:buFont typeface="Arial" panose="020B0604020202020204" pitchFamily="34" charset="0"/>
              <a:buChar char="•"/>
            </a:pPr>
            <a:r>
              <a:rPr lang="en-US" dirty="0">
                <a:solidFill>
                  <a:srgbClr val="002846"/>
                </a:solidFill>
              </a:rPr>
              <a:t>8-9x more likely to repeat a grade, 4x more likely to drop out of school, more likely to be placed in Special Education</a:t>
            </a:r>
          </a:p>
          <a:p>
            <a:pPr lvl="1">
              <a:buFont typeface="Arial" panose="020B0604020202020204" pitchFamily="34" charset="0"/>
              <a:buChar char="•"/>
            </a:pPr>
            <a:r>
              <a:rPr lang="en-US" dirty="0">
                <a:solidFill>
                  <a:srgbClr val="002846"/>
                </a:solidFill>
              </a:rPr>
              <a:t>87% increased likelihood of dropping out of school</a:t>
            </a:r>
          </a:p>
        </p:txBody>
      </p:sp>
      <p:pic>
        <p:nvPicPr>
          <p:cNvPr id="6" name="Picture 5" descr="Screenshot of the risks of youth experiencing homelessness">
            <a:extLst>
              <a:ext uri="{FF2B5EF4-FFF2-40B4-BE49-F238E27FC236}">
                <a16:creationId xmlns:a16="http://schemas.microsoft.com/office/drawing/2014/main" id="{DEDE9727-1261-EB87-E8D9-16076F0CC2D9}"/>
              </a:ext>
            </a:extLst>
          </p:cNvPr>
          <p:cNvPicPr>
            <a:picLocks noChangeAspect="1"/>
          </p:cNvPicPr>
          <p:nvPr/>
        </p:nvPicPr>
        <p:blipFill>
          <a:blip r:embed="rId2"/>
          <a:stretch>
            <a:fillRect/>
          </a:stretch>
        </p:blipFill>
        <p:spPr>
          <a:xfrm>
            <a:off x="4807131" y="22860"/>
            <a:ext cx="4023360" cy="5120640"/>
          </a:xfrm>
          <a:prstGeom prst="rect">
            <a:avLst/>
          </a:prstGeom>
        </p:spPr>
      </p:pic>
    </p:spTree>
    <p:extLst>
      <p:ext uri="{BB962C8B-B14F-4D97-AF65-F5344CB8AC3E}">
        <p14:creationId xmlns:p14="http://schemas.microsoft.com/office/powerpoint/2010/main" val="3502843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2EF9-1795-4397-99E0-3643C5A86FE8}"/>
              </a:ext>
            </a:extLst>
          </p:cNvPr>
          <p:cNvSpPr>
            <a:spLocks noGrp="1"/>
          </p:cNvSpPr>
          <p:nvPr>
            <p:ph type="title"/>
          </p:nvPr>
        </p:nvSpPr>
        <p:spPr>
          <a:xfrm>
            <a:off x="1261880" y="510225"/>
            <a:ext cx="6970500" cy="905400"/>
          </a:xfrm>
        </p:spPr>
        <p:txBody>
          <a:bodyPr>
            <a:normAutofit fontScale="90000"/>
          </a:bodyPr>
          <a:lstStyle/>
          <a:p>
            <a:r>
              <a:rPr lang="en-US" dirty="0">
                <a:solidFill>
                  <a:schemeClr val="bg1"/>
                </a:solidFill>
              </a:rPr>
              <a:t>Data showing strong relationship between homelessness and education</a:t>
            </a:r>
          </a:p>
        </p:txBody>
      </p:sp>
      <p:pic>
        <p:nvPicPr>
          <p:cNvPr id="6" name="Picture 5" descr="Screenshot of data showing strong relationships between education and homelessness">
            <a:extLst>
              <a:ext uri="{FF2B5EF4-FFF2-40B4-BE49-F238E27FC236}">
                <a16:creationId xmlns:a16="http://schemas.microsoft.com/office/drawing/2014/main" id="{63C6854F-0F2A-4FEC-A7EA-429D725A9CB2}"/>
              </a:ext>
            </a:extLst>
          </p:cNvPr>
          <p:cNvPicPr>
            <a:picLocks noChangeAspect="1"/>
          </p:cNvPicPr>
          <p:nvPr/>
        </p:nvPicPr>
        <p:blipFill>
          <a:blip r:embed="rId2"/>
          <a:stretch>
            <a:fillRect/>
          </a:stretch>
        </p:blipFill>
        <p:spPr>
          <a:xfrm>
            <a:off x="1737359" y="-1"/>
            <a:ext cx="6527879" cy="5044273"/>
          </a:xfrm>
          <a:prstGeom prst="rect">
            <a:avLst/>
          </a:prstGeom>
        </p:spPr>
      </p:pic>
    </p:spTree>
    <p:extLst>
      <p:ext uri="{BB962C8B-B14F-4D97-AF65-F5344CB8AC3E}">
        <p14:creationId xmlns:p14="http://schemas.microsoft.com/office/powerpoint/2010/main" val="3547074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2D9B00-3509-5D71-FD03-47F97C556A73}"/>
              </a:ext>
            </a:extLst>
          </p:cNvPr>
          <p:cNvSpPr>
            <a:spLocks noGrp="1"/>
          </p:cNvSpPr>
          <p:nvPr>
            <p:ph type="title"/>
          </p:nvPr>
        </p:nvSpPr>
        <p:spPr/>
        <p:txBody>
          <a:bodyPr/>
          <a:lstStyle/>
          <a:p>
            <a:r>
              <a:rPr lang="en-US" dirty="0"/>
              <a:t>Signs of Homelessness</a:t>
            </a:r>
          </a:p>
        </p:txBody>
      </p:sp>
      <p:sp>
        <p:nvSpPr>
          <p:cNvPr id="5" name="Text Placeholder 4">
            <a:extLst>
              <a:ext uri="{FF2B5EF4-FFF2-40B4-BE49-F238E27FC236}">
                <a16:creationId xmlns:a16="http://schemas.microsoft.com/office/drawing/2014/main" id="{867E048C-18CE-82E8-774A-61907E7E207C}"/>
              </a:ext>
            </a:extLst>
          </p:cNvPr>
          <p:cNvSpPr>
            <a:spLocks noGrp="1"/>
          </p:cNvSpPr>
          <p:nvPr>
            <p:ph type="body" idx="1"/>
          </p:nvPr>
        </p:nvSpPr>
        <p:spPr/>
        <p:txBody>
          <a:bodyPr>
            <a:normAutofit fontScale="85000" lnSpcReduction="20000"/>
          </a:bodyPr>
          <a:lstStyle/>
          <a:p>
            <a:r>
              <a:rPr lang="en-US" sz="1600" b="1" dirty="0"/>
              <a:t>Sometimes there are no signs</a:t>
            </a:r>
            <a:br>
              <a:rPr lang="en-US" sz="1600" b="1" dirty="0"/>
            </a:br>
            <a:endParaRPr lang="en-US" sz="1600" b="1" dirty="0"/>
          </a:p>
          <a:p>
            <a:pPr marL="285750" indent="-285750">
              <a:buFont typeface="Arial" panose="020B0604020202020204" pitchFamily="34" charset="0"/>
              <a:buChar char="•"/>
            </a:pPr>
            <a:r>
              <a:rPr lang="en-US" sz="1600" dirty="0"/>
              <a:t>Gaps in skill development</a:t>
            </a:r>
          </a:p>
          <a:p>
            <a:pPr marL="285750" indent="-285750">
              <a:buFont typeface="Arial" panose="020B0604020202020204" pitchFamily="34" charset="0"/>
              <a:buChar char="•"/>
            </a:pPr>
            <a:r>
              <a:rPr lang="en-US" sz="1600" dirty="0"/>
              <a:t>Chronic hunger</a:t>
            </a:r>
          </a:p>
          <a:p>
            <a:pPr marL="285750" indent="-285750">
              <a:buFont typeface="Arial" panose="020B0604020202020204" pitchFamily="34" charset="0"/>
              <a:buChar char="•"/>
            </a:pPr>
            <a:r>
              <a:rPr lang="en-US" sz="1600" dirty="0"/>
              <a:t>Fatigue, tired, can’t focus</a:t>
            </a:r>
          </a:p>
          <a:p>
            <a:pPr marL="285750" indent="-285750">
              <a:buFont typeface="Arial" panose="020B0604020202020204" pitchFamily="34" charset="0"/>
              <a:buChar char="•"/>
            </a:pPr>
            <a:r>
              <a:rPr lang="en-US" sz="1600" dirty="0"/>
              <a:t>Poor organization skills</a:t>
            </a:r>
          </a:p>
          <a:p>
            <a:pPr marL="285750" indent="-285750">
              <a:buFont typeface="Arial" panose="020B0604020202020204" pitchFamily="34" charset="0"/>
              <a:buChar char="•"/>
            </a:pPr>
            <a:r>
              <a:rPr lang="en-US" sz="1600" dirty="0"/>
              <a:t>Unmet medical/dental needs</a:t>
            </a:r>
          </a:p>
          <a:p>
            <a:pPr marL="285750" indent="-285750">
              <a:buFont typeface="Arial" panose="020B0604020202020204" pitchFamily="34" charset="0"/>
              <a:buChar char="•"/>
            </a:pPr>
            <a:r>
              <a:rPr lang="en-US" sz="1600" dirty="0"/>
              <a:t>Erratic attendance/tardiness</a:t>
            </a:r>
          </a:p>
          <a:p>
            <a:pPr marL="285750" indent="-285750">
              <a:buFont typeface="Arial" panose="020B0604020202020204" pitchFamily="34" charset="0"/>
              <a:buChar char="•"/>
            </a:pPr>
            <a:r>
              <a:rPr lang="en-US" sz="1600" dirty="0"/>
              <a:t>Inability to pay fees</a:t>
            </a:r>
          </a:p>
          <a:p>
            <a:pPr marL="285750" indent="-285750">
              <a:buFont typeface="Arial" panose="020B0604020202020204" pitchFamily="34" charset="0"/>
              <a:buChar char="•"/>
            </a:pPr>
            <a:r>
              <a:rPr lang="en-US" sz="1600" dirty="0"/>
              <a:t>Lack of participation in afterschool activities</a:t>
            </a:r>
          </a:p>
          <a:p>
            <a:pPr marL="285750" indent="-285750">
              <a:buFont typeface="Arial" panose="020B0604020202020204" pitchFamily="34" charset="0"/>
              <a:buChar char="•"/>
            </a:pPr>
            <a:r>
              <a:rPr lang="en-US" sz="1600" dirty="0"/>
              <a:t>Poor hygiene </a:t>
            </a:r>
          </a:p>
          <a:p>
            <a:endParaRPr lang="en-US" dirty="0"/>
          </a:p>
        </p:txBody>
      </p:sp>
    </p:spTree>
    <p:extLst>
      <p:ext uri="{BB962C8B-B14F-4D97-AF65-F5344CB8AC3E}">
        <p14:creationId xmlns:p14="http://schemas.microsoft.com/office/powerpoint/2010/main" val="1033665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863E06-DD30-7ACA-7EDD-B2BAFC7D7F7A}"/>
              </a:ext>
            </a:extLst>
          </p:cNvPr>
          <p:cNvSpPr>
            <a:spLocks noGrp="1"/>
          </p:cNvSpPr>
          <p:nvPr>
            <p:ph type="title"/>
          </p:nvPr>
        </p:nvSpPr>
        <p:spPr>
          <a:xfrm>
            <a:off x="1261880" y="510225"/>
            <a:ext cx="5145954" cy="905400"/>
          </a:xfrm>
        </p:spPr>
        <p:txBody>
          <a:bodyPr>
            <a:normAutofit/>
          </a:bodyPr>
          <a:lstStyle/>
          <a:p>
            <a:r>
              <a:rPr lang="en-US" dirty="0"/>
              <a:t>Homelessness Creates Barriers</a:t>
            </a:r>
          </a:p>
        </p:txBody>
      </p:sp>
      <p:sp>
        <p:nvSpPr>
          <p:cNvPr id="5" name="Text Placeholder 4">
            <a:extLst>
              <a:ext uri="{FF2B5EF4-FFF2-40B4-BE49-F238E27FC236}">
                <a16:creationId xmlns:a16="http://schemas.microsoft.com/office/drawing/2014/main" id="{0B44E2A6-E805-FA06-C3D8-E1D1C6A469D3}"/>
              </a:ext>
            </a:extLst>
          </p:cNvPr>
          <p:cNvSpPr>
            <a:spLocks noGrp="1"/>
          </p:cNvSpPr>
          <p:nvPr>
            <p:ph type="body" idx="1"/>
          </p:nvPr>
        </p:nvSpPr>
        <p:spPr>
          <a:xfrm>
            <a:off x="1177474" y="1634599"/>
            <a:ext cx="6970500" cy="2510100"/>
          </a:xfrm>
        </p:spPr>
        <p:txBody>
          <a:bodyPr>
            <a:normAutofit fontScale="55000" lnSpcReduction="20000"/>
          </a:bodyPr>
          <a:lstStyle/>
          <a:p>
            <a:pPr>
              <a:spcBef>
                <a:spcPts val="1200"/>
              </a:spcBef>
            </a:pPr>
            <a:r>
              <a:rPr lang="en-US" sz="2200" b="1" dirty="0"/>
              <a:t>Students experiencing homelessness may:</a:t>
            </a:r>
          </a:p>
          <a:p>
            <a:pPr lvl="1">
              <a:spcBef>
                <a:spcPts val="1200"/>
              </a:spcBef>
            </a:pPr>
            <a:r>
              <a:rPr lang="en-US" sz="2200" dirty="0">
                <a:latin typeface="Poppins" panose="020B0604020202020204" charset="0"/>
                <a:cs typeface="Poppins" panose="020B0604020202020204" charset="0"/>
              </a:rPr>
              <a:t>Be unable to meet school enrollment requirements,</a:t>
            </a:r>
          </a:p>
          <a:p>
            <a:pPr lvl="1">
              <a:spcBef>
                <a:spcPts val="1200"/>
              </a:spcBef>
            </a:pPr>
            <a:r>
              <a:rPr lang="en-US" sz="2200" dirty="0">
                <a:latin typeface="Poppins" panose="020B0604020202020204" charset="0"/>
                <a:cs typeface="Poppins" panose="020B0604020202020204" charset="0"/>
              </a:rPr>
              <a:t>Move around and change schools a lot,</a:t>
            </a:r>
          </a:p>
          <a:p>
            <a:pPr lvl="1">
              <a:spcBef>
                <a:spcPts val="1200"/>
              </a:spcBef>
            </a:pPr>
            <a:r>
              <a:rPr lang="en-US" sz="2200" dirty="0">
                <a:latin typeface="Poppins" panose="020B0604020202020204" charset="0"/>
                <a:cs typeface="Poppins" panose="020B0604020202020204" charset="0"/>
              </a:rPr>
              <a:t>Be hungry, tired, and stressed,</a:t>
            </a:r>
          </a:p>
          <a:p>
            <a:pPr lvl="1">
              <a:spcBef>
                <a:spcPts val="1200"/>
              </a:spcBef>
            </a:pPr>
            <a:r>
              <a:rPr lang="en-US" sz="2200" dirty="0">
                <a:latin typeface="Poppins" panose="020B0604020202020204" charset="0"/>
                <a:cs typeface="Poppins" panose="020B0604020202020204" charset="0"/>
              </a:rPr>
              <a:t>Not have school supplies or a quiet place to study,</a:t>
            </a:r>
          </a:p>
          <a:p>
            <a:pPr lvl="1">
              <a:spcBef>
                <a:spcPts val="1200"/>
              </a:spcBef>
            </a:pPr>
            <a:r>
              <a:rPr lang="en-US" sz="2200" dirty="0">
                <a:latin typeface="Poppins" panose="020B0604020202020204" charset="0"/>
                <a:cs typeface="Poppins" panose="020B0604020202020204" charset="0"/>
              </a:rPr>
              <a:t>Not have access to reliable transportation,</a:t>
            </a:r>
          </a:p>
          <a:p>
            <a:pPr lvl="1">
              <a:spcBef>
                <a:spcPts val="1200"/>
              </a:spcBef>
            </a:pPr>
            <a:r>
              <a:rPr lang="en-US" sz="2200" dirty="0">
                <a:latin typeface="Poppins" panose="020B0604020202020204" charset="0"/>
                <a:cs typeface="Poppins" panose="020B0604020202020204" charset="0"/>
              </a:rPr>
              <a:t>Not have a parent or guardian to help them (unaccompanied youth).</a:t>
            </a:r>
          </a:p>
          <a:p>
            <a:endParaRPr lang="en-US" dirty="0"/>
          </a:p>
        </p:txBody>
      </p:sp>
    </p:spTree>
    <p:extLst>
      <p:ext uri="{BB962C8B-B14F-4D97-AF65-F5344CB8AC3E}">
        <p14:creationId xmlns:p14="http://schemas.microsoft.com/office/powerpoint/2010/main" val="3479300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5738-0366-DDAC-BABB-6EBCB3A6E069}"/>
              </a:ext>
            </a:extLst>
          </p:cNvPr>
          <p:cNvSpPr>
            <a:spLocks noGrp="1"/>
          </p:cNvSpPr>
          <p:nvPr>
            <p:ph type="title"/>
          </p:nvPr>
        </p:nvSpPr>
        <p:spPr>
          <a:xfrm>
            <a:off x="1261879" y="510225"/>
            <a:ext cx="4991209" cy="905400"/>
          </a:xfrm>
        </p:spPr>
        <p:txBody>
          <a:bodyPr>
            <a:normAutofit/>
          </a:bodyPr>
          <a:lstStyle/>
          <a:p>
            <a:r>
              <a:rPr lang="en-US" dirty="0"/>
              <a:t>Homelessness Affects Learning</a:t>
            </a:r>
          </a:p>
        </p:txBody>
      </p:sp>
      <p:sp>
        <p:nvSpPr>
          <p:cNvPr id="3" name="Text Placeholder 2">
            <a:extLst>
              <a:ext uri="{FF2B5EF4-FFF2-40B4-BE49-F238E27FC236}">
                <a16:creationId xmlns:a16="http://schemas.microsoft.com/office/drawing/2014/main" id="{56907250-11CC-8B6C-FA85-48BE9FE8F9B0}"/>
              </a:ext>
            </a:extLst>
          </p:cNvPr>
          <p:cNvSpPr>
            <a:spLocks noGrp="1"/>
          </p:cNvSpPr>
          <p:nvPr>
            <p:ph type="body" idx="1"/>
          </p:nvPr>
        </p:nvSpPr>
        <p:spPr>
          <a:xfrm>
            <a:off x="1188408" y="1417447"/>
            <a:ext cx="7897826" cy="3455299"/>
          </a:xfrm>
        </p:spPr>
        <p:txBody>
          <a:bodyPr>
            <a:normAutofit fontScale="40000" lnSpcReduction="20000"/>
          </a:bodyPr>
          <a:lstStyle/>
          <a:p>
            <a:pPr>
              <a:spcBef>
                <a:spcPts val="1200"/>
              </a:spcBef>
            </a:pPr>
            <a:r>
              <a:rPr lang="en-US" sz="3500" b="1" dirty="0"/>
              <a:t>Students experiencing homelessness are more likely to - </a:t>
            </a:r>
          </a:p>
          <a:p>
            <a:pPr lvl="1">
              <a:spcBef>
                <a:spcPts val="1200"/>
              </a:spcBef>
            </a:pPr>
            <a:r>
              <a:rPr lang="en-US" sz="3500" dirty="0">
                <a:latin typeface="Poppins" panose="020B0604020202020204" charset="0"/>
                <a:cs typeface="Poppins" panose="020B0604020202020204" charset="0"/>
              </a:rPr>
              <a:t>Have higher incidences of acute and chronic illnesses, depression and anxiety.</a:t>
            </a:r>
          </a:p>
          <a:p>
            <a:pPr lvl="1">
              <a:spcBef>
                <a:spcPts val="1200"/>
              </a:spcBef>
            </a:pPr>
            <a:r>
              <a:rPr lang="en-US" sz="3500" dirty="0">
                <a:latin typeface="Poppins" panose="020B0604020202020204" charset="0"/>
                <a:cs typeface="Poppins" panose="020B0604020202020204" charset="0"/>
              </a:rPr>
              <a:t>Be chronically absent from school</a:t>
            </a:r>
          </a:p>
          <a:p>
            <a:pPr lvl="1">
              <a:spcBef>
                <a:spcPts val="1200"/>
              </a:spcBef>
            </a:pPr>
            <a:r>
              <a:rPr lang="en-US" sz="3500" dirty="0">
                <a:latin typeface="Poppins" panose="020B0604020202020204" charset="0"/>
                <a:cs typeface="Poppins" panose="020B0604020202020204" charset="0"/>
              </a:rPr>
              <a:t>Get lower grades</a:t>
            </a:r>
          </a:p>
          <a:p>
            <a:pPr lvl="1">
              <a:spcBef>
                <a:spcPts val="1200"/>
              </a:spcBef>
            </a:pPr>
            <a:r>
              <a:rPr lang="en-US" sz="3500" dirty="0">
                <a:latin typeface="Poppins" panose="020B0604020202020204" charset="0"/>
                <a:cs typeface="Poppins" panose="020B0604020202020204" charset="0"/>
              </a:rPr>
              <a:t>Poor classroom engagement &amp; social skills</a:t>
            </a:r>
          </a:p>
          <a:p>
            <a:pPr lvl="1">
              <a:spcBef>
                <a:spcPts val="1200"/>
              </a:spcBef>
            </a:pPr>
            <a:r>
              <a:rPr lang="en-US" sz="3500" dirty="0">
                <a:latin typeface="Poppins" panose="020B0604020202020204" charset="0"/>
                <a:cs typeface="Poppins" panose="020B0604020202020204" charset="0"/>
              </a:rPr>
              <a:t>Have special education needs</a:t>
            </a:r>
          </a:p>
          <a:p>
            <a:pPr lvl="1">
              <a:spcBef>
                <a:spcPts val="1200"/>
              </a:spcBef>
            </a:pPr>
            <a:r>
              <a:rPr lang="en-US" sz="3500" dirty="0">
                <a:latin typeface="Poppins" panose="020B0604020202020204" charset="0"/>
                <a:cs typeface="Poppins" panose="020B0604020202020204" charset="0"/>
              </a:rPr>
              <a:t>Score poorly on assessment tests</a:t>
            </a:r>
          </a:p>
          <a:p>
            <a:pPr lvl="1">
              <a:spcBef>
                <a:spcPts val="1200"/>
              </a:spcBef>
            </a:pPr>
            <a:r>
              <a:rPr lang="en-US" sz="3500" dirty="0">
                <a:latin typeface="Poppins" panose="020B0604020202020204" charset="0"/>
                <a:cs typeface="Poppins" panose="020B0604020202020204" charset="0"/>
              </a:rPr>
              <a:t>87% more likely to drop out of school</a:t>
            </a:r>
          </a:p>
          <a:p>
            <a:endParaRPr lang="en-US" dirty="0"/>
          </a:p>
        </p:txBody>
      </p:sp>
    </p:spTree>
    <p:extLst>
      <p:ext uri="{BB962C8B-B14F-4D97-AF65-F5344CB8AC3E}">
        <p14:creationId xmlns:p14="http://schemas.microsoft.com/office/powerpoint/2010/main" val="1841409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D3A6-0154-7DE4-8C6A-923B998177CC}"/>
              </a:ext>
            </a:extLst>
          </p:cNvPr>
          <p:cNvSpPr>
            <a:spLocks noGrp="1"/>
          </p:cNvSpPr>
          <p:nvPr>
            <p:ph type="title"/>
          </p:nvPr>
        </p:nvSpPr>
        <p:spPr>
          <a:xfrm>
            <a:off x="1261879" y="510225"/>
            <a:ext cx="6018151" cy="905400"/>
          </a:xfrm>
        </p:spPr>
        <p:txBody>
          <a:bodyPr>
            <a:normAutofit/>
          </a:bodyPr>
          <a:lstStyle/>
          <a:p>
            <a:r>
              <a:rPr lang="en-US" dirty="0"/>
              <a:t>The Preventative Value of Education</a:t>
            </a:r>
          </a:p>
        </p:txBody>
      </p:sp>
      <p:sp>
        <p:nvSpPr>
          <p:cNvPr id="3" name="Text Placeholder 2">
            <a:extLst>
              <a:ext uri="{FF2B5EF4-FFF2-40B4-BE49-F238E27FC236}">
                <a16:creationId xmlns:a16="http://schemas.microsoft.com/office/drawing/2014/main" id="{78DAF4E5-8B3F-5C4B-C870-79C9CD3A8C05}"/>
              </a:ext>
            </a:extLst>
          </p:cNvPr>
          <p:cNvSpPr>
            <a:spLocks noGrp="1"/>
          </p:cNvSpPr>
          <p:nvPr>
            <p:ph type="body" idx="1"/>
          </p:nvPr>
        </p:nvSpPr>
        <p:spPr>
          <a:xfrm>
            <a:off x="1154724" y="1423529"/>
            <a:ext cx="7077656" cy="3456646"/>
          </a:xfrm>
        </p:spPr>
        <p:txBody>
          <a:bodyPr>
            <a:normAutofit fontScale="62500" lnSpcReduction="20000"/>
          </a:bodyPr>
          <a:lstStyle/>
          <a:p>
            <a:pPr>
              <a:lnSpc>
                <a:spcPct val="114999"/>
              </a:lnSpc>
            </a:pPr>
            <a:r>
              <a:rPr lang="en-US" sz="2900" dirty="0">
                <a:latin typeface="Poppins" panose="020B0604020202020204" charset="0"/>
                <a:cs typeface="Poppins" panose="020B0604020202020204" charset="0"/>
              </a:rPr>
              <a:t>• </a:t>
            </a:r>
            <a:r>
              <a:rPr lang="en-US" sz="2900" dirty="0">
                <a:latin typeface="Poppins" panose="020B0604020202020204" charset="0"/>
                <a:ea typeface="Calibri"/>
                <a:cs typeface="Poppins" panose="020B0604020202020204" charset="0"/>
              </a:rPr>
              <a:t>Children in quality preschool programs are more likely to graduate from high school and own homes</a:t>
            </a:r>
            <a:endParaRPr lang="en-US" sz="2900" dirty="0">
              <a:latin typeface="Poppins" panose="020B0604020202020204" charset="0"/>
              <a:cs typeface="Poppins" panose="020B0604020202020204" charset="0"/>
            </a:endParaRPr>
          </a:p>
          <a:p>
            <a:pPr>
              <a:lnSpc>
                <a:spcPct val="114999"/>
              </a:lnSpc>
            </a:pPr>
            <a:r>
              <a:rPr lang="en-US" sz="2900" dirty="0">
                <a:latin typeface="Poppins" panose="020B0604020202020204" charset="0"/>
                <a:cs typeface="Poppins" panose="020B0604020202020204" charset="0"/>
              </a:rPr>
              <a:t>• </a:t>
            </a:r>
            <a:r>
              <a:rPr lang="en-US" sz="2900" dirty="0">
                <a:latin typeface="Poppins" panose="020B0604020202020204" charset="0"/>
                <a:ea typeface="Calibri"/>
                <a:cs typeface="Poppins" panose="020B0604020202020204" charset="0"/>
              </a:rPr>
              <a:t>High school graduation is associated with an array of positive live outcomes </a:t>
            </a:r>
          </a:p>
          <a:p>
            <a:pPr>
              <a:lnSpc>
                <a:spcPct val="114999"/>
              </a:lnSpc>
            </a:pPr>
            <a:endParaRPr lang="en-US" sz="3200" dirty="0">
              <a:latin typeface="Poppins" panose="020B0604020202020204" charset="0"/>
              <a:cs typeface="Poppins" panose="020B0604020202020204" charset="0"/>
            </a:endParaRPr>
          </a:p>
          <a:p>
            <a:pPr>
              <a:lnSpc>
                <a:spcPct val="114999"/>
              </a:lnSpc>
            </a:pPr>
            <a:endParaRPr lang="en-US" dirty="0">
              <a:latin typeface="Poppins" panose="020B0604020202020204" charset="0"/>
              <a:cs typeface="Poppins" panose="020B0604020202020204" charset="0"/>
            </a:endParaRPr>
          </a:p>
          <a:p>
            <a:pPr>
              <a:lnSpc>
                <a:spcPct val="114999"/>
              </a:lnSpc>
            </a:pPr>
            <a:endParaRPr lang="en-US" sz="3200" dirty="0">
              <a:solidFill>
                <a:srgbClr val="262626"/>
              </a:solidFill>
              <a:latin typeface="Calibri"/>
              <a:ea typeface="Calibri"/>
              <a:cs typeface="Calibri"/>
            </a:endParaRPr>
          </a:p>
          <a:p>
            <a:pPr>
              <a:lnSpc>
                <a:spcPct val="114999"/>
              </a:lnSpc>
            </a:pPr>
            <a:br>
              <a:rPr lang="en-US" dirty="0"/>
            </a:br>
            <a:endParaRPr lang="en-US" dirty="0"/>
          </a:p>
          <a:p>
            <a:pPr>
              <a:lnSpc>
                <a:spcPct val="114999"/>
              </a:lnSpc>
            </a:pPr>
            <a:endParaRPr lang="en-US" dirty="0">
              <a:latin typeface="Poppins"/>
              <a:cs typeface="Arial"/>
            </a:endParaRPr>
          </a:p>
          <a:p>
            <a:pPr>
              <a:lnSpc>
                <a:spcPct val="114999"/>
              </a:lnSpc>
            </a:pPr>
            <a:r>
              <a:rPr lang="en-US" sz="2900" dirty="0">
                <a:latin typeface="Poppins" panose="020B0604020202020204" charset="0"/>
                <a:cs typeface="Poppins" panose="020B0604020202020204" charset="0"/>
              </a:rPr>
              <a:t>• </a:t>
            </a:r>
            <a:r>
              <a:rPr lang="en-US" sz="2900" dirty="0">
                <a:latin typeface="Poppins" panose="020B0604020202020204" charset="0"/>
                <a:ea typeface="Calibri"/>
                <a:cs typeface="Poppins" panose="020B0604020202020204" charset="0"/>
              </a:rPr>
              <a:t>95%+ of the jobs created since the Great Recession have gone to workers with at least some post-secondary education</a:t>
            </a:r>
            <a:endParaRPr lang="en-US" sz="2900" dirty="0">
              <a:latin typeface="Poppins" panose="020B0604020202020204" charset="0"/>
              <a:cs typeface="Poppins" panose="020B0604020202020204" charset="0"/>
            </a:endParaRPr>
          </a:p>
          <a:p>
            <a:pPr>
              <a:lnSpc>
                <a:spcPct val="114999"/>
              </a:lnSpc>
            </a:pPr>
            <a:endParaRPr lang="en-US" dirty="0"/>
          </a:p>
        </p:txBody>
      </p:sp>
      <p:pic>
        <p:nvPicPr>
          <p:cNvPr id="5" name="Picture 4" descr="Unemployment down, criminal justice involvement down, income up, health outcomes up, life span up">
            <a:extLst>
              <a:ext uri="{FF2B5EF4-FFF2-40B4-BE49-F238E27FC236}">
                <a16:creationId xmlns:a16="http://schemas.microsoft.com/office/drawing/2014/main" id="{12463C6E-A15F-D399-1B33-52BAD13C0485}"/>
              </a:ext>
            </a:extLst>
          </p:cNvPr>
          <p:cNvPicPr>
            <a:picLocks noChangeAspect="1"/>
          </p:cNvPicPr>
          <p:nvPr/>
        </p:nvPicPr>
        <p:blipFill>
          <a:blip r:embed="rId2"/>
          <a:stretch>
            <a:fillRect/>
          </a:stretch>
        </p:blipFill>
        <p:spPr>
          <a:xfrm>
            <a:off x="2604002" y="2740864"/>
            <a:ext cx="4179099" cy="821975"/>
          </a:xfrm>
          <a:prstGeom prst="rect">
            <a:avLst/>
          </a:prstGeom>
        </p:spPr>
      </p:pic>
    </p:spTree>
    <p:extLst>
      <p:ext uri="{BB962C8B-B14F-4D97-AF65-F5344CB8AC3E}">
        <p14:creationId xmlns:p14="http://schemas.microsoft.com/office/powerpoint/2010/main" val="2434173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CA7350-3FC0-736B-F235-7379452C31AE}"/>
              </a:ext>
            </a:extLst>
          </p:cNvPr>
          <p:cNvSpPr>
            <a:spLocks noGrp="1"/>
          </p:cNvSpPr>
          <p:nvPr>
            <p:ph type="title"/>
          </p:nvPr>
        </p:nvSpPr>
        <p:spPr/>
        <p:txBody>
          <a:bodyPr/>
          <a:lstStyle/>
          <a:p>
            <a:r>
              <a:rPr lang="en-US"/>
              <a:t>Homeless Education Program</a:t>
            </a:r>
          </a:p>
        </p:txBody>
      </p:sp>
    </p:spTree>
    <p:extLst>
      <p:ext uri="{BB962C8B-B14F-4D97-AF65-F5344CB8AC3E}">
        <p14:creationId xmlns:p14="http://schemas.microsoft.com/office/powerpoint/2010/main" val="2428479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03848-6299-EFA6-B863-126317E5ADBA}"/>
              </a:ext>
            </a:extLst>
          </p:cNvPr>
          <p:cNvSpPr>
            <a:spLocks noGrp="1"/>
          </p:cNvSpPr>
          <p:nvPr>
            <p:ph type="title"/>
          </p:nvPr>
        </p:nvSpPr>
        <p:spPr>
          <a:xfrm>
            <a:off x="1261879" y="510225"/>
            <a:ext cx="6440183" cy="905400"/>
          </a:xfrm>
        </p:spPr>
        <p:txBody>
          <a:bodyPr>
            <a:normAutofit/>
          </a:bodyPr>
          <a:lstStyle/>
          <a:p>
            <a:r>
              <a:rPr lang="en-US" dirty="0"/>
              <a:t>Goals of the McKinney-Vento Program</a:t>
            </a:r>
          </a:p>
        </p:txBody>
      </p:sp>
      <p:sp>
        <p:nvSpPr>
          <p:cNvPr id="5" name="Text Placeholder 4">
            <a:extLst>
              <a:ext uri="{FF2B5EF4-FFF2-40B4-BE49-F238E27FC236}">
                <a16:creationId xmlns:a16="http://schemas.microsoft.com/office/drawing/2014/main" id="{5CB11C78-AA9F-4E0E-2220-264AB788FE1F}"/>
              </a:ext>
            </a:extLst>
          </p:cNvPr>
          <p:cNvSpPr>
            <a:spLocks noGrp="1"/>
          </p:cNvSpPr>
          <p:nvPr>
            <p:ph type="body" idx="1"/>
          </p:nvPr>
        </p:nvSpPr>
        <p:spPr/>
        <p:txBody>
          <a:bodyPr>
            <a:normAutofit fontScale="40000" lnSpcReduction="20000"/>
          </a:bodyPr>
          <a:lstStyle/>
          <a:p>
            <a:pPr>
              <a:lnSpc>
                <a:spcPct val="114999"/>
              </a:lnSpc>
            </a:pPr>
            <a:r>
              <a:rPr lang="en-US" sz="4000" dirty="0">
                <a:latin typeface="Poppins" panose="020B0604020202020204" charset="0"/>
                <a:ea typeface="Calibri Light"/>
                <a:cs typeface="Poppins" panose="020B0604020202020204" charset="0"/>
              </a:rPr>
              <a:t>Ensure that children and youth experiencing homelessness have equal access to the same free, appropriate public education (including preschool) as provided to other children and youth.  </a:t>
            </a:r>
            <a:endParaRPr lang="en-US" sz="4000" dirty="0">
              <a:latin typeface="Poppins" panose="020B0604020202020204" charset="0"/>
              <a:cs typeface="Poppins" panose="020B0604020202020204" charset="0"/>
            </a:endParaRPr>
          </a:p>
          <a:p>
            <a:pPr>
              <a:lnSpc>
                <a:spcPct val="114999"/>
              </a:lnSpc>
            </a:pPr>
            <a:endParaRPr lang="en-US" sz="4000" dirty="0">
              <a:latin typeface="Poppins" panose="020B0604020202020204" charset="0"/>
              <a:cs typeface="Poppins" panose="020B0604020202020204" charset="0"/>
            </a:endParaRPr>
          </a:p>
          <a:p>
            <a:pPr>
              <a:lnSpc>
                <a:spcPct val="114999"/>
              </a:lnSpc>
            </a:pPr>
            <a:r>
              <a:rPr lang="en-US" sz="4000" b="1" dirty="0">
                <a:latin typeface="Poppins" panose="020B0604020202020204" charset="0"/>
                <a:ea typeface="Calibri Light"/>
                <a:cs typeface="Poppins" panose="020B0604020202020204" charset="0"/>
              </a:rPr>
              <a:t>Improve: </a:t>
            </a:r>
            <a:r>
              <a:rPr lang="en-US" sz="4000" dirty="0">
                <a:latin typeface="Poppins" panose="020B0604020202020204" charset="0"/>
                <a:ea typeface="Calibri Light"/>
                <a:cs typeface="Poppins" panose="020B0604020202020204" charset="0"/>
              </a:rPr>
              <a:t>Enrollment- Retention  - Successful completion</a:t>
            </a:r>
            <a:br>
              <a:rPr lang="en-US" sz="4000" dirty="0">
                <a:latin typeface="Poppins" panose="020B0604020202020204" charset="0"/>
                <a:ea typeface="Calibri Light"/>
                <a:cs typeface="Poppins" panose="020B0604020202020204" charset="0"/>
              </a:rPr>
            </a:br>
            <a:r>
              <a:rPr lang="en-US" sz="4000" dirty="0">
                <a:latin typeface="Poppins" panose="020B0604020202020204" charset="0"/>
                <a:ea typeface="Calibri Light"/>
                <a:cs typeface="Poppins" panose="020B0604020202020204" charset="0"/>
              </a:rPr>
              <a:t> </a:t>
            </a:r>
            <a:br>
              <a:rPr lang="en-US" sz="4000" dirty="0">
                <a:latin typeface="Poppins" panose="020B0604020202020204" charset="0"/>
                <a:ea typeface="Calibri Light"/>
                <a:cs typeface="Poppins" panose="020B0604020202020204" charset="0"/>
              </a:rPr>
            </a:br>
            <a:r>
              <a:rPr lang="en-US" sz="4000" b="1" dirty="0">
                <a:latin typeface="Poppins" panose="020B0604020202020204" charset="0"/>
                <a:ea typeface="Calibri Light"/>
                <a:cs typeface="Poppins" panose="020B0604020202020204" charset="0"/>
              </a:rPr>
              <a:t>Remove Barriers: </a:t>
            </a:r>
            <a:r>
              <a:rPr lang="en-US" sz="4000" dirty="0">
                <a:latin typeface="Poppins" panose="020B0604020202020204" charset="0"/>
                <a:ea typeface="Calibri Light"/>
                <a:cs typeface="Poppins" panose="020B0604020202020204" charset="0"/>
              </a:rPr>
              <a:t>Attendance, Credit Accrual, Extra-curriculars</a:t>
            </a:r>
            <a:endParaRPr lang="en-US" sz="4000" dirty="0">
              <a:latin typeface="Poppins" panose="020B0604020202020204" charset="0"/>
              <a:cs typeface="Poppins" panose="020B0604020202020204" charset="0"/>
            </a:endParaRPr>
          </a:p>
          <a:p>
            <a:pPr>
              <a:lnSpc>
                <a:spcPct val="114999"/>
              </a:lnSpc>
            </a:pPr>
            <a:endParaRPr lang="en-US" sz="4000" dirty="0">
              <a:latin typeface="Poppins" panose="020B0604020202020204" charset="0"/>
              <a:ea typeface="Calibri Light"/>
              <a:cs typeface="Poppins" panose="020B0604020202020204" charset="0"/>
            </a:endParaRPr>
          </a:p>
          <a:p>
            <a:pPr>
              <a:lnSpc>
                <a:spcPct val="114999"/>
              </a:lnSpc>
            </a:pPr>
            <a:r>
              <a:rPr lang="en-US" sz="4000" b="1" dirty="0">
                <a:latin typeface="Poppins" panose="020B0604020202020204" charset="0"/>
                <a:ea typeface="Calibri Light"/>
                <a:cs typeface="Poppins" panose="020B0604020202020204" charset="0"/>
              </a:rPr>
              <a:t>Support transitions:  </a:t>
            </a:r>
            <a:r>
              <a:rPr lang="en-US" sz="4000" dirty="0">
                <a:latin typeface="Poppins" panose="020B0604020202020204" charset="0"/>
                <a:ea typeface="Calibri Light"/>
                <a:cs typeface="Poppins" panose="020B0604020202020204" charset="0"/>
              </a:rPr>
              <a:t>Pre-k-School and School-College/Career</a:t>
            </a:r>
            <a:endParaRPr lang="en-US" sz="4000" dirty="0">
              <a:latin typeface="Poppins" panose="020B0604020202020204" charset="0"/>
              <a:cs typeface="Poppins" panose="020B0604020202020204" charset="0"/>
            </a:endParaRPr>
          </a:p>
          <a:p>
            <a:pPr>
              <a:lnSpc>
                <a:spcPct val="114999"/>
              </a:lnSpc>
            </a:pPr>
            <a:endParaRPr lang="en-US" dirty="0"/>
          </a:p>
        </p:txBody>
      </p:sp>
    </p:spTree>
    <p:extLst>
      <p:ext uri="{BB962C8B-B14F-4D97-AF65-F5344CB8AC3E}">
        <p14:creationId xmlns:p14="http://schemas.microsoft.com/office/powerpoint/2010/main" val="813416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C225-CD86-0844-138A-B7E2413AE5FF}"/>
              </a:ext>
            </a:extLst>
          </p:cNvPr>
          <p:cNvSpPr>
            <a:spLocks noGrp="1"/>
          </p:cNvSpPr>
          <p:nvPr>
            <p:ph type="title"/>
          </p:nvPr>
        </p:nvSpPr>
        <p:spPr>
          <a:xfrm>
            <a:off x="1261880" y="510225"/>
            <a:ext cx="5381374" cy="905400"/>
          </a:xfrm>
        </p:spPr>
        <p:txBody>
          <a:bodyPr/>
          <a:lstStyle/>
          <a:p>
            <a:r>
              <a:rPr lang="en-US">
                <a:latin typeface="Elizeth"/>
              </a:rPr>
              <a:t>Goal= Stability &amp; Security</a:t>
            </a:r>
            <a:endParaRPr lang="en-US"/>
          </a:p>
        </p:txBody>
      </p:sp>
      <p:pic>
        <p:nvPicPr>
          <p:cNvPr id="5" name="Picture 4" descr="A red school building with a flag on top&#10;">
            <a:extLst>
              <a:ext uri="{FF2B5EF4-FFF2-40B4-BE49-F238E27FC236}">
                <a16:creationId xmlns:a16="http://schemas.microsoft.com/office/drawing/2014/main" id="{CE1F42B0-C1A7-FEE7-2EAC-642FDD050181}"/>
              </a:ext>
            </a:extLst>
          </p:cNvPr>
          <p:cNvPicPr>
            <a:picLocks noChangeAspect="1"/>
          </p:cNvPicPr>
          <p:nvPr/>
        </p:nvPicPr>
        <p:blipFill>
          <a:blip r:embed="rId2"/>
          <a:stretch>
            <a:fillRect/>
          </a:stretch>
        </p:blipFill>
        <p:spPr>
          <a:xfrm>
            <a:off x="1444819" y="1812873"/>
            <a:ext cx="2101982" cy="2094999"/>
          </a:xfrm>
          <a:prstGeom prst="rect">
            <a:avLst/>
          </a:prstGeom>
        </p:spPr>
      </p:pic>
      <p:pic>
        <p:nvPicPr>
          <p:cNvPr id="6" name="Picture 5" descr="black plus sign&#10;&#10;">
            <a:extLst>
              <a:ext uri="{FF2B5EF4-FFF2-40B4-BE49-F238E27FC236}">
                <a16:creationId xmlns:a16="http://schemas.microsoft.com/office/drawing/2014/main" id="{4905DE05-B628-5E52-7AF3-BBC8E547F126}"/>
              </a:ext>
            </a:extLst>
          </p:cNvPr>
          <p:cNvPicPr>
            <a:picLocks noChangeAspect="1"/>
          </p:cNvPicPr>
          <p:nvPr/>
        </p:nvPicPr>
        <p:blipFill>
          <a:blip r:embed="rId3"/>
          <a:stretch>
            <a:fillRect/>
          </a:stretch>
        </p:blipFill>
        <p:spPr>
          <a:xfrm>
            <a:off x="3307516" y="2074190"/>
            <a:ext cx="2025281" cy="2478706"/>
          </a:xfrm>
          <a:prstGeom prst="rect">
            <a:avLst/>
          </a:prstGeom>
        </p:spPr>
      </p:pic>
      <p:pic>
        <p:nvPicPr>
          <p:cNvPr id="7" name="Picture 6" descr="Image of Maslow's Hierarchy of Needs&#10;">
            <a:extLst>
              <a:ext uri="{FF2B5EF4-FFF2-40B4-BE49-F238E27FC236}">
                <a16:creationId xmlns:a16="http://schemas.microsoft.com/office/drawing/2014/main" id="{4E2C53F3-9842-41E5-5E95-1D9A4578AA08}"/>
              </a:ext>
            </a:extLst>
          </p:cNvPr>
          <p:cNvPicPr>
            <a:picLocks noChangeAspect="1"/>
          </p:cNvPicPr>
          <p:nvPr/>
        </p:nvPicPr>
        <p:blipFill>
          <a:blip r:embed="rId4"/>
          <a:stretch>
            <a:fillRect/>
          </a:stretch>
        </p:blipFill>
        <p:spPr>
          <a:xfrm>
            <a:off x="5244689" y="1627322"/>
            <a:ext cx="2761691" cy="2559178"/>
          </a:xfrm>
          <a:prstGeom prst="rect">
            <a:avLst/>
          </a:prstGeom>
        </p:spPr>
      </p:pic>
      <p:pic>
        <p:nvPicPr>
          <p:cNvPr id="8" name="Picture 7" descr="Supporting the whole child">
            <a:extLst>
              <a:ext uri="{FF2B5EF4-FFF2-40B4-BE49-F238E27FC236}">
                <a16:creationId xmlns:a16="http://schemas.microsoft.com/office/drawing/2014/main" id="{DBF7F3CA-468A-FBC6-3C05-BEDDC1FF5815}"/>
              </a:ext>
            </a:extLst>
          </p:cNvPr>
          <p:cNvPicPr>
            <a:picLocks noChangeAspect="1"/>
          </p:cNvPicPr>
          <p:nvPr/>
        </p:nvPicPr>
        <p:blipFill>
          <a:blip r:embed="rId5"/>
          <a:stretch>
            <a:fillRect/>
          </a:stretch>
        </p:blipFill>
        <p:spPr>
          <a:xfrm>
            <a:off x="1191433" y="4305121"/>
            <a:ext cx="6751450" cy="728650"/>
          </a:xfrm>
          <a:prstGeom prst="rect">
            <a:avLst/>
          </a:prstGeom>
        </p:spPr>
      </p:pic>
    </p:spTree>
    <p:extLst>
      <p:ext uri="{BB962C8B-B14F-4D97-AF65-F5344CB8AC3E}">
        <p14:creationId xmlns:p14="http://schemas.microsoft.com/office/powerpoint/2010/main" val="10735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2CACF-9141-CDFB-9D14-CAC07CA5A9A2}"/>
              </a:ext>
            </a:extLst>
          </p:cNvPr>
          <p:cNvSpPr>
            <a:spLocks noGrp="1"/>
          </p:cNvSpPr>
          <p:nvPr>
            <p:ph type="title"/>
          </p:nvPr>
        </p:nvSpPr>
        <p:spPr>
          <a:xfrm>
            <a:off x="1047135" y="316261"/>
            <a:ext cx="5007302" cy="905400"/>
          </a:xfrm>
        </p:spPr>
        <p:txBody>
          <a:bodyPr>
            <a:normAutofit fontScale="90000"/>
          </a:bodyPr>
          <a:lstStyle/>
          <a:p>
            <a:r>
              <a:rPr lang="en-US" dirty="0">
                <a:latin typeface="Georgia" panose="02040502050405020303" pitchFamily="18" charset="0"/>
              </a:rPr>
              <a:t>McKinney-Vento Definitions</a:t>
            </a:r>
          </a:p>
        </p:txBody>
      </p:sp>
      <p:sp>
        <p:nvSpPr>
          <p:cNvPr id="5" name="Text Placeholder 4">
            <a:extLst>
              <a:ext uri="{FF2B5EF4-FFF2-40B4-BE49-F238E27FC236}">
                <a16:creationId xmlns:a16="http://schemas.microsoft.com/office/drawing/2014/main" id="{B18B2B0D-4C0E-E522-4069-5EDC5E922751}"/>
              </a:ext>
            </a:extLst>
          </p:cNvPr>
          <p:cNvSpPr>
            <a:spLocks noGrp="1"/>
          </p:cNvSpPr>
          <p:nvPr>
            <p:ph type="body" idx="1"/>
          </p:nvPr>
        </p:nvSpPr>
        <p:spPr>
          <a:xfrm>
            <a:off x="838200" y="1149927"/>
            <a:ext cx="8167255" cy="3809954"/>
          </a:xfrm>
        </p:spPr>
        <p:txBody>
          <a:bodyPr>
            <a:normAutofit fontScale="62500" lnSpcReduction="20000"/>
          </a:bodyPr>
          <a:lstStyle/>
          <a:p>
            <a:pPr marL="0">
              <a:lnSpc>
                <a:spcPct val="120000"/>
              </a:lnSpc>
            </a:pPr>
            <a:r>
              <a:rPr lang="en-US" sz="3400" b="1" dirty="0">
                <a:latin typeface="Poppins" panose="00000500000000000000" pitchFamily="2" charset="0"/>
                <a:cs typeface="Poppins" panose="00000500000000000000" pitchFamily="2" charset="0"/>
              </a:rPr>
              <a:t>Children or youth who lack a nighttime residence that is: </a:t>
            </a:r>
          </a:p>
          <a:p>
            <a:pPr lvl="2">
              <a:lnSpc>
                <a:spcPct val="120000"/>
              </a:lnSpc>
              <a:buFont typeface="Arial" panose="020B0604020202020204" pitchFamily="34" charset="0"/>
              <a:buChar char="•"/>
            </a:pPr>
            <a:r>
              <a:rPr lang="en-US" sz="3400" b="1" dirty="0">
                <a:latin typeface="Poppins" panose="00000500000000000000" pitchFamily="2" charset="0"/>
                <a:cs typeface="Poppins" panose="00000500000000000000" pitchFamily="2" charset="0"/>
              </a:rPr>
              <a:t>Fixed - </a:t>
            </a:r>
            <a:r>
              <a:rPr lang="en-US" sz="3400" dirty="0">
                <a:latin typeface="Poppins" panose="00000500000000000000" pitchFamily="2" charset="0"/>
                <a:cs typeface="Poppins" panose="00000500000000000000" pitchFamily="2" charset="0"/>
              </a:rPr>
              <a:t>Stationary, permanent, not subject to change </a:t>
            </a:r>
          </a:p>
          <a:p>
            <a:pPr lvl="2">
              <a:lnSpc>
                <a:spcPct val="120000"/>
              </a:lnSpc>
              <a:buFont typeface="Arial" panose="020B0604020202020204" pitchFamily="34" charset="0"/>
              <a:buChar char="•"/>
            </a:pPr>
            <a:r>
              <a:rPr lang="en-US" sz="3400" b="1" dirty="0">
                <a:latin typeface="Poppins" panose="00000500000000000000" pitchFamily="2" charset="0"/>
                <a:cs typeface="Poppins" panose="00000500000000000000" pitchFamily="2" charset="0"/>
              </a:rPr>
              <a:t>Regular - </a:t>
            </a:r>
            <a:r>
              <a:rPr lang="en-US" sz="3400" dirty="0">
                <a:latin typeface="Poppins" panose="00000500000000000000" pitchFamily="2" charset="0"/>
                <a:cs typeface="Poppins" panose="00000500000000000000" pitchFamily="2" charset="0"/>
              </a:rPr>
              <a:t>Predictable, routine, consistent</a:t>
            </a:r>
          </a:p>
          <a:p>
            <a:pPr lvl="2">
              <a:lnSpc>
                <a:spcPct val="120000"/>
              </a:lnSpc>
              <a:buFont typeface="Arial" panose="020B0604020202020204" pitchFamily="34" charset="0"/>
              <a:buChar char="•"/>
            </a:pPr>
            <a:r>
              <a:rPr lang="en-US" sz="3400" b="1" dirty="0">
                <a:latin typeface="Poppins" panose="00000500000000000000" pitchFamily="2" charset="0"/>
                <a:cs typeface="Poppins" panose="00000500000000000000" pitchFamily="2" charset="0"/>
              </a:rPr>
              <a:t>Adequate - </a:t>
            </a:r>
            <a:r>
              <a:rPr lang="en-US" sz="3400" dirty="0">
                <a:latin typeface="Poppins" panose="00000500000000000000" pitchFamily="2" charset="0"/>
                <a:cs typeface="Poppins" panose="00000500000000000000" pitchFamily="2" charset="0"/>
              </a:rPr>
              <a:t>Lawfully and reasonably sufficient</a:t>
            </a:r>
          </a:p>
          <a:p>
            <a:pPr lvl="1" indent="-457200">
              <a:lnSpc>
                <a:spcPct val="120000"/>
              </a:lnSpc>
              <a:buFont typeface="Arial" panose="020B0604020202020204" pitchFamily="34" charset="0"/>
              <a:buChar char="•"/>
            </a:pPr>
            <a:endParaRPr lang="en-US" sz="1800" dirty="0">
              <a:latin typeface="Poppins" panose="00000500000000000000" pitchFamily="2" charset="0"/>
              <a:cs typeface="Poppins" panose="00000500000000000000" pitchFamily="2" charset="0"/>
            </a:endParaRPr>
          </a:p>
          <a:p>
            <a:pPr marL="274320" lvl="1" indent="0">
              <a:lnSpc>
                <a:spcPct val="120000"/>
              </a:lnSpc>
              <a:buNone/>
            </a:pPr>
            <a:r>
              <a:rPr lang="en-US" sz="3400" i="1" dirty="0">
                <a:latin typeface="Poppins" panose="00000500000000000000" pitchFamily="2" charset="0"/>
                <a:cs typeface="Poppins" panose="00000500000000000000" pitchFamily="2" charset="0"/>
              </a:rPr>
              <a:t>Important question: Can the student go to the SAME PLACE (fixed) EVERY NIGHT (regular) to sleep in a SAFE and SUFFICIENT SPACE (adequate)?</a:t>
            </a:r>
          </a:p>
          <a:p>
            <a:endParaRPr lang="en-US" dirty="0"/>
          </a:p>
        </p:txBody>
      </p:sp>
    </p:spTree>
    <p:extLst>
      <p:ext uri="{BB962C8B-B14F-4D97-AF65-F5344CB8AC3E}">
        <p14:creationId xmlns:p14="http://schemas.microsoft.com/office/powerpoint/2010/main" val="1354285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516D-9461-9398-3896-486307B50D0B}"/>
              </a:ext>
            </a:extLst>
          </p:cNvPr>
          <p:cNvSpPr>
            <a:spLocks noGrp="1"/>
          </p:cNvSpPr>
          <p:nvPr>
            <p:ph type="title"/>
          </p:nvPr>
        </p:nvSpPr>
        <p:spPr>
          <a:xfrm>
            <a:off x="1261880" y="510225"/>
            <a:ext cx="6060354" cy="905400"/>
          </a:xfrm>
        </p:spPr>
        <p:txBody>
          <a:bodyPr>
            <a:normAutofit/>
          </a:bodyPr>
          <a:lstStyle/>
          <a:p>
            <a:r>
              <a:rPr lang="en-US" dirty="0"/>
              <a:t>Our District Homeless Education Team</a:t>
            </a:r>
          </a:p>
        </p:txBody>
      </p:sp>
      <p:sp>
        <p:nvSpPr>
          <p:cNvPr id="3" name="Text Placeholder 2">
            <a:extLst>
              <a:ext uri="{FF2B5EF4-FFF2-40B4-BE49-F238E27FC236}">
                <a16:creationId xmlns:a16="http://schemas.microsoft.com/office/drawing/2014/main" id="{CDC0CFE3-0CFD-A0E8-5183-618FC50195A9}"/>
              </a:ext>
            </a:extLst>
          </p:cNvPr>
          <p:cNvSpPr>
            <a:spLocks noGrp="1"/>
          </p:cNvSpPr>
          <p:nvPr>
            <p:ph type="body" idx="1"/>
          </p:nvPr>
        </p:nvSpPr>
        <p:spPr/>
        <p:txBody>
          <a:bodyPr>
            <a:normAutofit fontScale="47500" lnSpcReduction="20000"/>
          </a:bodyPr>
          <a:lstStyle/>
          <a:p>
            <a:pPr>
              <a:lnSpc>
                <a:spcPct val="114999"/>
              </a:lnSpc>
            </a:pPr>
            <a:r>
              <a:rPr lang="en-US" sz="3600" b="1" u="sng" dirty="0">
                <a:latin typeface="Poppins" panose="020B0604020202020204" charset="0"/>
                <a:ea typeface="Calibri Light"/>
                <a:cs typeface="Poppins" panose="020B0604020202020204" charset="0"/>
              </a:rPr>
              <a:t>District Level</a:t>
            </a:r>
            <a:endParaRPr lang="en-US" dirty="0">
              <a:latin typeface="Poppins" panose="020B0604020202020204" charset="0"/>
              <a:cs typeface="Poppins" panose="020B0604020202020204" charset="0"/>
            </a:endParaRPr>
          </a:p>
          <a:p>
            <a:pPr>
              <a:lnSpc>
                <a:spcPct val="114999"/>
              </a:lnSpc>
            </a:pPr>
            <a:r>
              <a:rPr lang="en-US" sz="3600" dirty="0">
                <a:latin typeface="Poppins" panose="020B0604020202020204" charset="0"/>
                <a:cs typeface="Poppins" panose="020B0604020202020204" charset="0"/>
              </a:rPr>
              <a:t>•</a:t>
            </a:r>
            <a:r>
              <a:rPr lang="en-US" sz="3600" dirty="0">
                <a:latin typeface="Poppins" panose="020B0604020202020204" charset="0"/>
                <a:ea typeface="Calibri Light"/>
                <a:cs typeface="Poppins" panose="020B0604020202020204" charset="0"/>
              </a:rPr>
              <a:t>District Liaison</a:t>
            </a:r>
            <a:endParaRPr lang="en-US" dirty="0">
              <a:latin typeface="Poppins" panose="020B0604020202020204" charset="0"/>
              <a:cs typeface="Poppins" panose="020B0604020202020204" charset="0"/>
            </a:endParaRPr>
          </a:p>
          <a:p>
            <a:pPr>
              <a:lnSpc>
                <a:spcPct val="114999"/>
              </a:lnSpc>
            </a:pPr>
            <a:r>
              <a:rPr lang="en-US" sz="3200" dirty="0">
                <a:latin typeface="Poppins" panose="020B0604020202020204" charset="0"/>
                <a:cs typeface="Poppins" panose="020B0604020202020204" charset="0"/>
              </a:rPr>
              <a:t>•</a:t>
            </a:r>
            <a:r>
              <a:rPr lang="en-US" sz="3200" dirty="0">
                <a:latin typeface="Poppins" panose="020B0604020202020204" charset="0"/>
                <a:ea typeface="Calibri Light"/>
                <a:cs typeface="Poppins" panose="020B0604020202020204" charset="0"/>
              </a:rPr>
              <a:t>Contact Information</a:t>
            </a:r>
            <a:endParaRPr lang="en-US" dirty="0">
              <a:latin typeface="Poppins" panose="020B0604020202020204" charset="0"/>
              <a:cs typeface="Poppins" panose="020B0604020202020204" charset="0"/>
            </a:endParaRPr>
          </a:p>
          <a:p>
            <a:pPr>
              <a:lnSpc>
                <a:spcPct val="114999"/>
              </a:lnSpc>
            </a:pPr>
            <a:endParaRPr lang="en-US" sz="3200" dirty="0">
              <a:latin typeface="Poppins" panose="020B0604020202020204" charset="0"/>
              <a:ea typeface="Calibri Light"/>
              <a:cs typeface="Poppins" panose="020B0604020202020204" charset="0"/>
            </a:endParaRPr>
          </a:p>
          <a:p>
            <a:pPr>
              <a:lnSpc>
                <a:spcPct val="114999"/>
              </a:lnSpc>
            </a:pPr>
            <a:r>
              <a:rPr lang="en-US" sz="3600" b="1" u="sng" dirty="0">
                <a:latin typeface="Poppins" panose="020B0604020202020204" charset="0"/>
                <a:ea typeface="Calibri Light"/>
                <a:cs typeface="Poppins" panose="020B0604020202020204" charset="0"/>
              </a:rPr>
              <a:t>School Level Contacts</a:t>
            </a:r>
            <a:endParaRPr lang="en-US" dirty="0">
              <a:latin typeface="Poppins" panose="020B0604020202020204" charset="0"/>
              <a:cs typeface="Poppins" panose="020B0604020202020204" charset="0"/>
            </a:endParaRPr>
          </a:p>
          <a:p>
            <a:pPr>
              <a:lnSpc>
                <a:spcPct val="114999"/>
              </a:lnSpc>
            </a:pPr>
            <a:r>
              <a:rPr lang="en-US" sz="3600" dirty="0">
                <a:latin typeface="Poppins" panose="020B0604020202020204" charset="0"/>
                <a:cs typeface="Poppins" panose="020B0604020202020204" charset="0"/>
              </a:rPr>
              <a:t>•</a:t>
            </a:r>
            <a:r>
              <a:rPr lang="en-US" sz="3600" dirty="0">
                <a:latin typeface="Poppins" panose="020B0604020202020204" charset="0"/>
                <a:ea typeface="Calibri Light"/>
                <a:cs typeface="Poppins" panose="020B0604020202020204" charset="0"/>
              </a:rPr>
              <a:t>Options </a:t>
            </a:r>
            <a:endParaRPr lang="en-US" dirty="0">
              <a:latin typeface="Poppins" panose="020B0604020202020204" charset="0"/>
              <a:cs typeface="Poppins" panose="020B0604020202020204" charset="0"/>
            </a:endParaRPr>
          </a:p>
          <a:p>
            <a:pPr>
              <a:lnSpc>
                <a:spcPct val="114999"/>
              </a:lnSpc>
            </a:pPr>
            <a:r>
              <a:rPr lang="en-US" sz="3200" dirty="0">
                <a:latin typeface="Poppins" panose="020B0604020202020204" charset="0"/>
                <a:cs typeface="Poppins" panose="020B0604020202020204" charset="0"/>
              </a:rPr>
              <a:t>•</a:t>
            </a:r>
            <a:r>
              <a:rPr lang="en-US" sz="3200" dirty="0">
                <a:latin typeface="Poppins" panose="020B0604020202020204" charset="0"/>
                <a:ea typeface="Calibri Light"/>
                <a:cs typeface="Poppins" panose="020B0604020202020204" charset="0"/>
              </a:rPr>
              <a:t>Admin Assistants</a:t>
            </a:r>
            <a:endParaRPr lang="en-US" dirty="0">
              <a:latin typeface="Poppins" panose="020B0604020202020204" charset="0"/>
              <a:cs typeface="Poppins" panose="020B0604020202020204" charset="0"/>
            </a:endParaRPr>
          </a:p>
          <a:p>
            <a:pPr>
              <a:lnSpc>
                <a:spcPct val="114999"/>
              </a:lnSpc>
            </a:pPr>
            <a:r>
              <a:rPr lang="en-US" sz="3200" dirty="0">
                <a:latin typeface="Poppins" panose="020B0604020202020204" charset="0"/>
                <a:cs typeface="Poppins" panose="020B0604020202020204" charset="0"/>
              </a:rPr>
              <a:t>•</a:t>
            </a:r>
            <a:r>
              <a:rPr lang="en-US" sz="3200" dirty="0">
                <a:latin typeface="Poppins" panose="020B0604020202020204" charset="0"/>
                <a:ea typeface="Calibri Light"/>
                <a:cs typeface="Poppins" panose="020B0604020202020204" charset="0"/>
              </a:rPr>
              <a:t>Councilors</a:t>
            </a:r>
            <a:endParaRPr lang="en-US" dirty="0">
              <a:latin typeface="Poppins" panose="020B0604020202020204" charset="0"/>
              <a:cs typeface="Poppins" panose="020B0604020202020204" charset="0"/>
            </a:endParaRPr>
          </a:p>
          <a:p>
            <a:pPr>
              <a:lnSpc>
                <a:spcPct val="114999"/>
              </a:lnSpc>
            </a:pPr>
            <a:r>
              <a:rPr lang="en-US" sz="3200" dirty="0">
                <a:latin typeface="Poppins" panose="020B0604020202020204" charset="0"/>
                <a:cs typeface="Poppins" panose="020B0604020202020204" charset="0"/>
              </a:rPr>
              <a:t>•</a:t>
            </a:r>
            <a:r>
              <a:rPr lang="en-US" sz="3200" dirty="0">
                <a:latin typeface="Poppins" panose="020B0604020202020204" charset="0"/>
                <a:ea typeface="Calibri Light"/>
                <a:cs typeface="Poppins" panose="020B0604020202020204" charset="0"/>
              </a:rPr>
              <a:t>Social Workers</a:t>
            </a:r>
            <a:endParaRPr lang="en-US" dirty="0">
              <a:latin typeface="Poppins" panose="020B0604020202020204" charset="0"/>
              <a:cs typeface="Poppins" panose="020B0604020202020204" charset="0"/>
            </a:endParaRPr>
          </a:p>
          <a:p>
            <a:pPr>
              <a:lnSpc>
                <a:spcPct val="114999"/>
              </a:lnSpc>
            </a:pPr>
            <a:r>
              <a:rPr lang="en-US" sz="3200" dirty="0">
                <a:latin typeface="Poppins" panose="020B0604020202020204" charset="0"/>
                <a:cs typeface="Poppins" panose="020B0604020202020204" charset="0"/>
              </a:rPr>
              <a:t>•</a:t>
            </a:r>
            <a:r>
              <a:rPr lang="en-US" sz="3200" dirty="0">
                <a:latin typeface="Poppins" panose="020B0604020202020204" charset="0"/>
                <a:ea typeface="Calibri Light"/>
                <a:cs typeface="Poppins" panose="020B0604020202020204" charset="0"/>
              </a:rPr>
              <a:t>Etc.  </a:t>
            </a:r>
            <a:endParaRPr lang="en-US" dirty="0">
              <a:latin typeface="Poppins" panose="020B0604020202020204" charset="0"/>
              <a:cs typeface="Poppins" panose="020B0604020202020204" charset="0"/>
            </a:endParaRPr>
          </a:p>
          <a:p>
            <a:pPr>
              <a:lnSpc>
                <a:spcPct val="114999"/>
              </a:lnSpc>
            </a:pPr>
            <a:endParaRPr lang="en-US" dirty="0"/>
          </a:p>
        </p:txBody>
      </p:sp>
    </p:spTree>
    <p:extLst>
      <p:ext uri="{BB962C8B-B14F-4D97-AF65-F5344CB8AC3E}">
        <p14:creationId xmlns:p14="http://schemas.microsoft.com/office/powerpoint/2010/main" val="2813204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D698-A821-913B-5B4A-174C3F2126F5}"/>
              </a:ext>
            </a:extLst>
          </p:cNvPr>
          <p:cNvSpPr>
            <a:spLocks noGrp="1"/>
          </p:cNvSpPr>
          <p:nvPr>
            <p:ph type="title"/>
          </p:nvPr>
        </p:nvSpPr>
        <p:spPr>
          <a:xfrm>
            <a:off x="1261879" y="510225"/>
            <a:ext cx="5286631" cy="905400"/>
          </a:xfrm>
        </p:spPr>
        <p:txBody>
          <a:bodyPr>
            <a:normAutofit/>
          </a:bodyPr>
          <a:lstStyle/>
          <a:p>
            <a:r>
              <a:rPr lang="en-US" dirty="0"/>
              <a:t>Homeless Liaisons Responsibilities </a:t>
            </a:r>
          </a:p>
        </p:txBody>
      </p:sp>
      <p:sp>
        <p:nvSpPr>
          <p:cNvPr id="3" name="Text Placeholder 2">
            <a:extLst>
              <a:ext uri="{FF2B5EF4-FFF2-40B4-BE49-F238E27FC236}">
                <a16:creationId xmlns:a16="http://schemas.microsoft.com/office/drawing/2014/main" id="{03BAF770-56F8-35A6-7CC3-FAFB9EF67E89}"/>
              </a:ext>
            </a:extLst>
          </p:cNvPr>
          <p:cNvSpPr>
            <a:spLocks noGrp="1"/>
          </p:cNvSpPr>
          <p:nvPr>
            <p:ph type="body" idx="1"/>
          </p:nvPr>
        </p:nvSpPr>
        <p:spPr>
          <a:xfrm>
            <a:off x="1261880" y="1655700"/>
            <a:ext cx="6970500" cy="2983373"/>
          </a:xfrm>
        </p:spPr>
        <p:txBody>
          <a:bodyPr>
            <a:normAutofit/>
          </a:bodyPr>
          <a:lstStyle/>
          <a:p>
            <a:pPr>
              <a:buFont typeface="Arial" panose="020B0604020202020204" pitchFamily="34" charset="0"/>
              <a:buChar char="•"/>
            </a:pPr>
            <a:r>
              <a:rPr lang="en-US" sz="1400" dirty="0">
                <a:latin typeface="Poppins" panose="020B0604020202020204" charset="0"/>
                <a:cs typeface="Poppins" panose="020B0604020202020204" charset="0"/>
              </a:rPr>
              <a:t>1.</a:t>
            </a:r>
            <a:r>
              <a:rPr lang="en-US" sz="1400" dirty="0">
                <a:latin typeface="Poppins" panose="020B0604020202020204" charset="0"/>
                <a:ea typeface="Calibri Light"/>
                <a:cs typeface="Poppins" panose="020B0604020202020204" charset="0"/>
              </a:rPr>
              <a:t>Identify Students</a:t>
            </a:r>
            <a:endParaRPr lang="en-US" sz="1400" dirty="0">
              <a:latin typeface="Poppins" panose="020B0604020202020204" charset="0"/>
              <a:cs typeface="Poppins" panose="020B0604020202020204" charset="0"/>
            </a:endParaRPr>
          </a:p>
          <a:p>
            <a:pPr>
              <a:lnSpc>
                <a:spcPct val="114999"/>
              </a:lnSpc>
              <a:buFont typeface="Arial" panose="020B0604020202020204" pitchFamily="34" charset="0"/>
              <a:buChar char="•"/>
            </a:pPr>
            <a:r>
              <a:rPr lang="en-US" sz="1400" dirty="0">
                <a:latin typeface="Poppins" panose="020B0604020202020204" charset="0"/>
                <a:cs typeface="Poppins" panose="020B0604020202020204" charset="0"/>
              </a:rPr>
              <a:t>2.</a:t>
            </a:r>
            <a:r>
              <a:rPr lang="en-US" sz="1400" dirty="0">
                <a:latin typeface="Poppins" panose="020B0604020202020204" charset="0"/>
                <a:ea typeface="Calibri Light"/>
                <a:cs typeface="Poppins" panose="020B0604020202020204" charset="0"/>
              </a:rPr>
              <a:t>Enrollment</a:t>
            </a:r>
            <a:endParaRPr lang="en-US" sz="1400" dirty="0">
              <a:latin typeface="Poppins" panose="020B0604020202020204" charset="0"/>
              <a:cs typeface="Poppins" panose="020B0604020202020204" charset="0"/>
            </a:endParaRPr>
          </a:p>
          <a:p>
            <a:pPr>
              <a:lnSpc>
                <a:spcPct val="114999"/>
              </a:lnSpc>
              <a:buFont typeface="Arial" panose="020B0604020202020204" pitchFamily="34" charset="0"/>
              <a:buChar char="•"/>
            </a:pPr>
            <a:r>
              <a:rPr lang="en-US" sz="1400" dirty="0">
                <a:latin typeface="Poppins" panose="020B0604020202020204" charset="0"/>
                <a:cs typeface="Poppins" panose="020B0604020202020204" charset="0"/>
              </a:rPr>
              <a:t>3.</a:t>
            </a:r>
            <a:r>
              <a:rPr lang="en-US" sz="1400" dirty="0">
                <a:latin typeface="Poppins" panose="020B0604020202020204" charset="0"/>
                <a:ea typeface="Calibri Light"/>
                <a:cs typeface="Poppins" panose="020B0604020202020204" charset="0"/>
              </a:rPr>
              <a:t>Community partners</a:t>
            </a:r>
            <a:endParaRPr lang="en-US" sz="1400" dirty="0">
              <a:latin typeface="Poppins" panose="020B0604020202020204" charset="0"/>
              <a:cs typeface="Poppins" panose="020B0604020202020204" charset="0"/>
            </a:endParaRPr>
          </a:p>
          <a:p>
            <a:pPr>
              <a:lnSpc>
                <a:spcPct val="114999"/>
              </a:lnSpc>
              <a:buFont typeface="Arial" panose="020B0604020202020204" pitchFamily="34" charset="0"/>
              <a:buChar char="•"/>
            </a:pPr>
            <a:r>
              <a:rPr lang="en-US" sz="1400" dirty="0">
                <a:latin typeface="Poppins" panose="020B0604020202020204" charset="0"/>
                <a:cs typeface="Poppins" panose="020B0604020202020204" charset="0"/>
              </a:rPr>
              <a:t>4.</a:t>
            </a:r>
            <a:r>
              <a:rPr lang="en-US" sz="1400" dirty="0">
                <a:latin typeface="Poppins" panose="020B0604020202020204" charset="0"/>
                <a:ea typeface="Calibri Light"/>
                <a:cs typeface="Poppins" panose="020B0604020202020204" charset="0"/>
              </a:rPr>
              <a:t>Referrals</a:t>
            </a:r>
            <a:endParaRPr lang="en-US" sz="1400" dirty="0">
              <a:latin typeface="Poppins" panose="020B0604020202020204" charset="0"/>
              <a:cs typeface="Poppins" panose="020B0604020202020204" charset="0"/>
            </a:endParaRPr>
          </a:p>
          <a:p>
            <a:pPr>
              <a:lnSpc>
                <a:spcPct val="114999"/>
              </a:lnSpc>
              <a:buFont typeface="Arial" panose="020B0604020202020204" pitchFamily="34" charset="0"/>
              <a:buChar char="•"/>
            </a:pPr>
            <a:r>
              <a:rPr lang="en-US" sz="1400" dirty="0">
                <a:latin typeface="Poppins" panose="020B0604020202020204" charset="0"/>
                <a:cs typeface="Poppins" panose="020B0604020202020204" charset="0"/>
              </a:rPr>
              <a:t>5.</a:t>
            </a:r>
            <a:r>
              <a:rPr lang="en-US" sz="1400" dirty="0">
                <a:latin typeface="Poppins" panose="020B0604020202020204" charset="0"/>
                <a:ea typeface="Calibri Light"/>
                <a:cs typeface="Poppins" panose="020B0604020202020204" charset="0"/>
              </a:rPr>
              <a:t>Inform of rights</a:t>
            </a:r>
            <a:endParaRPr lang="en-US" sz="1400" dirty="0">
              <a:latin typeface="Poppins" panose="020B0604020202020204" charset="0"/>
              <a:cs typeface="Poppins" panose="020B0604020202020204" charset="0"/>
            </a:endParaRPr>
          </a:p>
          <a:p>
            <a:pPr>
              <a:lnSpc>
                <a:spcPct val="114999"/>
              </a:lnSpc>
              <a:buFont typeface="Arial" panose="020B0604020202020204" pitchFamily="34" charset="0"/>
              <a:buChar char="•"/>
            </a:pPr>
            <a:r>
              <a:rPr lang="en-US" sz="1400" dirty="0">
                <a:latin typeface="Poppins" panose="020B0604020202020204" charset="0"/>
                <a:ea typeface="Calibri Light"/>
                <a:cs typeface="Poppins" panose="020B0604020202020204" charset="0"/>
              </a:rPr>
              <a:t>6.Public awareness</a:t>
            </a:r>
          </a:p>
          <a:p>
            <a:pPr>
              <a:lnSpc>
                <a:spcPct val="114999"/>
              </a:lnSpc>
              <a:buFont typeface="Arial" panose="020B0604020202020204" pitchFamily="34" charset="0"/>
              <a:buChar char="•"/>
            </a:pPr>
            <a:r>
              <a:rPr lang="en-US" sz="1400" dirty="0">
                <a:latin typeface="Poppins" panose="020B0604020202020204" charset="0"/>
                <a:ea typeface="Calibri Light"/>
                <a:cs typeface="Poppins" panose="020B0604020202020204" charset="0"/>
              </a:rPr>
              <a:t>7.Mediate disputes</a:t>
            </a:r>
            <a:endParaRPr lang="en-US" sz="1400" dirty="0">
              <a:latin typeface="Poppins" panose="020B0604020202020204" charset="0"/>
              <a:cs typeface="Poppins" panose="020B0604020202020204" charset="0"/>
            </a:endParaRPr>
          </a:p>
          <a:p>
            <a:pPr>
              <a:lnSpc>
                <a:spcPct val="114999"/>
              </a:lnSpc>
              <a:buFont typeface="Arial" panose="020B0604020202020204" pitchFamily="34" charset="0"/>
              <a:buChar char="•"/>
            </a:pPr>
            <a:r>
              <a:rPr lang="en-US" sz="1400" dirty="0">
                <a:latin typeface="Poppins" panose="020B0604020202020204" charset="0"/>
                <a:ea typeface="Calibri Light"/>
                <a:cs typeface="Poppins" panose="020B0604020202020204" charset="0"/>
              </a:rPr>
              <a:t>8.Inform of services</a:t>
            </a:r>
            <a:endParaRPr lang="en-US" sz="1400" dirty="0">
              <a:latin typeface="Poppins" panose="020B0604020202020204" charset="0"/>
              <a:cs typeface="Poppins" panose="020B0604020202020204" charset="0"/>
            </a:endParaRPr>
          </a:p>
          <a:p>
            <a:pPr>
              <a:lnSpc>
                <a:spcPct val="114999"/>
              </a:lnSpc>
              <a:buFont typeface="Arial" panose="020B0604020202020204" pitchFamily="34" charset="0"/>
              <a:buChar char="•"/>
            </a:pPr>
            <a:r>
              <a:rPr lang="en-US" sz="1400" dirty="0">
                <a:latin typeface="Poppins" panose="020B0604020202020204" charset="0"/>
                <a:ea typeface="Calibri Light"/>
                <a:cs typeface="Poppins" panose="020B0604020202020204" charset="0"/>
              </a:rPr>
              <a:t>9.Professional Development</a:t>
            </a:r>
            <a:endParaRPr lang="en-US" sz="1400" dirty="0">
              <a:latin typeface="Poppins" panose="020B0604020202020204" charset="0"/>
              <a:cs typeface="Poppins" panose="020B0604020202020204" charset="0"/>
            </a:endParaRPr>
          </a:p>
          <a:p>
            <a:pPr>
              <a:lnSpc>
                <a:spcPct val="114999"/>
              </a:lnSpc>
              <a:buFont typeface="Arial" panose="020B0604020202020204" pitchFamily="34" charset="0"/>
              <a:buChar char="•"/>
            </a:pPr>
            <a:r>
              <a:rPr lang="en-US" sz="1400" dirty="0">
                <a:latin typeface="Poppins" panose="020B0604020202020204" charset="0"/>
                <a:ea typeface="Calibri Light"/>
                <a:cs typeface="Poppins" panose="020B0604020202020204" charset="0"/>
              </a:rPr>
              <a:t>10.Support Unaccompanied Youth</a:t>
            </a:r>
            <a:endParaRPr lang="en-US" sz="1400" dirty="0">
              <a:latin typeface="Poppins" panose="020B0604020202020204" charset="0"/>
              <a:cs typeface="Poppins" panose="020B0604020202020204" charset="0"/>
            </a:endParaRPr>
          </a:p>
          <a:p>
            <a:pPr>
              <a:lnSpc>
                <a:spcPct val="114999"/>
              </a:lnSpc>
              <a:buFont typeface="Arial" panose="020B0604020202020204" pitchFamily="34" charset="0"/>
              <a:buChar char="•"/>
            </a:pPr>
            <a:endParaRPr lang="en-US" sz="3600" dirty="0">
              <a:solidFill>
                <a:srgbClr val="262626"/>
              </a:solidFill>
              <a:latin typeface="Calibri Light"/>
              <a:ea typeface="Calibri Light"/>
              <a:cs typeface="Calibri Light"/>
            </a:endParaRPr>
          </a:p>
          <a:p>
            <a:pPr marL="400050" indent="-285750">
              <a:lnSpc>
                <a:spcPct val="114999"/>
              </a:lnSpc>
              <a:buFont typeface="Arial" panose="020B0604020202020204" pitchFamily="34" charset="0"/>
              <a:buChar char="•"/>
            </a:pPr>
            <a:endParaRPr lang="en-US" dirty="0"/>
          </a:p>
        </p:txBody>
      </p:sp>
    </p:spTree>
    <p:extLst>
      <p:ext uri="{BB962C8B-B14F-4D97-AF65-F5344CB8AC3E}">
        <p14:creationId xmlns:p14="http://schemas.microsoft.com/office/powerpoint/2010/main" val="2209852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7D79-0C74-91F8-9AB2-17099B69C878}"/>
              </a:ext>
            </a:extLst>
          </p:cNvPr>
          <p:cNvSpPr>
            <a:spLocks noGrp="1"/>
          </p:cNvSpPr>
          <p:nvPr>
            <p:ph type="title"/>
          </p:nvPr>
        </p:nvSpPr>
        <p:spPr>
          <a:xfrm>
            <a:off x="1261880" y="510225"/>
            <a:ext cx="4794262" cy="905400"/>
          </a:xfrm>
        </p:spPr>
        <p:txBody>
          <a:bodyPr>
            <a:normAutofit/>
          </a:bodyPr>
          <a:lstStyle/>
          <a:p>
            <a:r>
              <a:rPr lang="en-US" dirty="0"/>
              <a:t>Available Funding Sources</a:t>
            </a:r>
          </a:p>
        </p:txBody>
      </p:sp>
      <p:pic>
        <p:nvPicPr>
          <p:cNvPr id="5" name="Picture 4" descr="Example of available funding sources worksheet&#10;">
            <a:extLst>
              <a:ext uri="{FF2B5EF4-FFF2-40B4-BE49-F238E27FC236}">
                <a16:creationId xmlns:a16="http://schemas.microsoft.com/office/drawing/2014/main" id="{5C2DA279-F00D-DF3B-59FE-0CC812C19669}"/>
              </a:ext>
            </a:extLst>
          </p:cNvPr>
          <p:cNvPicPr>
            <a:picLocks noChangeAspect="1"/>
          </p:cNvPicPr>
          <p:nvPr/>
        </p:nvPicPr>
        <p:blipFill>
          <a:blip r:embed="rId2"/>
          <a:stretch>
            <a:fillRect/>
          </a:stretch>
        </p:blipFill>
        <p:spPr>
          <a:xfrm>
            <a:off x="1027044" y="1268759"/>
            <a:ext cx="7785659" cy="3290463"/>
          </a:xfrm>
          <a:prstGeom prst="rect">
            <a:avLst/>
          </a:prstGeom>
        </p:spPr>
      </p:pic>
    </p:spTree>
    <p:extLst>
      <p:ext uri="{BB962C8B-B14F-4D97-AF65-F5344CB8AC3E}">
        <p14:creationId xmlns:p14="http://schemas.microsoft.com/office/powerpoint/2010/main" val="80471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212F-5200-2AAD-20E6-955648978CB4}"/>
              </a:ext>
            </a:extLst>
          </p:cNvPr>
          <p:cNvSpPr>
            <a:spLocks noGrp="1"/>
          </p:cNvSpPr>
          <p:nvPr>
            <p:ph type="title"/>
          </p:nvPr>
        </p:nvSpPr>
        <p:spPr>
          <a:xfrm>
            <a:off x="567850" y="181200"/>
            <a:ext cx="4005900" cy="905400"/>
          </a:xfrm>
        </p:spPr>
        <p:txBody>
          <a:bodyPr/>
          <a:lstStyle/>
          <a:p>
            <a:r>
              <a:rPr lang="en-US" dirty="0"/>
              <a:t>Resources	</a:t>
            </a:r>
          </a:p>
        </p:txBody>
      </p:sp>
      <p:sp>
        <p:nvSpPr>
          <p:cNvPr id="3" name="Text Placeholder 2">
            <a:extLst>
              <a:ext uri="{FF2B5EF4-FFF2-40B4-BE49-F238E27FC236}">
                <a16:creationId xmlns:a16="http://schemas.microsoft.com/office/drawing/2014/main" id="{1F97E261-00D1-72AF-5903-EDDF331CF977}"/>
              </a:ext>
            </a:extLst>
          </p:cNvPr>
          <p:cNvSpPr>
            <a:spLocks noGrp="1"/>
          </p:cNvSpPr>
          <p:nvPr>
            <p:ph type="body" idx="1"/>
          </p:nvPr>
        </p:nvSpPr>
        <p:spPr>
          <a:xfrm>
            <a:off x="473528" y="835832"/>
            <a:ext cx="7211779" cy="3471836"/>
          </a:xfrm>
        </p:spPr>
        <p:txBody>
          <a:bodyPr>
            <a:normAutofit fontScale="77500" lnSpcReduction="20000"/>
          </a:bodyPr>
          <a:lstStyle/>
          <a:p>
            <a:r>
              <a:rPr lang="en-US" dirty="0"/>
              <a:t>School House Connection</a:t>
            </a:r>
          </a:p>
          <a:p>
            <a:r>
              <a:rPr lang="en-US" dirty="0" err="1">
                <a:hlinkClick r:id="rId2"/>
              </a:rPr>
              <a:t>SchoolHouse</a:t>
            </a:r>
            <a:r>
              <a:rPr lang="en-US" dirty="0">
                <a:hlinkClick r:id="rId2"/>
              </a:rPr>
              <a:t> Connection</a:t>
            </a:r>
            <a:endParaRPr lang="en-US" dirty="0"/>
          </a:p>
          <a:p>
            <a:endParaRPr lang="en-US" dirty="0"/>
          </a:p>
          <a:p>
            <a:r>
              <a:rPr lang="en-US" dirty="0"/>
              <a:t>National Center for Homeless Education</a:t>
            </a:r>
          </a:p>
          <a:p>
            <a:r>
              <a:rPr lang="en-US" dirty="0">
                <a:hlinkClick r:id="rId3"/>
              </a:rPr>
              <a:t>https://nche.ed.gov/</a:t>
            </a:r>
            <a:r>
              <a:rPr lang="en-US" dirty="0"/>
              <a:t> </a:t>
            </a:r>
          </a:p>
          <a:p>
            <a:endParaRPr lang="en-US" dirty="0"/>
          </a:p>
          <a:p>
            <a:r>
              <a:rPr lang="en-US" dirty="0"/>
              <a:t>National Coalition for the Homeless</a:t>
            </a:r>
          </a:p>
          <a:p>
            <a:r>
              <a:rPr lang="en-US" dirty="0">
                <a:hlinkClick r:id="rId4"/>
              </a:rPr>
              <a:t>https://nationalhomeless.org/</a:t>
            </a:r>
            <a:r>
              <a:rPr lang="en-US" dirty="0"/>
              <a:t> </a:t>
            </a:r>
          </a:p>
          <a:p>
            <a:endParaRPr lang="en-US" dirty="0"/>
          </a:p>
          <a:p>
            <a:r>
              <a:rPr lang="en-US" dirty="0"/>
              <a:t>Idaho State Department of Education Website</a:t>
            </a:r>
          </a:p>
          <a:p>
            <a:r>
              <a:rPr lang="en-US" dirty="0">
                <a:hlinkClick r:id="rId5"/>
              </a:rPr>
              <a:t>https://www.sde.idaho.gov/federal-programs/homeless/</a:t>
            </a:r>
            <a:r>
              <a:rPr lang="en-US" dirty="0"/>
              <a:t> </a:t>
            </a:r>
          </a:p>
          <a:p>
            <a:endParaRPr lang="en-US" dirty="0"/>
          </a:p>
          <a:p>
            <a:r>
              <a:rPr lang="en-US" dirty="0"/>
              <a:t>National Association for the Education of Homeless Children and Youth</a:t>
            </a:r>
          </a:p>
          <a:p>
            <a:r>
              <a:rPr lang="en-US" dirty="0">
                <a:hlinkClick r:id="rId6"/>
              </a:rPr>
              <a:t>https://naehcy.org/</a:t>
            </a:r>
            <a:r>
              <a:rPr lang="en-US" dirty="0"/>
              <a:t> </a:t>
            </a:r>
          </a:p>
          <a:p>
            <a:endParaRPr lang="en-US" dirty="0"/>
          </a:p>
          <a:p>
            <a:r>
              <a:rPr lang="en-US" dirty="0"/>
              <a:t>Idaho Housing and Finance Association</a:t>
            </a:r>
          </a:p>
          <a:p>
            <a:r>
              <a:rPr lang="en-US" dirty="0">
                <a:hlinkClick r:id="rId7"/>
              </a:rPr>
              <a:t>Home - Idaho Housing and Finance Association</a:t>
            </a:r>
            <a:endParaRPr lang="en-US" dirty="0"/>
          </a:p>
        </p:txBody>
      </p:sp>
    </p:spTree>
    <p:extLst>
      <p:ext uri="{BB962C8B-B14F-4D97-AF65-F5344CB8AC3E}">
        <p14:creationId xmlns:p14="http://schemas.microsoft.com/office/powerpoint/2010/main" val="2642225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3E0C-E917-1B68-A30D-0D2D45C236A0}"/>
              </a:ext>
            </a:extLst>
          </p:cNvPr>
          <p:cNvSpPr>
            <a:spLocks noGrp="1"/>
          </p:cNvSpPr>
          <p:nvPr>
            <p:ph type="title"/>
          </p:nvPr>
        </p:nvSpPr>
        <p:spPr>
          <a:xfrm>
            <a:off x="1090430" y="208146"/>
            <a:ext cx="5122590" cy="905400"/>
          </a:xfrm>
        </p:spPr>
        <p:txBody>
          <a:bodyPr>
            <a:normAutofit fontScale="90000"/>
          </a:bodyPr>
          <a:lstStyle/>
          <a:p>
            <a:r>
              <a:rPr lang="en-US"/>
              <a:t>Idaho State Department of Education Resources</a:t>
            </a:r>
            <a:br>
              <a:rPr lang="en-US"/>
            </a:br>
            <a:endParaRPr lang="en-US"/>
          </a:p>
        </p:txBody>
      </p:sp>
      <p:pic>
        <p:nvPicPr>
          <p:cNvPr id="6" name="Picture 5" descr="Screenshot of the Idaho Department of Education homeless education webpage">
            <a:extLst>
              <a:ext uri="{FF2B5EF4-FFF2-40B4-BE49-F238E27FC236}">
                <a16:creationId xmlns:a16="http://schemas.microsoft.com/office/drawing/2014/main" id="{D9C780A9-9DF1-4B53-A920-BBED265BA5C9}"/>
              </a:ext>
            </a:extLst>
          </p:cNvPr>
          <p:cNvPicPr>
            <a:picLocks noChangeAspect="1"/>
          </p:cNvPicPr>
          <p:nvPr/>
        </p:nvPicPr>
        <p:blipFill>
          <a:blip r:embed="rId2"/>
          <a:stretch>
            <a:fillRect/>
          </a:stretch>
        </p:blipFill>
        <p:spPr>
          <a:xfrm>
            <a:off x="839363" y="1301325"/>
            <a:ext cx="7040880" cy="3168106"/>
          </a:xfrm>
          <a:prstGeom prst="rect">
            <a:avLst/>
          </a:prstGeom>
        </p:spPr>
      </p:pic>
      <p:sp>
        <p:nvSpPr>
          <p:cNvPr id="4" name="Subtitle 3">
            <a:extLst>
              <a:ext uri="{FF2B5EF4-FFF2-40B4-BE49-F238E27FC236}">
                <a16:creationId xmlns:a16="http://schemas.microsoft.com/office/drawing/2014/main" id="{D8DB12D6-1813-BFFD-EC5C-0BE832AA9086}"/>
              </a:ext>
            </a:extLst>
          </p:cNvPr>
          <p:cNvSpPr>
            <a:spLocks noGrp="1"/>
          </p:cNvSpPr>
          <p:nvPr>
            <p:ph type="subTitle" idx="2"/>
          </p:nvPr>
        </p:nvSpPr>
        <p:spPr>
          <a:xfrm>
            <a:off x="999231" y="4410000"/>
            <a:ext cx="5213789" cy="611036"/>
          </a:xfrm>
        </p:spPr>
        <p:txBody>
          <a:bodyPr>
            <a:normAutofit/>
          </a:bodyPr>
          <a:lstStyle/>
          <a:p>
            <a:r>
              <a:rPr lang="en-US" sz="1200"/>
              <a:t>https://www.sde.idaho.gov/federal-programs/homeless</a:t>
            </a:r>
          </a:p>
        </p:txBody>
      </p:sp>
    </p:spTree>
    <p:extLst>
      <p:ext uri="{BB962C8B-B14F-4D97-AF65-F5344CB8AC3E}">
        <p14:creationId xmlns:p14="http://schemas.microsoft.com/office/powerpoint/2010/main" val="940307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84FCB-6D86-3190-E605-AF5E806725EA}"/>
              </a:ext>
            </a:extLst>
          </p:cNvPr>
          <p:cNvSpPr>
            <a:spLocks noGrp="1"/>
          </p:cNvSpPr>
          <p:nvPr>
            <p:ph type="title"/>
          </p:nvPr>
        </p:nvSpPr>
        <p:spPr/>
        <p:txBody>
          <a:bodyPr/>
          <a:lstStyle/>
          <a:p>
            <a:r>
              <a:rPr lang="en-US"/>
              <a:t>	Questions?</a:t>
            </a:r>
          </a:p>
        </p:txBody>
      </p:sp>
      <p:sp>
        <p:nvSpPr>
          <p:cNvPr id="5" name="Text Placeholder 4">
            <a:extLst>
              <a:ext uri="{FF2B5EF4-FFF2-40B4-BE49-F238E27FC236}">
                <a16:creationId xmlns:a16="http://schemas.microsoft.com/office/drawing/2014/main" id="{5D631F78-5553-5D92-F596-E2AF221ED756}"/>
              </a:ext>
            </a:extLst>
          </p:cNvPr>
          <p:cNvSpPr>
            <a:spLocks noGrp="1"/>
          </p:cNvSpPr>
          <p:nvPr>
            <p:ph type="body" idx="1"/>
          </p:nvPr>
        </p:nvSpPr>
        <p:spPr/>
        <p:txBody>
          <a:bodyPr>
            <a:normAutofit lnSpcReduction="10000"/>
          </a:bodyPr>
          <a:lstStyle/>
          <a:p>
            <a:r>
              <a:rPr lang="en-US" dirty="0">
                <a:latin typeface="Poppins"/>
              </a:rPr>
              <a:t>Local Liaison Contact Information:</a:t>
            </a:r>
          </a:p>
          <a:p>
            <a:pPr marL="400050" indent="-285750">
              <a:buFont typeface="Arial" panose="020B0604020202020204" pitchFamily="34" charset="0"/>
              <a:buChar char="•"/>
            </a:pPr>
            <a:endParaRPr lang="en-US" dirty="0"/>
          </a:p>
          <a:p>
            <a:pPr marL="400050" indent="-285750">
              <a:buFont typeface="Arial" panose="020B0604020202020204" pitchFamily="34" charset="0"/>
              <a:buChar char="•"/>
            </a:pPr>
            <a:endParaRPr lang="en-US" dirty="0"/>
          </a:p>
          <a:p>
            <a:pPr marL="400050" indent="-285750">
              <a:buFont typeface="Arial" panose="020B0604020202020204" pitchFamily="34" charset="0"/>
              <a:buChar char="•"/>
            </a:pPr>
            <a:endParaRPr lang="en-US" dirty="0"/>
          </a:p>
          <a:p>
            <a:r>
              <a:rPr lang="en-US" dirty="0">
                <a:latin typeface="Poppins"/>
              </a:rPr>
              <a:t>State Coordinator Contact Information:</a:t>
            </a:r>
          </a:p>
          <a:p>
            <a:endParaRPr lang="en-US" dirty="0"/>
          </a:p>
          <a:p>
            <a:pPr>
              <a:lnSpc>
                <a:spcPct val="115000"/>
              </a:lnSpc>
            </a:pPr>
            <a:r>
              <a:rPr lang="en-US" sz="1600" dirty="0">
                <a:latin typeface="Poppins"/>
              </a:rPr>
              <a:t>Emily Kesler​</a:t>
            </a:r>
          </a:p>
          <a:p>
            <a:pPr>
              <a:lnSpc>
                <a:spcPct val="115000"/>
              </a:lnSpc>
            </a:pPr>
            <a:r>
              <a:rPr lang="en-US" b="1" u="sng" dirty="0">
                <a:latin typeface="Poppins"/>
              </a:rPr>
              <a:t>ekesler</a:t>
            </a:r>
            <a:r>
              <a:rPr lang="en-US" sz="1600" b="1" u="sng" dirty="0">
                <a:latin typeface="Poppins"/>
              </a:rPr>
              <a:t>@sde.</a:t>
            </a:r>
            <a:r>
              <a:rPr lang="en-US" b="1" u="sng" dirty="0">
                <a:latin typeface="Poppins"/>
              </a:rPr>
              <a:t>idaho</a:t>
            </a:r>
            <a:r>
              <a:rPr lang="en-US" sz="1600" b="1" u="sng" dirty="0">
                <a:latin typeface="Poppins"/>
              </a:rPr>
              <a:t>.gov</a:t>
            </a:r>
            <a:r>
              <a:rPr lang="en-US" sz="1600" dirty="0">
                <a:latin typeface="Poppins"/>
              </a:rPr>
              <a:t>​</a:t>
            </a:r>
          </a:p>
          <a:p>
            <a:pPr>
              <a:lnSpc>
                <a:spcPct val="115000"/>
              </a:lnSpc>
            </a:pPr>
            <a:r>
              <a:rPr lang="en-US" sz="1600" dirty="0">
                <a:latin typeface="Poppins"/>
              </a:rPr>
              <a:t>208-332-6904​</a:t>
            </a:r>
          </a:p>
          <a:p>
            <a:pPr marL="4000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0782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747E-30BF-9B63-673A-873A4B0108B7}"/>
              </a:ext>
            </a:extLst>
          </p:cNvPr>
          <p:cNvSpPr>
            <a:spLocks noGrp="1"/>
          </p:cNvSpPr>
          <p:nvPr>
            <p:ph type="title"/>
          </p:nvPr>
        </p:nvSpPr>
        <p:spPr>
          <a:xfrm>
            <a:off x="1102179" y="237600"/>
            <a:ext cx="4005900" cy="905400"/>
          </a:xfrm>
        </p:spPr>
        <p:txBody>
          <a:bodyPr/>
          <a:lstStyle/>
          <a:p>
            <a:r>
              <a:rPr lang="en-US" dirty="0">
                <a:latin typeface="Georgia" panose="02040502050405020303" pitchFamily="18" charset="0"/>
              </a:rPr>
              <a:t>Living Situations</a:t>
            </a:r>
          </a:p>
        </p:txBody>
      </p:sp>
      <p:sp>
        <p:nvSpPr>
          <p:cNvPr id="3" name="Text Placeholder 2">
            <a:extLst>
              <a:ext uri="{FF2B5EF4-FFF2-40B4-BE49-F238E27FC236}">
                <a16:creationId xmlns:a16="http://schemas.microsoft.com/office/drawing/2014/main" id="{6FB5D20F-B25B-7DA8-3F00-073333415FA5}"/>
              </a:ext>
            </a:extLst>
          </p:cNvPr>
          <p:cNvSpPr>
            <a:spLocks noGrp="1"/>
          </p:cNvSpPr>
          <p:nvPr>
            <p:ph type="body" idx="1"/>
          </p:nvPr>
        </p:nvSpPr>
        <p:spPr>
          <a:xfrm>
            <a:off x="971550" y="963386"/>
            <a:ext cx="7935685" cy="3942514"/>
          </a:xfrm>
        </p:spPr>
        <p:txBody>
          <a:bodyPr>
            <a:normAutofit fontScale="92500" lnSpcReduction="20000"/>
          </a:bodyPr>
          <a:lstStyle/>
          <a:p>
            <a:pPr lvl="1">
              <a:lnSpc>
                <a:spcPct val="170000"/>
              </a:lnSpc>
              <a:buFont typeface="Arial" panose="020B0604020202020204" pitchFamily="34" charset="0"/>
              <a:buChar char="•"/>
            </a:pPr>
            <a:r>
              <a:rPr lang="en-US" sz="1800" dirty="0">
                <a:latin typeface="Poppins" panose="00000500000000000000" pitchFamily="2" charset="0"/>
                <a:cs typeface="Poppins" panose="00000500000000000000" pitchFamily="2" charset="0"/>
              </a:rPr>
              <a:t>Sharing the housing of other persons due to loss of housing, economic hardship, or a similar reason</a:t>
            </a:r>
          </a:p>
          <a:p>
            <a:pPr lvl="1">
              <a:lnSpc>
                <a:spcPct val="170000"/>
              </a:lnSpc>
              <a:buFont typeface="Arial" panose="020B0604020202020204" pitchFamily="34" charset="0"/>
              <a:buChar char="•"/>
            </a:pPr>
            <a:r>
              <a:rPr lang="en-US" sz="1800" dirty="0">
                <a:latin typeface="Poppins" panose="00000500000000000000" pitchFamily="2" charset="0"/>
                <a:cs typeface="Poppins" panose="00000500000000000000" pitchFamily="2" charset="0"/>
              </a:rPr>
              <a:t>Living in motels, hotels, trailer parks, or camping grounds due to the lack of alternative adequate accommodations</a:t>
            </a:r>
          </a:p>
          <a:p>
            <a:pPr lvl="1">
              <a:lnSpc>
                <a:spcPct val="170000"/>
              </a:lnSpc>
              <a:buFont typeface="Arial" panose="020B0604020202020204" pitchFamily="34" charset="0"/>
              <a:buChar char="•"/>
            </a:pPr>
            <a:r>
              <a:rPr lang="en-US" sz="1800" dirty="0">
                <a:latin typeface="Poppins" panose="00000500000000000000" pitchFamily="2" charset="0"/>
                <a:cs typeface="Poppins" panose="00000500000000000000" pitchFamily="2" charset="0"/>
              </a:rPr>
              <a:t>Living in emergency or transitional shelters</a:t>
            </a:r>
          </a:p>
          <a:p>
            <a:pPr lvl="1">
              <a:lnSpc>
                <a:spcPct val="170000"/>
              </a:lnSpc>
              <a:buFont typeface="Arial" panose="020B0604020202020204" pitchFamily="34" charset="0"/>
              <a:buChar char="•"/>
            </a:pPr>
            <a:r>
              <a:rPr lang="en-US" sz="1800" dirty="0">
                <a:latin typeface="Poppins" panose="00000500000000000000" pitchFamily="2" charset="0"/>
                <a:cs typeface="Poppins" panose="00000500000000000000" pitchFamily="2" charset="0"/>
              </a:rPr>
              <a:t>Living in a public or private place not designed for or ordinarily used as a regular sleeping accommodation for human beings</a:t>
            </a:r>
          </a:p>
          <a:p>
            <a:pPr lvl="1">
              <a:lnSpc>
                <a:spcPct val="170000"/>
              </a:lnSpc>
              <a:buFont typeface="Arial" panose="020B0604020202020204" pitchFamily="34" charset="0"/>
              <a:buChar char="•"/>
            </a:pPr>
            <a:r>
              <a:rPr lang="en-US" sz="1800" dirty="0">
                <a:latin typeface="Poppins" panose="00000500000000000000" pitchFamily="2" charset="0"/>
                <a:cs typeface="Poppins" panose="00000500000000000000" pitchFamily="2" charset="0"/>
              </a:rPr>
              <a:t>Living in cars, parks, public spaces, abandoned buildings, substandard housing, bus or train stations, or similar settings</a:t>
            </a:r>
          </a:p>
          <a:p>
            <a:pPr marL="596900" lvl="1" indent="0">
              <a:lnSpc>
                <a:spcPct val="120000"/>
              </a:lnSpc>
              <a:buNone/>
            </a:pPr>
            <a:r>
              <a:rPr lang="en-US" sz="1800" dirty="0">
                <a:latin typeface="Poppins" panose="00000500000000000000" pitchFamily="2" charset="0"/>
                <a:cs typeface="Poppins" panose="00000500000000000000" pitchFamily="2" charset="0"/>
              </a:rPr>
              <a:t>(42 U.S.C. § 11434a(2)</a:t>
            </a:r>
          </a:p>
        </p:txBody>
      </p:sp>
    </p:spTree>
    <p:extLst>
      <p:ext uri="{BB962C8B-B14F-4D97-AF65-F5344CB8AC3E}">
        <p14:creationId xmlns:p14="http://schemas.microsoft.com/office/powerpoint/2010/main" val="280034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5681-28C8-7409-B5E8-38E5AB9A3EE9}"/>
              </a:ext>
            </a:extLst>
          </p:cNvPr>
          <p:cNvSpPr>
            <a:spLocks noGrp="1"/>
          </p:cNvSpPr>
          <p:nvPr>
            <p:ph type="title"/>
          </p:nvPr>
        </p:nvSpPr>
        <p:spPr/>
        <p:txBody>
          <a:bodyPr>
            <a:normAutofit fontScale="90000"/>
          </a:bodyPr>
          <a:lstStyle/>
          <a:p>
            <a:r>
              <a:rPr lang="en-US" dirty="0">
                <a:latin typeface="Georgia" panose="02040502050405020303" pitchFamily="18" charset="0"/>
              </a:rPr>
              <a:t>Helpful Considerations</a:t>
            </a:r>
          </a:p>
        </p:txBody>
      </p:sp>
      <p:sp>
        <p:nvSpPr>
          <p:cNvPr id="3" name="Text Placeholder 2">
            <a:extLst>
              <a:ext uri="{FF2B5EF4-FFF2-40B4-BE49-F238E27FC236}">
                <a16:creationId xmlns:a16="http://schemas.microsoft.com/office/drawing/2014/main" id="{1EE3C39E-DE4B-28C2-00DF-30130C3E47E1}"/>
              </a:ext>
            </a:extLst>
          </p:cNvPr>
          <p:cNvSpPr>
            <a:spLocks noGrp="1"/>
          </p:cNvSpPr>
          <p:nvPr>
            <p:ph type="body" idx="1"/>
          </p:nvPr>
        </p:nvSpPr>
        <p:spPr>
          <a:xfrm>
            <a:off x="1137189" y="1149928"/>
            <a:ext cx="6970500" cy="3161345"/>
          </a:xfrm>
        </p:spPr>
        <p:txBody>
          <a:bodyPr>
            <a:normAutofit fontScale="85000" lnSpcReduction="20000"/>
          </a:bodyPr>
          <a:lstStyle/>
          <a:p>
            <a:pPr lvl="1">
              <a:spcBef>
                <a:spcPts val="2400"/>
              </a:spcBef>
              <a:buFont typeface="Arial" panose="020B0604020202020204" pitchFamily="34" charset="0"/>
              <a:buChar char="•"/>
            </a:pPr>
            <a:r>
              <a:rPr lang="en-US" sz="2300" dirty="0">
                <a:latin typeface="Poppins" panose="00000500000000000000" pitchFamily="2" charset="0"/>
                <a:cs typeface="Poppins" panose="00000500000000000000" pitchFamily="2" charset="0"/>
              </a:rPr>
              <a:t>How did the shared housing come about?</a:t>
            </a:r>
          </a:p>
          <a:p>
            <a:pPr lvl="1">
              <a:spcBef>
                <a:spcPts val="2400"/>
              </a:spcBef>
              <a:buFont typeface="Arial" panose="020B0604020202020204" pitchFamily="34" charset="0"/>
              <a:buChar char="•"/>
            </a:pPr>
            <a:r>
              <a:rPr lang="en-US" sz="2300" dirty="0">
                <a:latin typeface="Poppins" panose="00000500000000000000" pitchFamily="2" charset="0"/>
                <a:cs typeface="Poppins" panose="00000500000000000000" pitchFamily="2" charset="0"/>
              </a:rPr>
              <a:t>What is the intention of the residents?</a:t>
            </a:r>
          </a:p>
          <a:p>
            <a:pPr lvl="1">
              <a:spcBef>
                <a:spcPts val="2400"/>
              </a:spcBef>
              <a:buFont typeface="Arial" panose="020B0604020202020204" pitchFamily="34" charset="0"/>
              <a:buChar char="•"/>
            </a:pPr>
            <a:r>
              <a:rPr lang="en-US" sz="2300" dirty="0">
                <a:latin typeface="Poppins" panose="00000500000000000000" pitchFamily="2" charset="0"/>
                <a:cs typeface="Poppins" panose="00000500000000000000" pitchFamily="2" charset="0"/>
              </a:rPr>
              <a:t>What are the family’s or youth’s housing options if not sharing housing?</a:t>
            </a:r>
          </a:p>
          <a:p>
            <a:pPr lvl="1">
              <a:spcBef>
                <a:spcPts val="2400"/>
              </a:spcBef>
              <a:buFont typeface="Arial" panose="020B0604020202020204" pitchFamily="34" charset="0"/>
              <a:buChar char="•"/>
            </a:pPr>
            <a:r>
              <a:rPr lang="en-US" sz="2300" dirty="0">
                <a:latin typeface="Poppins" panose="00000500000000000000" pitchFamily="2" charset="0"/>
                <a:cs typeface="Poppins" panose="00000500000000000000" pitchFamily="2" charset="0"/>
              </a:rPr>
              <a:t>Does it meet the fixed, regular, and adequate definition?</a:t>
            </a:r>
          </a:p>
          <a:p>
            <a:endParaRPr lang="en-US" dirty="0"/>
          </a:p>
        </p:txBody>
      </p:sp>
    </p:spTree>
    <p:extLst>
      <p:ext uri="{BB962C8B-B14F-4D97-AF65-F5344CB8AC3E}">
        <p14:creationId xmlns:p14="http://schemas.microsoft.com/office/powerpoint/2010/main" val="236852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A209FB-DBE1-853B-272B-607509100896}"/>
              </a:ext>
            </a:extLst>
          </p:cNvPr>
          <p:cNvSpPr>
            <a:spLocks noGrp="1"/>
          </p:cNvSpPr>
          <p:nvPr>
            <p:ph type="title"/>
          </p:nvPr>
        </p:nvSpPr>
        <p:spPr/>
        <p:txBody>
          <a:bodyPr>
            <a:normAutofit fontScale="90000"/>
          </a:bodyPr>
          <a:lstStyle/>
          <a:p>
            <a:r>
              <a:rPr lang="en-US" dirty="0">
                <a:latin typeface="Georgia" panose="02040502050405020303" pitchFamily="18" charset="0"/>
              </a:rPr>
              <a:t>Doubled-Up Definition Flow Chart</a:t>
            </a:r>
          </a:p>
        </p:txBody>
      </p:sp>
      <p:pic>
        <p:nvPicPr>
          <p:cNvPr id="8" name="Picture 7" descr="Graphic of Doubled-Up Children and Youth flow chart">
            <a:extLst>
              <a:ext uri="{FF2B5EF4-FFF2-40B4-BE49-F238E27FC236}">
                <a16:creationId xmlns:a16="http://schemas.microsoft.com/office/drawing/2014/main" id="{A4425FB0-54DB-E04E-84CA-E8395513AADD}"/>
              </a:ext>
            </a:extLst>
          </p:cNvPr>
          <p:cNvPicPr>
            <a:picLocks noChangeAspect="1"/>
          </p:cNvPicPr>
          <p:nvPr/>
        </p:nvPicPr>
        <p:blipFill>
          <a:blip r:embed="rId2"/>
          <a:stretch>
            <a:fillRect/>
          </a:stretch>
        </p:blipFill>
        <p:spPr>
          <a:xfrm>
            <a:off x="1666293" y="768703"/>
            <a:ext cx="5532646" cy="4297680"/>
          </a:xfrm>
          <a:prstGeom prst="rect">
            <a:avLst/>
          </a:prstGeom>
        </p:spPr>
      </p:pic>
    </p:spTree>
    <p:extLst>
      <p:ext uri="{BB962C8B-B14F-4D97-AF65-F5344CB8AC3E}">
        <p14:creationId xmlns:p14="http://schemas.microsoft.com/office/powerpoint/2010/main" val="225471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D1EC-2C1E-8E5A-9958-B9F603AE5789}"/>
              </a:ext>
            </a:extLst>
          </p:cNvPr>
          <p:cNvSpPr>
            <a:spLocks noGrp="1"/>
          </p:cNvSpPr>
          <p:nvPr>
            <p:ph type="title"/>
          </p:nvPr>
        </p:nvSpPr>
        <p:spPr/>
        <p:txBody>
          <a:bodyPr/>
          <a:lstStyle/>
          <a:p>
            <a:r>
              <a:rPr lang="en-US" dirty="0">
                <a:latin typeface="Georgia" panose="02040502050405020303" pitchFamily="18" charset="0"/>
              </a:rPr>
              <a:t>Special Situations</a:t>
            </a:r>
          </a:p>
        </p:txBody>
      </p:sp>
      <p:sp>
        <p:nvSpPr>
          <p:cNvPr id="3" name="Text Placeholder 2">
            <a:extLst>
              <a:ext uri="{FF2B5EF4-FFF2-40B4-BE49-F238E27FC236}">
                <a16:creationId xmlns:a16="http://schemas.microsoft.com/office/drawing/2014/main" id="{A6437FA9-B8D4-2DB8-062F-01A34BAA3C85}"/>
              </a:ext>
            </a:extLst>
          </p:cNvPr>
          <p:cNvSpPr>
            <a:spLocks noGrp="1"/>
          </p:cNvSpPr>
          <p:nvPr>
            <p:ph type="body" idx="1"/>
          </p:nvPr>
        </p:nvSpPr>
        <p:spPr/>
        <p:txBody>
          <a:bodyPr/>
          <a:lstStyle/>
          <a:p>
            <a:r>
              <a:rPr lang="en-US" b="1" dirty="0"/>
              <a:t>Migratory children </a:t>
            </a:r>
            <a:r>
              <a:rPr lang="en-US" dirty="0"/>
              <a:t>living in these circumstances</a:t>
            </a:r>
          </a:p>
          <a:p>
            <a:pPr marL="0" indent="0">
              <a:buNone/>
            </a:pPr>
            <a:endParaRPr lang="en-US" dirty="0"/>
          </a:p>
          <a:p>
            <a:r>
              <a:rPr lang="en-US" b="1" dirty="0"/>
              <a:t>Unaccompanied Youth </a:t>
            </a:r>
            <a:r>
              <a:rPr lang="en-US" dirty="0"/>
              <a:t>– any youth who is not in the physical custody of a parent or guardian</a:t>
            </a:r>
          </a:p>
          <a:p>
            <a:endParaRPr lang="en-US" dirty="0"/>
          </a:p>
        </p:txBody>
      </p:sp>
      <p:sp>
        <p:nvSpPr>
          <p:cNvPr id="4" name="Subtitle 3">
            <a:extLst>
              <a:ext uri="{FF2B5EF4-FFF2-40B4-BE49-F238E27FC236}">
                <a16:creationId xmlns:a16="http://schemas.microsoft.com/office/drawing/2014/main" id="{0B04E5BD-9006-C127-F470-DAA744BBAC0C}"/>
              </a:ext>
            </a:extLst>
          </p:cNvPr>
          <p:cNvSpPr>
            <a:spLocks noGrp="1"/>
          </p:cNvSpPr>
          <p:nvPr>
            <p:ph type="subTitle" idx="2"/>
          </p:nvPr>
        </p:nvSpPr>
        <p:spPr/>
        <p:txBody>
          <a:bodyPr>
            <a:normAutofit fontScale="85000" lnSpcReduction="20000"/>
          </a:bodyPr>
          <a:lstStyle/>
          <a:p>
            <a:r>
              <a:rPr lang="en-US" sz="1050" dirty="0">
                <a:solidFill>
                  <a:srgbClr val="002846"/>
                </a:solidFill>
              </a:rPr>
              <a:t>[42 U.S.C. § 11434a(6)]</a:t>
            </a:r>
          </a:p>
          <a:p>
            <a:endParaRPr lang="en-US" dirty="0"/>
          </a:p>
        </p:txBody>
      </p:sp>
    </p:spTree>
    <p:extLst>
      <p:ext uri="{BB962C8B-B14F-4D97-AF65-F5344CB8AC3E}">
        <p14:creationId xmlns:p14="http://schemas.microsoft.com/office/powerpoint/2010/main" val="63841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EC87-5FE0-A9FF-0EA3-AF4AE4F366EA}"/>
              </a:ext>
            </a:extLst>
          </p:cNvPr>
          <p:cNvSpPr>
            <a:spLocks noGrp="1"/>
          </p:cNvSpPr>
          <p:nvPr>
            <p:ph type="title"/>
          </p:nvPr>
        </p:nvSpPr>
        <p:spPr>
          <a:xfrm>
            <a:off x="1261880" y="510225"/>
            <a:ext cx="5956338" cy="905400"/>
          </a:xfrm>
        </p:spPr>
        <p:txBody>
          <a:bodyPr>
            <a:normAutofit fontScale="90000"/>
          </a:bodyPr>
          <a:lstStyle/>
          <a:p>
            <a:r>
              <a:rPr lang="en-US" dirty="0">
                <a:latin typeface="Georgia" panose="02040502050405020303" pitchFamily="18" charset="0"/>
              </a:rPr>
              <a:t>Unaccompanied Homeless Youth</a:t>
            </a:r>
          </a:p>
        </p:txBody>
      </p:sp>
      <p:sp>
        <p:nvSpPr>
          <p:cNvPr id="3" name="Text Placeholder 2">
            <a:extLst>
              <a:ext uri="{FF2B5EF4-FFF2-40B4-BE49-F238E27FC236}">
                <a16:creationId xmlns:a16="http://schemas.microsoft.com/office/drawing/2014/main" id="{5D696239-F33C-1EF6-1E15-7DB5DD5F8021}"/>
              </a:ext>
            </a:extLst>
          </p:cNvPr>
          <p:cNvSpPr>
            <a:spLocks noGrp="1"/>
          </p:cNvSpPr>
          <p:nvPr>
            <p:ph type="body" idx="1"/>
          </p:nvPr>
        </p:nvSpPr>
        <p:spPr>
          <a:xfrm>
            <a:off x="1086749" y="1415625"/>
            <a:ext cx="6970500" cy="2510100"/>
          </a:xfrm>
        </p:spPr>
        <p:txBody>
          <a:bodyPr/>
          <a:lstStyle/>
          <a:p>
            <a:pPr marL="0" indent="0">
              <a:buNone/>
            </a:pPr>
            <a:r>
              <a:rPr lang="en-US" dirty="0"/>
              <a:t>1. Student’s living arrangement must meet the definition of homeless</a:t>
            </a:r>
          </a:p>
          <a:p>
            <a:pPr marL="0" indent="0">
              <a:buNone/>
            </a:pPr>
            <a:r>
              <a:rPr lang="en-US" b="1" dirty="0"/>
              <a:t>    </a:t>
            </a:r>
            <a:r>
              <a:rPr lang="en-US" b="1" u="sng" dirty="0"/>
              <a:t>AND</a:t>
            </a:r>
          </a:p>
          <a:p>
            <a:pPr marL="0" indent="0">
              <a:buNone/>
            </a:pPr>
            <a:r>
              <a:rPr lang="en-US" dirty="0"/>
              <a:t>2. Student must be considered </a:t>
            </a:r>
            <a:r>
              <a:rPr lang="en-US" i="1" dirty="0"/>
              <a:t>unaccompanied, </a:t>
            </a:r>
            <a:r>
              <a:rPr lang="en-US" dirty="0"/>
              <a:t>defined as “not in the physical custody of a parent or guardian.”</a:t>
            </a:r>
          </a:p>
          <a:p>
            <a:endParaRPr lang="en-US" dirty="0"/>
          </a:p>
        </p:txBody>
      </p:sp>
      <p:pic>
        <p:nvPicPr>
          <p:cNvPr id="5" name="Picture 4" descr="Screenshot of the National Center for Homeless Education's unaccompanied youth eligibility flowchart">
            <a:extLst>
              <a:ext uri="{FF2B5EF4-FFF2-40B4-BE49-F238E27FC236}">
                <a16:creationId xmlns:a16="http://schemas.microsoft.com/office/drawing/2014/main" id="{119F2196-6E0A-9C59-6EC1-70F98A0653C4}"/>
              </a:ext>
            </a:extLst>
          </p:cNvPr>
          <p:cNvPicPr>
            <a:picLocks noChangeAspect="1"/>
          </p:cNvPicPr>
          <p:nvPr/>
        </p:nvPicPr>
        <p:blipFill>
          <a:blip r:embed="rId2"/>
          <a:stretch>
            <a:fillRect/>
          </a:stretch>
        </p:blipFill>
        <p:spPr>
          <a:xfrm>
            <a:off x="1525867" y="3297120"/>
            <a:ext cx="6092265" cy="1737360"/>
          </a:xfrm>
          <a:prstGeom prst="rect">
            <a:avLst/>
          </a:prstGeom>
        </p:spPr>
      </p:pic>
    </p:spTree>
    <p:extLst>
      <p:ext uri="{BB962C8B-B14F-4D97-AF65-F5344CB8AC3E}">
        <p14:creationId xmlns:p14="http://schemas.microsoft.com/office/powerpoint/2010/main" val="663995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FB090ECB5A914082E02B4E63C1CC40" ma:contentTypeVersion="15" ma:contentTypeDescription="Create a new document." ma:contentTypeScope="" ma:versionID="88bdb004756c1c6ca03cc984572114b4">
  <xsd:schema xmlns:xsd="http://www.w3.org/2001/XMLSchema" xmlns:xs="http://www.w3.org/2001/XMLSchema" xmlns:p="http://schemas.microsoft.com/office/2006/metadata/properties" xmlns:ns3="532b0562-effb-48b9-a3b3-5b5d43924139" xmlns:ns4="2d2c00cc-2e22-4c8f-a390-71979876e129" targetNamespace="http://schemas.microsoft.com/office/2006/metadata/properties" ma:root="true" ma:fieldsID="294ee6dbe006a25c0b90dbb4b843dc71" ns3:_="" ns4:_="">
    <xsd:import namespace="532b0562-effb-48b9-a3b3-5b5d43924139"/>
    <xsd:import namespace="2d2c00cc-2e22-4c8f-a390-71979876e1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b0562-effb-48b9-a3b3-5b5d439241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2c00cc-2e22-4c8f-a390-71979876e1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32b0562-effb-48b9-a3b3-5b5d43924139" xsi:nil="true"/>
  </documentManagement>
</p:properties>
</file>

<file path=customXml/itemProps1.xml><?xml version="1.0" encoding="utf-8"?>
<ds:datastoreItem xmlns:ds="http://schemas.openxmlformats.org/officeDocument/2006/customXml" ds:itemID="{0B869D71-6C2D-46C2-A09A-DD0A1E0417B8}">
  <ds:schemaRefs>
    <ds:schemaRef ds:uri="2d2c00cc-2e22-4c8f-a390-71979876e129"/>
    <ds:schemaRef ds:uri="532b0562-effb-48b9-a3b3-5b5d439241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09E4D1-201B-4C10-B850-181BFE458BB8}">
  <ds:schemaRefs>
    <ds:schemaRef ds:uri="http://schemas.microsoft.com/sharepoint/v3/contenttype/forms"/>
  </ds:schemaRefs>
</ds:datastoreItem>
</file>

<file path=customXml/itemProps3.xml><?xml version="1.0" encoding="utf-8"?>
<ds:datastoreItem xmlns:ds="http://schemas.openxmlformats.org/officeDocument/2006/customXml" ds:itemID="{D8B9B66D-9B57-4CBC-9367-BE08D1B050A6}">
  <ds:schemaRefs>
    <ds:schemaRef ds:uri="http://schemas.microsoft.com/office/infopath/2007/PartnerControls"/>
    <ds:schemaRef ds:uri="http://schemas.microsoft.com/office/2006/documentManagement/types"/>
    <ds:schemaRef ds:uri="http://purl.org/dc/dcmitype/"/>
    <ds:schemaRef ds:uri="2d2c00cc-2e22-4c8f-a390-71979876e129"/>
    <ds:schemaRef ds:uri="http://schemas.openxmlformats.org/package/2006/metadata/core-properties"/>
    <ds:schemaRef ds:uri="http://www.w3.org/XML/1998/namespace"/>
    <ds:schemaRef ds:uri="http://schemas.microsoft.com/office/2006/metadata/properties"/>
    <ds:schemaRef ds:uri="532b0562-effb-48b9-a3b3-5b5d43924139"/>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91</TotalTime>
  <Words>1596</Words>
  <Application>Microsoft Office PowerPoint</Application>
  <PresentationFormat>On-screen Show (16:9)</PresentationFormat>
  <Paragraphs>245</Paragraphs>
  <Slides>45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Helvetica Neue</vt:lpstr>
      <vt:lpstr>Georgia</vt:lpstr>
      <vt:lpstr>Calibri Light</vt:lpstr>
      <vt:lpstr>Poppins SemiBold</vt:lpstr>
      <vt:lpstr>Arial</vt:lpstr>
      <vt:lpstr>Calibri</vt:lpstr>
      <vt:lpstr>Cambria</vt:lpstr>
      <vt:lpstr>Poppins</vt:lpstr>
      <vt:lpstr>Arial Black</vt:lpstr>
      <vt:lpstr>Elizeth</vt:lpstr>
      <vt:lpstr>Simple Light</vt:lpstr>
      <vt:lpstr>Supporting Students Experiencing Homelessness in the _____ School District</vt:lpstr>
      <vt:lpstr> 1. I know what the living situations qualify under McKinney Vento  2. I can identify the process our district has in place to meet the educational needs and provide supports for stability to students/families experiencing homelessness  3. I better understand the issues around homelessness in the state of Idaho and our district.   4. I am aware of how homelessness can affect educational outcomes.  5. I know who to contact regarding the Homeless Education Program in our district   </vt:lpstr>
      <vt:lpstr>What is McKinney-Vento?</vt:lpstr>
      <vt:lpstr>McKinney-Vento Definitions</vt:lpstr>
      <vt:lpstr>Living Situations</vt:lpstr>
      <vt:lpstr>Helpful Considerations</vt:lpstr>
      <vt:lpstr>Doubled-Up Definition Flow Chart</vt:lpstr>
      <vt:lpstr>Special Situations</vt:lpstr>
      <vt:lpstr>Unaccompanied Homeless Youth</vt:lpstr>
      <vt:lpstr>Unaccompanied youth eligibility flow chart</vt:lpstr>
      <vt:lpstr>Unaccompanied Homeless Youth map of Idaho</vt:lpstr>
      <vt:lpstr>Idaho Department of Education's unaccompanied homeless youth webpage</vt:lpstr>
      <vt:lpstr>What does federal law require school districts to do?</vt:lpstr>
      <vt:lpstr>Steps to Identification and Eligibility</vt:lpstr>
      <vt:lpstr>Please make sure that your school has McKinney-Vento Rights posters hung up in an area that is visible to students and parents when they are in the building (front office, parent information bulletin boards, etc.)  Parent and Student Posters  Posters need to be in both English and Spanish </vt:lpstr>
      <vt:lpstr>Supports for Students</vt:lpstr>
      <vt:lpstr>Supports Provided in Our District</vt:lpstr>
      <vt:lpstr>Monitoring Students Wellbeing and Success</vt:lpstr>
      <vt:lpstr>Attendance</vt:lpstr>
      <vt:lpstr>Behavioral/Emotional Wellbeing and Engagement</vt:lpstr>
      <vt:lpstr>Coursework Completion and Credit Accrual</vt:lpstr>
      <vt:lpstr>Physical Health &amp; Wellbeing</vt:lpstr>
      <vt:lpstr>Homelessness in Idaho  Putting it in Perspective for our State &amp; District </vt:lpstr>
      <vt:lpstr>Idaho Data</vt:lpstr>
      <vt:lpstr>Students Experiencing Homelessness in Idaho</vt:lpstr>
      <vt:lpstr>Idaho Student Living Situations </vt:lpstr>
      <vt:lpstr>Our District Data</vt:lpstr>
      <vt:lpstr>Know your numbers </vt:lpstr>
      <vt:lpstr>McKinney-Vento LEA-level Data Worksheet</vt:lpstr>
      <vt:lpstr>Causes of Homelessness</vt:lpstr>
      <vt:lpstr>   Consequences of Youth Homelessness:</vt:lpstr>
      <vt:lpstr>Data showing strong relationship between homelessness and education</vt:lpstr>
      <vt:lpstr>Signs of Homelessness</vt:lpstr>
      <vt:lpstr>Homelessness Creates Barriers</vt:lpstr>
      <vt:lpstr>Homelessness Affects Learning</vt:lpstr>
      <vt:lpstr>The Preventative Value of Education</vt:lpstr>
      <vt:lpstr>Homeless Education Program</vt:lpstr>
      <vt:lpstr>Goals of the McKinney-Vento Program</vt:lpstr>
      <vt:lpstr>Goal= Stability &amp; Security</vt:lpstr>
      <vt:lpstr>Our District Homeless Education Team</vt:lpstr>
      <vt:lpstr>Homeless Liaisons Responsibilities </vt:lpstr>
      <vt:lpstr>Available Funding Sources</vt:lpstr>
      <vt:lpstr>Resources </vt:lpstr>
      <vt:lpstr>Idaho State Department of Education Resources </vt:lpstr>
      <vt:lpstr> Questions?</vt:lpstr>
    </vt:vector>
  </TitlesOfParts>
  <Company>Idaho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Annual Staff Training 2025</dc:title>
  <dc:subject>McKinney-Vento, Homeless Education</dc:subject>
  <dc:creator>Federal Programs</dc:creator>
  <cp:lastModifiedBy>Michelle Perreira</cp:lastModifiedBy>
  <cp:revision>33</cp:revision>
  <dcterms:modified xsi:type="dcterms:W3CDTF">2025-08-15T18:37:39Z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0x01010031FB090ECB5A914082E02B4E63C1CC40</vt:lpwstr>
  </property>
</Properties>
</file>