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33"/>
  </p:notesMasterIdLst>
  <p:sldIdLst>
    <p:sldId id="256" r:id="rId5"/>
    <p:sldId id="344" r:id="rId6"/>
    <p:sldId id="257" r:id="rId7"/>
    <p:sldId id="258" r:id="rId8"/>
    <p:sldId id="259" r:id="rId9"/>
    <p:sldId id="342" r:id="rId10"/>
    <p:sldId id="343" r:id="rId11"/>
    <p:sldId id="280" r:id="rId12"/>
    <p:sldId id="281" r:id="rId13"/>
    <p:sldId id="333" r:id="rId14"/>
    <p:sldId id="334" r:id="rId15"/>
    <p:sldId id="335" r:id="rId16"/>
    <p:sldId id="275" r:id="rId17"/>
    <p:sldId id="276" r:id="rId18"/>
    <p:sldId id="294" r:id="rId19"/>
    <p:sldId id="277" r:id="rId20"/>
    <p:sldId id="279" r:id="rId21"/>
    <p:sldId id="348" r:id="rId22"/>
    <p:sldId id="349" r:id="rId23"/>
    <p:sldId id="272" r:id="rId24"/>
    <p:sldId id="282" r:id="rId25"/>
    <p:sldId id="284" r:id="rId26"/>
    <p:sldId id="285" r:id="rId27"/>
    <p:sldId id="287" r:id="rId28"/>
    <p:sldId id="288" r:id="rId29"/>
    <p:sldId id="289" r:id="rId30"/>
    <p:sldId id="290" r:id="rId31"/>
    <p:sldId id="274" r:id="rId32"/>
  </p:sldIdLst>
  <p:sldSz cx="9144000" cy="5143500" type="screen16x9"/>
  <p:notesSz cx="6858000" cy="9144000"/>
  <p:embeddedFontLst>
    <p:embeddedFont>
      <p:font typeface="Cambria" panose="02040503050406030204" pitchFamily="18"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Poppins" panose="020B0604020202020204" charset="0"/>
      <p:regular r:id="rId42"/>
      <p:bold r:id="rId43"/>
      <p:italic r:id="rId44"/>
      <p:boldItalic r:id="rId45"/>
    </p:embeddedFont>
    <p:embeddedFont>
      <p:font typeface="Poppins SemiBold" panose="020B0604020202020204"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20"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e5a130d43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e5a130d43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e5a130d43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e5a130d43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mple Dark - Title Slide"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135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 name="Google Shape;11;p2"/>
          <p:cNvPicPr preferRelativeResize="0"/>
          <p:nvPr/>
        </p:nvPicPr>
        <p:blipFill>
          <a:blip r:embed="rId3">
            <a:alphaModFix/>
          </a:blip>
          <a:stretch>
            <a:fillRect/>
          </a:stretch>
        </p:blipFill>
        <p:spPr>
          <a:xfrm>
            <a:off x="0" y="-10126"/>
            <a:ext cx="2872100" cy="1116950"/>
          </a:xfrm>
          <a:prstGeom prst="rect">
            <a:avLst/>
          </a:prstGeom>
          <a:noFill/>
          <a:ln>
            <a:noFill/>
          </a:ln>
        </p:spPr>
      </p:pic>
      <p:sp>
        <p:nvSpPr>
          <p:cNvPr id="12" name="Google Shape;12;p2"/>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p2"/>
          <p:cNvSpPr txBox="1">
            <a:spLocks noGrp="1"/>
          </p:cNvSpPr>
          <p:nvPr>
            <p:ph type="title"/>
          </p:nvPr>
        </p:nvSpPr>
        <p:spPr>
          <a:xfrm>
            <a:off x="685125" y="1366125"/>
            <a:ext cx="4099146" cy="2600400"/>
          </a:xfrm>
          <a:prstGeom prst="rect">
            <a:avLst/>
          </a:prstGeom>
        </p:spPr>
        <p:txBody>
          <a:bodyPr spcFirstLastPara="1" wrap="square" lIns="91425" tIns="91425" rIns="0" bIns="91425" anchor="b" anchorCtr="0">
            <a:normAutofit/>
          </a:bodyPr>
          <a:lstStyle>
            <a:lvl1pPr lvl="0">
              <a:spcBef>
                <a:spcPts val="0"/>
              </a:spcBef>
              <a:spcAft>
                <a:spcPts val="0"/>
              </a:spcAft>
              <a:buClr>
                <a:srgbClr val="E7C221"/>
              </a:buClr>
              <a:buSzPts val="3500"/>
              <a:buNone/>
              <a:defRPr sz="3500" b="1" i="0">
                <a:solidFill>
                  <a:srgbClr val="E7C221"/>
                </a:solidFill>
                <a:latin typeface="Elizeth" panose="020B0601020201010104" pitchFamily="34" charset="77"/>
              </a:defRPr>
            </a:lvl1pPr>
            <a:lvl2pPr lvl="1">
              <a:spcBef>
                <a:spcPts val="0"/>
              </a:spcBef>
              <a:spcAft>
                <a:spcPts val="0"/>
              </a:spcAft>
              <a:buClr>
                <a:srgbClr val="E7C221"/>
              </a:buClr>
              <a:buSzPts val="3500"/>
              <a:buNone/>
              <a:defRPr sz="3500">
                <a:solidFill>
                  <a:srgbClr val="E7C221"/>
                </a:solidFill>
              </a:defRPr>
            </a:lvl2pPr>
            <a:lvl3pPr lvl="2">
              <a:spcBef>
                <a:spcPts val="0"/>
              </a:spcBef>
              <a:spcAft>
                <a:spcPts val="0"/>
              </a:spcAft>
              <a:buClr>
                <a:srgbClr val="E7C221"/>
              </a:buClr>
              <a:buSzPts val="3500"/>
              <a:buNone/>
              <a:defRPr sz="3500">
                <a:solidFill>
                  <a:srgbClr val="E7C221"/>
                </a:solidFill>
              </a:defRPr>
            </a:lvl3pPr>
            <a:lvl4pPr lvl="3">
              <a:spcBef>
                <a:spcPts val="0"/>
              </a:spcBef>
              <a:spcAft>
                <a:spcPts val="0"/>
              </a:spcAft>
              <a:buClr>
                <a:srgbClr val="E7C221"/>
              </a:buClr>
              <a:buSzPts val="3500"/>
              <a:buNone/>
              <a:defRPr sz="3500">
                <a:solidFill>
                  <a:srgbClr val="E7C221"/>
                </a:solidFill>
              </a:defRPr>
            </a:lvl4pPr>
            <a:lvl5pPr lvl="4">
              <a:spcBef>
                <a:spcPts val="0"/>
              </a:spcBef>
              <a:spcAft>
                <a:spcPts val="0"/>
              </a:spcAft>
              <a:buClr>
                <a:srgbClr val="E7C221"/>
              </a:buClr>
              <a:buSzPts val="3500"/>
              <a:buNone/>
              <a:defRPr sz="3500">
                <a:solidFill>
                  <a:srgbClr val="E7C221"/>
                </a:solidFill>
              </a:defRPr>
            </a:lvl5pPr>
            <a:lvl6pPr lvl="5">
              <a:spcBef>
                <a:spcPts val="0"/>
              </a:spcBef>
              <a:spcAft>
                <a:spcPts val="0"/>
              </a:spcAft>
              <a:buClr>
                <a:srgbClr val="E7C221"/>
              </a:buClr>
              <a:buSzPts val="3500"/>
              <a:buNone/>
              <a:defRPr sz="3500">
                <a:solidFill>
                  <a:srgbClr val="E7C221"/>
                </a:solidFill>
              </a:defRPr>
            </a:lvl6pPr>
            <a:lvl7pPr lvl="6">
              <a:spcBef>
                <a:spcPts val="0"/>
              </a:spcBef>
              <a:spcAft>
                <a:spcPts val="0"/>
              </a:spcAft>
              <a:buClr>
                <a:srgbClr val="E7C221"/>
              </a:buClr>
              <a:buSzPts val="3500"/>
              <a:buNone/>
              <a:defRPr sz="3500">
                <a:solidFill>
                  <a:srgbClr val="E7C221"/>
                </a:solidFill>
              </a:defRPr>
            </a:lvl7pPr>
            <a:lvl8pPr lvl="7">
              <a:spcBef>
                <a:spcPts val="0"/>
              </a:spcBef>
              <a:spcAft>
                <a:spcPts val="0"/>
              </a:spcAft>
              <a:buClr>
                <a:srgbClr val="E7C221"/>
              </a:buClr>
              <a:buSzPts val="3500"/>
              <a:buNone/>
              <a:defRPr sz="3500">
                <a:solidFill>
                  <a:srgbClr val="E7C221"/>
                </a:solidFill>
              </a:defRPr>
            </a:lvl8pPr>
            <a:lvl9pPr lvl="8">
              <a:spcBef>
                <a:spcPts val="0"/>
              </a:spcBef>
              <a:spcAft>
                <a:spcPts val="0"/>
              </a:spcAft>
              <a:buClr>
                <a:srgbClr val="E7C221"/>
              </a:buClr>
              <a:buSzPts val="3500"/>
              <a:buNone/>
              <a:defRPr sz="3500">
                <a:solidFill>
                  <a:srgbClr val="E7C221"/>
                </a:solidFill>
              </a:defRPr>
            </a:lvl9pPr>
          </a:lstStyle>
          <a:p>
            <a:endParaRPr/>
          </a:p>
        </p:txBody>
      </p:sp>
      <p:sp>
        <p:nvSpPr>
          <p:cNvPr id="14" name="Google Shape;14;p2"/>
          <p:cNvSpPr txBox="1">
            <a:spLocks noGrp="1"/>
          </p:cNvSpPr>
          <p:nvPr>
            <p:ph type="subTitle" idx="1"/>
          </p:nvPr>
        </p:nvSpPr>
        <p:spPr>
          <a:xfrm>
            <a:off x="685125" y="4048975"/>
            <a:ext cx="4099146" cy="617100"/>
          </a:xfrm>
          <a:prstGeom prst="rect">
            <a:avLst/>
          </a:prstGeom>
        </p:spPr>
        <p:txBody>
          <a:bodyPr spcFirstLastPara="1" wrap="square" lIns="91440" tIns="91425" rIns="0" bIns="91425" anchor="t" anchorCtr="0">
            <a:noAutofit/>
          </a:bodyPr>
          <a:lstStyle>
            <a:lvl1pPr marL="0" lvl="0" indent="0" algn="l">
              <a:spcBef>
                <a:spcPts val="0"/>
              </a:spcBef>
              <a:spcAft>
                <a:spcPts val="0"/>
              </a:spcAft>
              <a:buClr>
                <a:schemeClr val="lt1"/>
              </a:buClr>
              <a:buSzPts val="1400"/>
              <a:buNone/>
              <a:defRPr sz="1400" b="1" i="0">
                <a:solidFill>
                  <a:schemeClr val="lt1"/>
                </a:solidFill>
                <a:latin typeface="Poppins SemiBold" pitchFamily="2" charset="77"/>
                <a:cs typeface="Poppins SemiBold"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Left">
  <p:cSld name="CUSTOM_1_1">
    <p:bg>
      <p:bgPr>
        <a:solidFill>
          <a:srgbClr val="002846"/>
        </a:solidFill>
        <a:effectLst/>
      </p:bgPr>
    </p:bg>
    <p:spTree>
      <p:nvGrpSpPr>
        <p:cNvPr id="1" name="Shape 90"/>
        <p:cNvGrpSpPr/>
        <p:nvPr/>
      </p:nvGrpSpPr>
      <p:grpSpPr>
        <a:xfrm>
          <a:off x="0" y="0"/>
          <a:ext cx="0" cy="0"/>
          <a:chOff x="0" y="0"/>
          <a:chExt cx="0" cy="0"/>
        </a:xfrm>
      </p:grpSpPr>
      <p:sp>
        <p:nvSpPr>
          <p:cNvPr id="91" name="Google Shape;91;p13"/>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3"/>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94" name="Google Shape;94;p13"/>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3"/>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96" name="Google Shape;96;p13"/>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ight Top">
  <p:cSld name="CUSTOM_2_2">
    <p:spTree>
      <p:nvGrpSpPr>
        <p:cNvPr id="1" name="Shape 107"/>
        <p:cNvGrpSpPr/>
        <p:nvPr/>
      </p:nvGrpSpPr>
      <p:grpSpPr>
        <a:xfrm>
          <a:off x="0" y="0"/>
          <a:ext cx="0" cy="0"/>
          <a:chOff x="0" y="0"/>
          <a:chExt cx="0" cy="0"/>
        </a:xfrm>
      </p:grpSpPr>
      <p:sp>
        <p:nvSpPr>
          <p:cNvPr id="108" name="Google Shape;108;p15"/>
          <p:cNvSpPr/>
          <p:nvPr/>
        </p:nvSpPr>
        <p:spPr>
          <a:xfrm rot="5400000">
            <a:off x="3885250" y="-3889950"/>
            <a:ext cx="687000" cy="84669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5"/>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15"/>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11" name="Google Shape;111;p15"/>
          <p:cNvSpPr/>
          <p:nvPr/>
        </p:nvSpPr>
        <p:spPr>
          <a:xfrm rot="5400000">
            <a:off x="4537225" y="-3860100"/>
            <a:ext cx="65400" cy="91494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5"/>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Poppins SemiBold" pitchFamily="2" charset="77"/>
                <a:ea typeface="Helvetica Neue"/>
                <a:cs typeface="Poppins SemiBold" pitchFamily="2" charset="77"/>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13" name="Google Shape;113;p1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14" name="Google Shape;114;p15"/>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Top">
  <p:cSld name="CUSTOM_2_1_1">
    <p:bg>
      <p:bgPr>
        <a:solidFill>
          <a:srgbClr val="002846"/>
        </a:solidFill>
        <a:effectLst/>
      </p:bgPr>
    </p:bg>
    <p:spTree>
      <p:nvGrpSpPr>
        <p:cNvPr id="1" name="Shape 125"/>
        <p:cNvGrpSpPr/>
        <p:nvPr/>
      </p:nvGrpSpPr>
      <p:grpSpPr>
        <a:xfrm>
          <a:off x="0" y="0"/>
          <a:ext cx="0" cy="0"/>
          <a:chOff x="0" y="0"/>
          <a:chExt cx="0" cy="0"/>
        </a:xfrm>
      </p:grpSpPr>
      <p:sp>
        <p:nvSpPr>
          <p:cNvPr id="126" name="Google Shape;126;p17"/>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7"/>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8" name="Google Shape;128;p17"/>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9" name="Google Shape;129;p17"/>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Poppins SemiBold" pitchFamily="2" charset="77"/>
                <a:ea typeface="Helvetica Neue"/>
                <a:cs typeface="Poppins SemiBold" pitchFamily="2" charset="77"/>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31" name="Google Shape;131;p1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32" name="Google Shape;132;p17"/>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Light Bottom">
  <p:cSld name="CUSTOM_3_2">
    <p:spTree>
      <p:nvGrpSpPr>
        <p:cNvPr id="1" name="Shape 142"/>
        <p:cNvGrpSpPr/>
        <p:nvPr/>
      </p:nvGrpSpPr>
      <p:grpSpPr>
        <a:xfrm>
          <a:off x="0" y="0"/>
          <a:ext cx="0" cy="0"/>
          <a:chOff x="0" y="0"/>
          <a:chExt cx="0" cy="0"/>
        </a:xfrm>
      </p:grpSpPr>
      <p:sp>
        <p:nvSpPr>
          <p:cNvPr id="143" name="Google Shape;143;p19"/>
          <p:cNvSpPr/>
          <p:nvPr/>
        </p:nvSpPr>
        <p:spPr>
          <a:xfrm rot="5400000">
            <a:off x="3883150" y="568663"/>
            <a:ext cx="692100" cy="8467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9"/>
          <p:cNvSpPr/>
          <p:nvPr/>
        </p:nvSpPr>
        <p:spPr>
          <a:xfrm>
            <a:off x="8462150" y="446160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5" name="Google Shape;145;p19"/>
          <p:cNvPicPr preferRelativeResize="0"/>
          <p:nvPr/>
        </p:nvPicPr>
        <p:blipFill>
          <a:blip r:embed="rId2">
            <a:alphaModFix/>
          </a:blip>
          <a:stretch>
            <a:fillRect/>
          </a:stretch>
        </p:blipFill>
        <p:spPr>
          <a:xfrm>
            <a:off x="8457110" y="4465649"/>
            <a:ext cx="681790" cy="673816"/>
          </a:xfrm>
          <a:prstGeom prst="rect">
            <a:avLst/>
          </a:prstGeom>
          <a:noFill/>
          <a:ln>
            <a:noFill/>
          </a:ln>
        </p:spPr>
      </p:pic>
      <p:sp>
        <p:nvSpPr>
          <p:cNvPr id="146" name="Google Shape;146;p19"/>
          <p:cNvSpPr/>
          <p:nvPr/>
        </p:nvSpPr>
        <p:spPr>
          <a:xfrm rot="5400000">
            <a:off x="4539300" y="-153125"/>
            <a:ext cx="65400" cy="91539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19"/>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48" name="Google Shape;148;p19"/>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Dark Bottom">
  <p:cSld name="CUSTOM_3_1_1">
    <p:bg>
      <p:bgPr>
        <a:solidFill>
          <a:srgbClr val="002846"/>
        </a:solidFill>
        <a:effectLst/>
      </p:bgPr>
    </p:bg>
    <p:spTree>
      <p:nvGrpSpPr>
        <p:cNvPr id="1" name="Shape 158"/>
        <p:cNvGrpSpPr/>
        <p:nvPr/>
      </p:nvGrpSpPr>
      <p:grpSpPr>
        <a:xfrm>
          <a:off x="0" y="0"/>
          <a:ext cx="0" cy="0"/>
          <a:chOff x="0" y="0"/>
          <a:chExt cx="0" cy="0"/>
        </a:xfrm>
      </p:grpSpPr>
      <p:sp>
        <p:nvSpPr>
          <p:cNvPr id="159" name="Google Shape;159;p21"/>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1"/>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1" name="Google Shape;161;p21"/>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62" name="Google Shape;162;p21"/>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1"/>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4" name="Google Shape;164;p21"/>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ght Blank" type="titleOnly">
  <p:cSld name="TITLE_ONLY">
    <p:spTree>
      <p:nvGrpSpPr>
        <p:cNvPr id="1" name="Shape 165"/>
        <p:cNvGrpSpPr/>
        <p:nvPr/>
      </p:nvGrpSpPr>
      <p:grpSpPr>
        <a:xfrm>
          <a:off x="0" y="0"/>
          <a:ext cx="0" cy="0"/>
          <a:chOff x="0" y="0"/>
          <a:chExt cx="0" cy="0"/>
        </a:xfrm>
      </p:grpSpPr>
      <p:pic>
        <p:nvPicPr>
          <p:cNvPr id="166" name="Google Shape;166;p22"/>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167" name="Google Shape;167;p22"/>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8" name="Google Shape;168;p22"/>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Blank">
  <p:cSld name="TITLE_ONLY_1">
    <p:bg>
      <p:bgPr>
        <a:solidFill>
          <a:srgbClr val="1A478F"/>
        </a:solidFill>
        <a:effectLst/>
      </p:bgPr>
    </p:bg>
    <p:spTree>
      <p:nvGrpSpPr>
        <p:cNvPr id="1" name="Shape 169"/>
        <p:cNvGrpSpPr/>
        <p:nvPr/>
      </p:nvGrpSpPr>
      <p:grpSpPr>
        <a:xfrm>
          <a:off x="0" y="0"/>
          <a:ext cx="0" cy="0"/>
          <a:chOff x="0" y="0"/>
          <a:chExt cx="0" cy="0"/>
        </a:xfrm>
      </p:grpSpPr>
      <p:pic>
        <p:nvPicPr>
          <p:cNvPr id="170" name="Google Shape;170;p23"/>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1" name="Google Shape;171;p23"/>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72" name="Google Shape;172;p23"/>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rk Blank 2">
  <p:cSld name="TITLE_ONLY_1_1">
    <p:bg>
      <p:bgPr>
        <a:solidFill>
          <a:srgbClr val="002846"/>
        </a:solidFill>
        <a:effectLst/>
      </p:bgPr>
    </p:bg>
    <p:spTree>
      <p:nvGrpSpPr>
        <p:cNvPr id="1" name="Shape 173"/>
        <p:cNvGrpSpPr/>
        <p:nvPr/>
      </p:nvGrpSpPr>
      <p:grpSpPr>
        <a:xfrm>
          <a:off x="0" y="0"/>
          <a:ext cx="0" cy="0"/>
          <a:chOff x="0" y="0"/>
          <a:chExt cx="0" cy="0"/>
        </a:xfrm>
      </p:grpSpPr>
      <p:pic>
        <p:nvPicPr>
          <p:cNvPr id="174" name="Google Shape;174;p24"/>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5" name="Google Shape;175;p2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76" name="Google Shape;176;p24"/>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Dark Bottom">
  <p:cSld name="Title and Body Dark Bottom">
    <p:bg>
      <p:bgPr>
        <a:solidFill>
          <a:srgbClr val="00284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1" name="Google Shape;151;p20"/>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2" name="Google Shape;152;p20"/>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0"/>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4" name="Google Shape;154;p20"/>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55" name="Google Shape;155;p20"/>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0"/>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57" name="Google Shape;157;p20"/>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368778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Light - Title Slide">
  <p:cSld name="TITLE_1">
    <p:spTree>
      <p:nvGrpSpPr>
        <p:cNvPr id="1" name="Shape 15"/>
        <p:cNvGrpSpPr/>
        <p:nvPr/>
      </p:nvGrpSpPr>
      <p:grpSpPr>
        <a:xfrm>
          <a:off x="0" y="0"/>
          <a:ext cx="0" cy="0"/>
          <a:chOff x="0" y="0"/>
          <a:chExt cx="0" cy="0"/>
        </a:xfrm>
      </p:grpSpPr>
      <p:sp>
        <p:nvSpPr>
          <p:cNvPr id="16" name="Google Shape;16;p3"/>
          <p:cNvSpPr/>
          <p:nvPr/>
        </p:nvSpPr>
        <p:spPr>
          <a:xfrm>
            <a:off x="0" y="1350"/>
            <a:ext cx="5485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pic>
        <p:nvPicPr>
          <p:cNvPr id="17" name="Google Shape;17;p3"/>
          <p:cNvPicPr preferRelativeResize="0"/>
          <p:nvPr/>
        </p:nvPicPr>
        <p:blipFill rotWithShape="1">
          <a:blip r:embed="rId2">
            <a:alphaModFix/>
          </a:blip>
          <a:srcRect/>
          <a:stretch/>
        </p:blipFill>
        <p:spPr>
          <a:xfrm>
            <a:off x="0" y="-10126"/>
            <a:ext cx="2872100" cy="1116950"/>
          </a:xfrm>
          <a:prstGeom prst="rect">
            <a:avLst/>
          </a:prstGeom>
          <a:noFill/>
          <a:ln>
            <a:noFill/>
          </a:ln>
        </p:spPr>
      </p:pic>
      <p:sp>
        <p:nvSpPr>
          <p:cNvPr id="18" name="Google Shape;18;p3"/>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3"/>
          <p:cNvSpPr txBox="1">
            <a:spLocks noGrp="1"/>
          </p:cNvSpPr>
          <p:nvPr>
            <p:ph type="title"/>
          </p:nvPr>
        </p:nvSpPr>
        <p:spPr>
          <a:xfrm>
            <a:off x="685125" y="1366125"/>
            <a:ext cx="3933900" cy="2600400"/>
          </a:xfrm>
          <a:prstGeom prst="rect">
            <a:avLst/>
          </a:prstGeom>
        </p:spPr>
        <p:txBody>
          <a:bodyPr spcFirstLastPara="1" wrap="square" lIns="91425" tIns="91425" rIns="91425" bIns="91425" anchor="b" anchorCtr="0">
            <a:normAutofit/>
          </a:bodyPr>
          <a:lstStyle>
            <a:lvl1pPr lvl="0" rtl="0">
              <a:spcBef>
                <a:spcPts val="0"/>
              </a:spcBef>
              <a:spcAft>
                <a:spcPts val="0"/>
              </a:spcAft>
              <a:buSzPts val="3500"/>
              <a:buNone/>
              <a:defRPr sz="3500" b="1" i="0">
                <a:latin typeface="Elizeth" panose="020B0601020201010104" pitchFamily="34" charset="77"/>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20" name="Google Shape;20;p3"/>
          <p:cNvSpPr txBox="1">
            <a:spLocks noGrp="1"/>
          </p:cNvSpPr>
          <p:nvPr>
            <p:ph type="subTitle" idx="1"/>
          </p:nvPr>
        </p:nvSpPr>
        <p:spPr>
          <a:xfrm>
            <a:off x="685125" y="4048975"/>
            <a:ext cx="3933900" cy="617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i="0">
                <a:latin typeface="Poppins SemiBold" pitchFamily="2" charset="77"/>
                <a:cs typeface="Poppins SemiBold" pitchFamily="2" charset="77"/>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A478F"/>
        </a:solidFill>
        <a:effectLst/>
      </p:bgPr>
    </p:bg>
    <p:spTree>
      <p:nvGrpSpPr>
        <p:cNvPr id="1" name="Shape 21"/>
        <p:cNvGrpSpPr/>
        <p:nvPr/>
      </p:nvGrpSpPr>
      <p:grpSpPr>
        <a:xfrm>
          <a:off x="0" y="0"/>
          <a:ext cx="0" cy="0"/>
          <a:chOff x="0" y="0"/>
          <a:chExt cx="0" cy="0"/>
        </a:xfrm>
      </p:grpSpPr>
      <p:sp>
        <p:nvSpPr>
          <p:cNvPr id="22" name="Google Shape;22;p4"/>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 name="Google Shape;23;p4"/>
          <p:cNvPicPr preferRelativeResize="0"/>
          <p:nvPr/>
        </p:nvPicPr>
        <p:blipFill rotWithShape="1">
          <a:blip r:embed="rId2">
            <a:alphaModFix/>
          </a:blip>
          <a:srcRect/>
          <a:stretch/>
        </p:blipFill>
        <p:spPr>
          <a:xfrm>
            <a:off x="8467410" y="4049"/>
            <a:ext cx="681790" cy="673816"/>
          </a:xfrm>
          <a:prstGeom prst="rect">
            <a:avLst/>
          </a:prstGeom>
          <a:noFill/>
          <a:ln>
            <a:noFill/>
          </a:ln>
        </p:spPr>
      </p:pic>
      <p:sp>
        <p:nvSpPr>
          <p:cNvPr id="24" name="Google Shape;24;p4"/>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500"/>
              <a:buNone/>
              <a:defRPr sz="4500" b="1" i="0">
                <a:solidFill>
                  <a:schemeClr val="lt1"/>
                </a:solidFill>
                <a:latin typeface="Elizeth" panose="020B06010202010101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a:buNone/>
              <a:defRPr sz="1100" b="1">
                <a:solidFill>
                  <a:srgbClr val="E7C221"/>
                </a:solidFill>
                <a:latin typeface="Georgia"/>
                <a:ea typeface="Georgia"/>
                <a:cs typeface="Georgia"/>
                <a:sym typeface="Georgia"/>
              </a:defRPr>
            </a:lvl2pPr>
            <a:lvl3pPr lvl="2" algn="ctr">
              <a:buNone/>
              <a:defRPr sz="1100" b="1">
                <a:solidFill>
                  <a:srgbClr val="E7C221"/>
                </a:solidFill>
                <a:latin typeface="Georgia"/>
                <a:ea typeface="Georgia"/>
                <a:cs typeface="Georgia"/>
                <a:sym typeface="Georgia"/>
              </a:defRPr>
            </a:lvl3pPr>
            <a:lvl4pPr lvl="3" algn="ctr">
              <a:buNone/>
              <a:defRPr sz="1100" b="1">
                <a:solidFill>
                  <a:srgbClr val="E7C221"/>
                </a:solidFill>
                <a:latin typeface="Georgia"/>
                <a:ea typeface="Georgia"/>
                <a:cs typeface="Georgia"/>
                <a:sym typeface="Georgia"/>
              </a:defRPr>
            </a:lvl4pPr>
            <a:lvl5pPr lvl="4" algn="ctr">
              <a:buNone/>
              <a:defRPr sz="1100" b="1">
                <a:solidFill>
                  <a:srgbClr val="E7C221"/>
                </a:solidFill>
                <a:latin typeface="Georgia"/>
                <a:ea typeface="Georgia"/>
                <a:cs typeface="Georgia"/>
                <a:sym typeface="Georgia"/>
              </a:defRPr>
            </a:lvl5pPr>
            <a:lvl6pPr lvl="5" algn="ctr">
              <a:buNone/>
              <a:defRPr sz="1100" b="1">
                <a:solidFill>
                  <a:srgbClr val="E7C221"/>
                </a:solidFill>
                <a:latin typeface="Georgia"/>
                <a:ea typeface="Georgia"/>
                <a:cs typeface="Georgia"/>
                <a:sym typeface="Georgia"/>
              </a:defRPr>
            </a:lvl6pPr>
            <a:lvl7pPr lvl="6" algn="ctr">
              <a:buNone/>
              <a:defRPr sz="1100" b="1">
                <a:solidFill>
                  <a:srgbClr val="E7C221"/>
                </a:solidFill>
                <a:latin typeface="Georgia"/>
                <a:ea typeface="Georgia"/>
                <a:cs typeface="Georgia"/>
                <a:sym typeface="Georgia"/>
              </a:defRPr>
            </a:lvl7pPr>
            <a:lvl8pPr lvl="7" algn="ctr">
              <a:buNone/>
              <a:defRPr sz="1100" b="1">
                <a:solidFill>
                  <a:srgbClr val="E7C221"/>
                </a:solidFill>
                <a:latin typeface="Georgia"/>
                <a:ea typeface="Georgia"/>
                <a:cs typeface="Georgia"/>
                <a:sym typeface="Georgia"/>
              </a:defRPr>
            </a:lvl8pPr>
            <a:lvl9pPr lvl="8" algn="ctr">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26" name="Google Shape;26;p4"/>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Photo">
  <p:cSld name="SECTION_HEADER_1">
    <p:spTree>
      <p:nvGrpSpPr>
        <p:cNvPr id="1" name="Shape 27"/>
        <p:cNvGrpSpPr/>
        <p:nvPr/>
      </p:nvGrpSpPr>
      <p:grpSpPr>
        <a:xfrm>
          <a:off x="0" y="0"/>
          <a:ext cx="0" cy="0"/>
          <a:chOff x="0" y="0"/>
          <a:chExt cx="0" cy="0"/>
        </a:xfrm>
      </p:grpSpPr>
      <p:sp>
        <p:nvSpPr>
          <p:cNvPr id="28" name="Google Shape;28;p5"/>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30;p5"/>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Elizeth" panose="020B0601020201010104" pitchFamily="34" charset="77"/>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32" name="Google Shape;32;p5"/>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pic>
        <p:nvPicPr>
          <p:cNvPr id="8" name="Google Shape;61;p9">
            <a:extLst>
              <a:ext uri="{FF2B5EF4-FFF2-40B4-BE49-F238E27FC236}">
                <a16:creationId xmlns:a16="http://schemas.microsoft.com/office/drawing/2014/main" id="{6EB25FF2-9D89-439F-A1D1-127D54909DD6}"/>
              </a:ext>
            </a:extLst>
          </p:cNvPr>
          <p:cNvPicPr preferRelativeResize="0"/>
          <p:nvPr userDrawn="1"/>
        </p:nvPicPr>
        <p:blipFill>
          <a:blip r:embed="rId2">
            <a:alphaModFix/>
          </a:blip>
          <a:stretch>
            <a:fillRect/>
          </a:stretch>
        </p:blipFill>
        <p:spPr>
          <a:xfrm>
            <a:off x="8466700" y="4037"/>
            <a:ext cx="681800" cy="6738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Right">
  <p:cSld name="TITLE_AND_BODY_2">
    <p:spTree>
      <p:nvGrpSpPr>
        <p:cNvPr id="1" name="Shape 42"/>
        <p:cNvGrpSpPr/>
        <p:nvPr/>
      </p:nvGrpSpPr>
      <p:grpSpPr>
        <a:xfrm>
          <a:off x="0" y="0"/>
          <a:ext cx="0" cy="0"/>
          <a:chOff x="0" y="0"/>
          <a:chExt cx="0" cy="0"/>
        </a:xfrm>
      </p:grpSpPr>
      <p:sp>
        <p:nvSpPr>
          <p:cNvPr id="43" name="Google Shape;43;p7"/>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Google Shape;44;p7"/>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46" name="Google Shape;46;p7"/>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p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48" name="Google Shape;48;p7"/>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Dark Right">
  <p:cSld name="TITLE_AND_BODY_1">
    <p:bg>
      <p:bgPr>
        <a:solidFill>
          <a:srgbClr val="002846"/>
        </a:solidFill>
        <a:effectLst/>
      </p:bgPr>
    </p:bg>
    <p:spTree>
      <p:nvGrpSpPr>
        <p:cNvPr id="1" name="Shape 49"/>
        <p:cNvGrpSpPr/>
        <p:nvPr/>
      </p:nvGrpSpPr>
      <p:grpSpPr>
        <a:xfrm>
          <a:off x="0" y="0"/>
          <a:ext cx="0" cy="0"/>
          <a:chOff x="0" y="0"/>
          <a:chExt cx="0" cy="0"/>
        </a:xfrm>
      </p:grpSpPr>
      <p:sp>
        <p:nvSpPr>
          <p:cNvPr id="50" name="Google Shape;50;p8"/>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p8"/>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 name="Google Shape;52;p8"/>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53" name="Google Shape;53;p8"/>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5" name="Google Shape;55;p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6" name="Google Shape;56;p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57" name="Google Shape;57;p8"/>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Right">
  <p:cSld name="TITLE_AND_BODY_1_1">
    <p:bg>
      <p:bgPr>
        <a:solidFill>
          <a:srgbClr val="002846"/>
        </a:solidFill>
        <a:effectLst/>
      </p:bgPr>
    </p:bg>
    <p:spTree>
      <p:nvGrpSpPr>
        <p:cNvPr id="1" name="Shape 58"/>
        <p:cNvGrpSpPr/>
        <p:nvPr/>
      </p:nvGrpSpPr>
      <p:grpSpPr>
        <a:xfrm>
          <a:off x="0" y="0"/>
          <a:ext cx="0" cy="0"/>
          <a:chOff x="0" y="0"/>
          <a:chExt cx="0" cy="0"/>
        </a:xfrm>
      </p:grpSpPr>
      <p:sp>
        <p:nvSpPr>
          <p:cNvPr id="59" name="Google Shape;59;p9"/>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9"/>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1" name="Google Shape;61;p9"/>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62" name="Google Shape;62;p9"/>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9"/>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64" name="Google Shape;64;p9"/>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Light Left" type="twoColTx">
  <p:cSld name="TITLE_AND_TWO_COLUMNS">
    <p:spTree>
      <p:nvGrpSpPr>
        <p:cNvPr id="1" name="Shape 65"/>
        <p:cNvGrpSpPr/>
        <p:nvPr/>
      </p:nvGrpSpPr>
      <p:grpSpPr>
        <a:xfrm>
          <a:off x="0" y="0"/>
          <a:ext cx="0" cy="0"/>
          <a:chOff x="0" y="0"/>
          <a:chExt cx="0" cy="0"/>
        </a:xfrm>
      </p:grpSpPr>
      <p:sp>
        <p:nvSpPr>
          <p:cNvPr id="66" name="Google Shape;66;p10"/>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0"/>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8" name="Google Shape;68;p10"/>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69" name="Google Shape;69;p10"/>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0"/>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Elizeth" panose="020B0601020201010104" pitchFamily="34" charset="77"/>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0"/>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Poppins" pitchFamily="2" charset="77"/>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a:p>
        </p:txBody>
      </p:sp>
      <p:sp>
        <p:nvSpPr>
          <p:cNvPr id="72" name="Google Shape;72;p10"/>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73" name="Google Shape;73;p10"/>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SzPts val="700"/>
              <a:buNone/>
              <a:defRPr sz="700" b="1" i="0">
                <a:latin typeface="Poppins SemiBold" pitchFamily="2" charset="77"/>
                <a:cs typeface="Poppins SemiBold" pitchFamily="2" charset="77"/>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Dark Left">
  <p:cSld name="CUSTOM_1">
    <p:bg>
      <p:bgPr>
        <a:solidFill>
          <a:srgbClr val="002846"/>
        </a:solidFill>
        <a:effectLst/>
      </p:bgPr>
    </p:bg>
    <p:spTree>
      <p:nvGrpSpPr>
        <p:cNvPr id="1" name="Shape 81"/>
        <p:cNvGrpSpPr/>
        <p:nvPr/>
      </p:nvGrpSpPr>
      <p:grpSpPr>
        <a:xfrm>
          <a:off x="0" y="0"/>
          <a:ext cx="0" cy="0"/>
          <a:chOff x="0" y="0"/>
          <a:chExt cx="0" cy="0"/>
        </a:xfrm>
      </p:grpSpPr>
      <p:sp>
        <p:nvSpPr>
          <p:cNvPr id="82" name="Google Shape;82;p12"/>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2"/>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2"/>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85" name="Google Shape;85;p12"/>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2"/>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7" name="Google Shape;87;p12"/>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88" name="Google Shape;88;p12"/>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89" name="Google Shape;89;p12"/>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1pPr>
            <a:lvl2pPr lvl="1">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2pPr>
            <a:lvl3pPr lvl="2">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3pPr>
            <a:lvl4pPr lvl="3">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4pPr>
            <a:lvl5pPr lvl="4">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5pPr>
            <a:lvl6pPr lvl="5">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6pPr>
            <a:lvl7pPr lvl="6">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7pPr>
            <a:lvl8pPr lvl="7">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8pPr>
            <a:lvl9pPr lvl="8">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1A478F"/>
              </a:buClr>
              <a:buSzPts val="1800"/>
              <a:buFont typeface="Helvetica Neue"/>
              <a:buChar char="●"/>
              <a:defRPr sz="1800">
                <a:solidFill>
                  <a:srgbClr val="1A478F"/>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582852" y="4605750"/>
            <a:ext cx="450900" cy="393600"/>
          </a:xfrm>
          <a:prstGeom prst="rect">
            <a:avLst/>
          </a:prstGeom>
          <a:noFill/>
          <a:ln>
            <a:noFill/>
          </a:ln>
        </p:spPr>
        <p:txBody>
          <a:bodyPr spcFirstLastPara="1" wrap="square" lIns="91425" tIns="91425" rIns="91425" bIns="91425" anchor="ctr" anchorCtr="0">
            <a:noAutofit/>
          </a:bodyPr>
          <a:lstStyle>
            <a:lvl1pPr lvl="0" algn="ctr" rtl="0">
              <a:buNone/>
              <a:defRPr sz="1100" b="0"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1" r:id="rId11"/>
    <p:sldLayoutId id="2147483663" r:id="rId12"/>
    <p:sldLayoutId id="2147483665" r:id="rId13"/>
    <p:sldLayoutId id="2147483667" r:id="rId14"/>
    <p:sldLayoutId id="2147483668" r:id="rId15"/>
    <p:sldLayoutId id="2147483669" r:id="rId16"/>
    <p:sldLayoutId id="2147483670" r:id="rId17"/>
    <p:sldLayoutId id="214748367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Elizeth" panose="020B0601020201010104" pitchFamily="34" charset="77"/>
          <a:ea typeface="Elizeth" panose="020B06010202010101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mynextmove.org/profile/summary/53-3051.00"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news.schoolsdo.org/2016/01/seeing-benefits-a-school-expands-recess/"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497921" y="2088432"/>
            <a:ext cx="4537749" cy="2600400"/>
          </a:xfrm>
          <a:prstGeom prst="rect">
            <a:avLst/>
          </a:prstGeom>
        </p:spPr>
        <p:txBody>
          <a:bodyPr spcFirstLastPara="1" wrap="square" lIns="91425" tIns="91425" rIns="91425" bIns="91425" anchor="b" anchorCtr="0">
            <a:noAutofit/>
          </a:bodyPr>
          <a:lstStyle/>
          <a:p>
            <a:r>
              <a:rPr lang="en-US" sz="3000" dirty="0">
                <a:latin typeface="Elizeth"/>
              </a:rPr>
              <a:t>Supporting Students Experiencing Homelessness</a:t>
            </a:r>
            <a:br>
              <a:rPr lang="en-US" sz="3000" dirty="0">
                <a:latin typeface="Elizeth"/>
              </a:rPr>
            </a:br>
            <a:r>
              <a:rPr lang="en-US" sz="3000" dirty="0">
                <a:latin typeface="Elizeth"/>
              </a:rPr>
              <a:t>Annual Training</a:t>
            </a:r>
            <a:br>
              <a:rPr lang="en-US" sz="3000" dirty="0">
                <a:latin typeface="Elizeth"/>
              </a:rPr>
            </a:br>
            <a:r>
              <a:rPr lang="en-US" sz="3000" dirty="0">
                <a:latin typeface="Elizeth"/>
              </a:rPr>
              <a:t> </a:t>
            </a:r>
            <a:br>
              <a:rPr lang="en-US" sz="3000" dirty="0">
                <a:latin typeface="Elizeth"/>
              </a:rPr>
            </a:br>
            <a:br>
              <a:rPr lang="en-US" sz="3000" dirty="0">
                <a:latin typeface="Elizeth"/>
              </a:rPr>
            </a:br>
            <a:r>
              <a:rPr lang="en-US" sz="3000" i="1" dirty="0">
                <a:latin typeface="Elizeth"/>
              </a:rPr>
              <a:t>_____</a:t>
            </a:r>
            <a:r>
              <a:rPr lang="en-US" sz="3000" dirty="0">
                <a:latin typeface="Elizeth"/>
              </a:rPr>
              <a:t> School District</a:t>
            </a:r>
            <a:endParaRPr lang="en-US"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2D9B00-3509-5D71-FD03-47F97C556A73}"/>
              </a:ext>
            </a:extLst>
          </p:cNvPr>
          <p:cNvSpPr>
            <a:spLocks noGrp="1"/>
          </p:cNvSpPr>
          <p:nvPr>
            <p:ph type="title"/>
          </p:nvPr>
        </p:nvSpPr>
        <p:spPr/>
        <p:txBody>
          <a:bodyPr/>
          <a:lstStyle/>
          <a:p>
            <a:r>
              <a:rPr lang="en-US" dirty="0"/>
              <a:t>Signs of Homelessness</a:t>
            </a:r>
          </a:p>
        </p:txBody>
      </p:sp>
      <p:sp>
        <p:nvSpPr>
          <p:cNvPr id="5" name="Text Placeholder 4">
            <a:extLst>
              <a:ext uri="{FF2B5EF4-FFF2-40B4-BE49-F238E27FC236}">
                <a16:creationId xmlns:a16="http://schemas.microsoft.com/office/drawing/2014/main" id="{867E048C-18CE-82E8-774A-61907E7E207C}"/>
              </a:ext>
            </a:extLst>
          </p:cNvPr>
          <p:cNvSpPr>
            <a:spLocks noGrp="1"/>
          </p:cNvSpPr>
          <p:nvPr>
            <p:ph type="body" idx="1"/>
          </p:nvPr>
        </p:nvSpPr>
        <p:spPr>
          <a:xfrm>
            <a:off x="1261880" y="1289077"/>
            <a:ext cx="6970500" cy="2510100"/>
          </a:xfrm>
        </p:spPr>
        <p:txBody>
          <a:bodyPr>
            <a:normAutofit fontScale="92500" lnSpcReduction="20000"/>
          </a:bodyPr>
          <a:lstStyle/>
          <a:p>
            <a:r>
              <a:rPr lang="en-US" sz="1600" b="1" dirty="0">
                <a:latin typeface="Helvetica Neue"/>
              </a:rPr>
              <a:t>Sometimes there are no signs</a:t>
            </a:r>
            <a:r>
              <a:rPr lang="en-US" b="1" dirty="0">
                <a:latin typeface="Helvetica Neue"/>
              </a:rPr>
              <a:t>.  But signs can include the following:</a:t>
            </a:r>
            <a:endParaRPr lang="en-US" sz="1600" b="1" dirty="0">
              <a:latin typeface="Helvetica Neue"/>
            </a:endParaRPr>
          </a:p>
          <a:p>
            <a:pPr marL="285750" indent="-285750">
              <a:buFont typeface="Arial" panose="020B0604020202020204" pitchFamily="34" charset="0"/>
              <a:buChar char="•"/>
            </a:pPr>
            <a:r>
              <a:rPr lang="en-US" sz="1600" dirty="0">
                <a:latin typeface="Helvetica Neue"/>
              </a:rPr>
              <a:t>Gaps in skill development</a:t>
            </a:r>
          </a:p>
          <a:p>
            <a:pPr marL="285750" indent="-285750">
              <a:buFont typeface="Arial" panose="020B0604020202020204" pitchFamily="34" charset="0"/>
              <a:buChar char="•"/>
            </a:pPr>
            <a:r>
              <a:rPr lang="en-US" sz="1600" dirty="0">
                <a:latin typeface="Helvetica Neue"/>
              </a:rPr>
              <a:t>Chronic hunger</a:t>
            </a:r>
          </a:p>
          <a:p>
            <a:pPr marL="285750" indent="-285750">
              <a:buFont typeface="Arial" panose="020B0604020202020204" pitchFamily="34" charset="0"/>
              <a:buChar char="•"/>
            </a:pPr>
            <a:r>
              <a:rPr lang="en-US" sz="1600" dirty="0">
                <a:latin typeface="Helvetica Neue"/>
              </a:rPr>
              <a:t>Fatigue, tired, can’t focus</a:t>
            </a:r>
          </a:p>
          <a:p>
            <a:pPr marL="285750" indent="-285750">
              <a:buFont typeface="Arial" panose="020B0604020202020204" pitchFamily="34" charset="0"/>
              <a:buChar char="•"/>
            </a:pPr>
            <a:r>
              <a:rPr lang="en-US" sz="1600" dirty="0">
                <a:latin typeface="Helvetica Neue"/>
              </a:rPr>
              <a:t>Poor organization skills</a:t>
            </a:r>
          </a:p>
          <a:p>
            <a:pPr marL="285750" indent="-285750">
              <a:buFont typeface="Arial" panose="020B0604020202020204" pitchFamily="34" charset="0"/>
              <a:buChar char="•"/>
            </a:pPr>
            <a:r>
              <a:rPr lang="en-US" sz="1600" dirty="0">
                <a:latin typeface="Helvetica Neue"/>
              </a:rPr>
              <a:t>Unmet medical/dental needs</a:t>
            </a:r>
          </a:p>
          <a:p>
            <a:pPr marL="285750" indent="-285750">
              <a:buFont typeface="Arial" panose="020B0604020202020204" pitchFamily="34" charset="0"/>
              <a:buChar char="•"/>
            </a:pPr>
            <a:r>
              <a:rPr lang="en-US" sz="1600" dirty="0">
                <a:latin typeface="Helvetica Neue"/>
              </a:rPr>
              <a:t>Erratic attendance/tardiness</a:t>
            </a:r>
          </a:p>
          <a:p>
            <a:pPr marL="285750" indent="-285750">
              <a:buFont typeface="Arial" panose="020B0604020202020204" pitchFamily="34" charset="0"/>
              <a:buChar char="•"/>
            </a:pPr>
            <a:r>
              <a:rPr lang="en-US" sz="1600" dirty="0">
                <a:latin typeface="Helvetica Neue"/>
              </a:rPr>
              <a:t>Inability to pay fees</a:t>
            </a:r>
          </a:p>
          <a:p>
            <a:pPr marL="285750" indent="-285750">
              <a:buFont typeface="Arial" panose="020B0604020202020204" pitchFamily="34" charset="0"/>
              <a:buChar char="•"/>
            </a:pPr>
            <a:r>
              <a:rPr lang="en-US" sz="1600" dirty="0">
                <a:latin typeface="Helvetica Neue"/>
              </a:rPr>
              <a:t>Lack of participation in afterschool activities</a:t>
            </a:r>
          </a:p>
          <a:p>
            <a:pPr marL="285750" indent="-285750">
              <a:buFont typeface="Arial" panose="020B0604020202020204" pitchFamily="34" charset="0"/>
              <a:buChar char="•"/>
            </a:pPr>
            <a:r>
              <a:rPr lang="en-US" sz="1600" dirty="0">
                <a:latin typeface="Helvetica Neue"/>
              </a:rPr>
              <a:t>Poor hygiene </a:t>
            </a:r>
          </a:p>
          <a:p>
            <a:endParaRPr lang="en-US" dirty="0"/>
          </a:p>
        </p:txBody>
      </p:sp>
    </p:spTree>
    <p:extLst>
      <p:ext uri="{BB962C8B-B14F-4D97-AF65-F5344CB8AC3E}">
        <p14:creationId xmlns:p14="http://schemas.microsoft.com/office/powerpoint/2010/main" val="103366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63E06-DD30-7ACA-7EDD-B2BAFC7D7F7A}"/>
              </a:ext>
            </a:extLst>
          </p:cNvPr>
          <p:cNvSpPr>
            <a:spLocks noGrp="1"/>
          </p:cNvSpPr>
          <p:nvPr>
            <p:ph type="title"/>
          </p:nvPr>
        </p:nvSpPr>
        <p:spPr>
          <a:xfrm>
            <a:off x="1261880" y="510225"/>
            <a:ext cx="5258190" cy="905400"/>
          </a:xfrm>
        </p:spPr>
        <p:txBody>
          <a:bodyPr>
            <a:normAutofit/>
          </a:bodyPr>
          <a:lstStyle/>
          <a:p>
            <a:r>
              <a:rPr lang="en-US" dirty="0"/>
              <a:t>Homelessness Creates Barriers</a:t>
            </a:r>
          </a:p>
        </p:txBody>
      </p:sp>
      <p:sp>
        <p:nvSpPr>
          <p:cNvPr id="5" name="Text Placeholder 4">
            <a:extLst>
              <a:ext uri="{FF2B5EF4-FFF2-40B4-BE49-F238E27FC236}">
                <a16:creationId xmlns:a16="http://schemas.microsoft.com/office/drawing/2014/main" id="{0B44E2A6-E805-FA06-C3D8-E1D1C6A469D3}"/>
              </a:ext>
            </a:extLst>
          </p:cNvPr>
          <p:cNvSpPr>
            <a:spLocks noGrp="1"/>
          </p:cNvSpPr>
          <p:nvPr>
            <p:ph type="body" idx="1"/>
          </p:nvPr>
        </p:nvSpPr>
        <p:spPr>
          <a:xfrm>
            <a:off x="1261880" y="1415625"/>
            <a:ext cx="7325529" cy="3154839"/>
          </a:xfrm>
        </p:spPr>
        <p:txBody>
          <a:bodyPr>
            <a:normAutofit fontScale="70000" lnSpcReduction="20000"/>
          </a:bodyPr>
          <a:lstStyle/>
          <a:p>
            <a:pPr>
              <a:spcBef>
                <a:spcPts val="1200"/>
              </a:spcBef>
            </a:pPr>
            <a:r>
              <a:rPr lang="en-US" sz="2200" b="1" dirty="0"/>
              <a:t>Students experiencing homelessness may</a:t>
            </a:r>
          </a:p>
          <a:p>
            <a:pPr lvl="1">
              <a:spcBef>
                <a:spcPts val="1200"/>
              </a:spcBef>
            </a:pPr>
            <a:r>
              <a:rPr lang="en-US" sz="2200" dirty="0"/>
              <a:t>Be unable to meet school enrollment requirements,</a:t>
            </a:r>
          </a:p>
          <a:p>
            <a:pPr lvl="1">
              <a:spcBef>
                <a:spcPts val="1200"/>
              </a:spcBef>
            </a:pPr>
            <a:r>
              <a:rPr lang="en-US" sz="2200" dirty="0"/>
              <a:t>Move around and change schools a lot,</a:t>
            </a:r>
          </a:p>
          <a:p>
            <a:pPr lvl="1">
              <a:spcBef>
                <a:spcPts val="1200"/>
              </a:spcBef>
            </a:pPr>
            <a:r>
              <a:rPr lang="en-US" sz="2200" dirty="0"/>
              <a:t>Be hungry, tired, and stressed,</a:t>
            </a:r>
          </a:p>
          <a:p>
            <a:pPr lvl="1">
              <a:spcBef>
                <a:spcPts val="1200"/>
              </a:spcBef>
            </a:pPr>
            <a:r>
              <a:rPr lang="en-US" sz="2200" dirty="0"/>
              <a:t>Not have school supplies or a quiet place to study,</a:t>
            </a:r>
          </a:p>
          <a:p>
            <a:pPr lvl="1">
              <a:spcBef>
                <a:spcPts val="1200"/>
              </a:spcBef>
            </a:pPr>
            <a:r>
              <a:rPr lang="en-US" sz="2200" dirty="0"/>
              <a:t>Not have access to reliable transportation,</a:t>
            </a:r>
          </a:p>
          <a:p>
            <a:pPr lvl="1">
              <a:spcBef>
                <a:spcPts val="1200"/>
              </a:spcBef>
            </a:pPr>
            <a:r>
              <a:rPr lang="en-US" sz="2200" dirty="0"/>
              <a:t>Not have a parent or guardian to help them (unaccompanied youth).</a:t>
            </a:r>
          </a:p>
          <a:p>
            <a:endParaRPr lang="en-US" dirty="0"/>
          </a:p>
        </p:txBody>
      </p:sp>
    </p:spTree>
    <p:extLst>
      <p:ext uri="{BB962C8B-B14F-4D97-AF65-F5344CB8AC3E}">
        <p14:creationId xmlns:p14="http://schemas.microsoft.com/office/powerpoint/2010/main" val="347930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5738-0366-DDAC-BABB-6EBCB3A6E069}"/>
              </a:ext>
            </a:extLst>
          </p:cNvPr>
          <p:cNvSpPr>
            <a:spLocks noGrp="1"/>
          </p:cNvSpPr>
          <p:nvPr>
            <p:ph type="title"/>
          </p:nvPr>
        </p:nvSpPr>
        <p:spPr>
          <a:xfrm>
            <a:off x="1261879" y="510225"/>
            <a:ext cx="5586181" cy="905400"/>
          </a:xfrm>
        </p:spPr>
        <p:txBody>
          <a:bodyPr>
            <a:normAutofit/>
          </a:bodyPr>
          <a:lstStyle/>
          <a:p>
            <a:r>
              <a:rPr lang="en-US" dirty="0"/>
              <a:t>Homelessness Affects Learning</a:t>
            </a:r>
          </a:p>
        </p:txBody>
      </p:sp>
      <p:sp>
        <p:nvSpPr>
          <p:cNvPr id="3" name="Text Placeholder 2">
            <a:extLst>
              <a:ext uri="{FF2B5EF4-FFF2-40B4-BE49-F238E27FC236}">
                <a16:creationId xmlns:a16="http://schemas.microsoft.com/office/drawing/2014/main" id="{56907250-11CC-8B6C-FA85-48BE9FE8F9B0}"/>
              </a:ext>
            </a:extLst>
          </p:cNvPr>
          <p:cNvSpPr>
            <a:spLocks noGrp="1"/>
          </p:cNvSpPr>
          <p:nvPr>
            <p:ph type="body" idx="1"/>
          </p:nvPr>
        </p:nvSpPr>
        <p:spPr>
          <a:xfrm>
            <a:off x="1246174" y="1301514"/>
            <a:ext cx="7897826" cy="3455299"/>
          </a:xfrm>
        </p:spPr>
        <p:txBody>
          <a:bodyPr>
            <a:normAutofit fontScale="40000" lnSpcReduction="20000"/>
          </a:bodyPr>
          <a:lstStyle/>
          <a:p>
            <a:pPr>
              <a:spcBef>
                <a:spcPts val="1200"/>
              </a:spcBef>
            </a:pPr>
            <a:r>
              <a:rPr lang="en-US" sz="3500" b="1" dirty="0"/>
              <a:t>Students experiencing homelessness are more</a:t>
            </a:r>
            <a:br>
              <a:rPr lang="en-US" sz="3500" b="1" dirty="0"/>
            </a:br>
            <a:r>
              <a:rPr lang="en-US" sz="3500" b="1" dirty="0"/>
              <a:t>likely to - </a:t>
            </a:r>
          </a:p>
          <a:p>
            <a:pPr lvl="1">
              <a:spcBef>
                <a:spcPts val="1200"/>
              </a:spcBef>
            </a:pPr>
            <a:r>
              <a:rPr lang="en-US" sz="3500" dirty="0"/>
              <a:t>Have higher incidences of acute and chronic illnesses, depression and anxiety.</a:t>
            </a:r>
          </a:p>
          <a:p>
            <a:pPr lvl="1">
              <a:spcBef>
                <a:spcPts val="1200"/>
              </a:spcBef>
            </a:pPr>
            <a:r>
              <a:rPr lang="en-US" sz="3500" dirty="0"/>
              <a:t>Be chronically absent from school</a:t>
            </a:r>
          </a:p>
          <a:p>
            <a:pPr lvl="1">
              <a:spcBef>
                <a:spcPts val="1200"/>
              </a:spcBef>
            </a:pPr>
            <a:r>
              <a:rPr lang="en-US" sz="3500" dirty="0"/>
              <a:t>Get lower grades</a:t>
            </a:r>
          </a:p>
          <a:p>
            <a:pPr lvl="1">
              <a:spcBef>
                <a:spcPts val="1200"/>
              </a:spcBef>
            </a:pPr>
            <a:r>
              <a:rPr lang="en-US" sz="3500" dirty="0"/>
              <a:t>Poor classroom engagement &amp; social skills</a:t>
            </a:r>
          </a:p>
          <a:p>
            <a:pPr lvl="1">
              <a:spcBef>
                <a:spcPts val="1200"/>
              </a:spcBef>
            </a:pPr>
            <a:r>
              <a:rPr lang="en-US" sz="3500" dirty="0"/>
              <a:t>Have special education needs</a:t>
            </a:r>
          </a:p>
          <a:p>
            <a:pPr lvl="1">
              <a:spcBef>
                <a:spcPts val="1200"/>
              </a:spcBef>
            </a:pPr>
            <a:r>
              <a:rPr lang="en-US" sz="3500" dirty="0"/>
              <a:t>Score poorly on assessment tests</a:t>
            </a:r>
          </a:p>
          <a:p>
            <a:pPr lvl="1">
              <a:spcBef>
                <a:spcPts val="1200"/>
              </a:spcBef>
            </a:pPr>
            <a:r>
              <a:rPr lang="en-US" sz="3500" dirty="0"/>
              <a:t>87% more likely to drop out of school</a:t>
            </a:r>
          </a:p>
          <a:p>
            <a:endParaRPr lang="en-US" dirty="0"/>
          </a:p>
        </p:txBody>
      </p:sp>
    </p:spTree>
    <p:extLst>
      <p:ext uri="{BB962C8B-B14F-4D97-AF65-F5344CB8AC3E}">
        <p14:creationId xmlns:p14="http://schemas.microsoft.com/office/powerpoint/2010/main" val="184140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70F3-7BFB-6242-3ACB-1C3FFFF67CAA}"/>
              </a:ext>
            </a:extLst>
          </p:cNvPr>
          <p:cNvSpPr>
            <a:spLocks noGrp="1"/>
          </p:cNvSpPr>
          <p:nvPr>
            <p:ph type="title"/>
          </p:nvPr>
        </p:nvSpPr>
        <p:spPr/>
        <p:txBody>
          <a:bodyPr/>
          <a:lstStyle/>
          <a:p>
            <a:r>
              <a:rPr lang="en-US"/>
              <a:t>What is McKinney Vento?</a:t>
            </a:r>
          </a:p>
        </p:txBody>
      </p:sp>
    </p:spTree>
    <p:extLst>
      <p:ext uri="{BB962C8B-B14F-4D97-AF65-F5344CB8AC3E}">
        <p14:creationId xmlns:p14="http://schemas.microsoft.com/office/powerpoint/2010/main" val="146431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2CACF-9141-CDFB-9D14-CAC07CA5A9A2}"/>
              </a:ext>
            </a:extLst>
          </p:cNvPr>
          <p:cNvSpPr>
            <a:spLocks noGrp="1"/>
          </p:cNvSpPr>
          <p:nvPr>
            <p:ph type="title"/>
          </p:nvPr>
        </p:nvSpPr>
        <p:spPr>
          <a:xfrm>
            <a:off x="1261879" y="510225"/>
            <a:ext cx="4969955" cy="905400"/>
          </a:xfrm>
        </p:spPr>
        <p:txBody>
          <a:bodyPr>
            <a:normAutofit/>
          </a:bodyPr>
          <a:lstStyle/>
          <a:p>
            <a:r>
              <a:rPr lang="en-US" dirty="0"/>
              <a:t>McKinney Vento Definitions</a:t>
            </a:r>
          </a:p>
        </p:txBody>
      </p:sp>
      <p:sp>
        <p:nvSpPr>
          <p:cNvPr id="5" name="Text Placeholder 4">
            <a:extLst>
              <a:ext uri="{FF2B5EF4-FFF2-40B4-BE49-F238E27FC236}">
                <a16:creationId xmlns:a16="http://schemas.microsoft.com/office/drawing/2014/main" id="{B18B2B0D-4C0E-E522-4069-5EDC5E922751}"/>
              </a:ext>
            </a:extLst>
          </p:cNvPr>
          <p:cNvSpPr>
            <a:spLocks noGrp="1"/>
          </p:cNvSpPr>
          <p:nvPr>
            <p:ph type="body" idx="1"/>
          </p:nvPr>
        </p:nvSpPr>
        <p:spPr>
          <a:xfrm>
            <a:off x="1261879" y="1084304"/>
            <a:ext cx="7208655" cy="3543300"/>
          </a:xfrm>
        </p:spPr>
        <p:txBody>
          <a:bodyPr>
            <a:normAutofit fontScale="40000" lnSpcReduction="20000"/>
          </a:bodyPr>
          <a:lstStyle/>
          <a:p>
            <a:pPr marL="0" indent="0">
              <a:spcBef>
                <a:spcPts val="3000"/>
              </a:spcBef>
              <a:buNone/>
            </a:pPr>
            <a:r>
              <a:rPr lang="en-US" sz="3400" b="1" dirty="0">
                <a:latin typeface="Helvetica Neue"/>
              </a:rPr>
              <a:t>Children or youth who lack a nighttime residence that is: </a:t>
            </a:r>
          </a:p>
          <a:p>
            <a:pPr lvl="2">
              <a:spcBef>
                <a:spcPts val="3000"/>
              </a:spcBef>
            </a:pPr>
            <a:r>
              <a:rPr lang="en-US" sz="3400" b="1" dirty="0"/>
              <a:t>Fixed - </a:t>
            </a:r>
            <a:r>
              <a:rPr lang="en-US" sz="3400" dirty="0"/>
              <a:t>Stationary, permanent, not subject to change </a:t>
            </a:r>
          </a:p>
          <a:p>
            <a:pPr lvl="2">
              <a:spcBef>
                <a:spcPts val="3000"/>
              </a:spcBef>
            </a:pPr>
            <a:r>
              <a:rPr lang="en-US" sz="3400" b="1" dirty="0"/>
              <a:t>Regular - </a:t>
            </a:r>
            <a:r>
              <a:rPr lang="en-US" sz="3400" dirty="0"/>
              <a:t>Predictable, routine, consistent</a:t>
            </a:r>
          </a:p>
          <a:p>
            <a:pPr lvl="2">
              <a:spcBef>
                <a:spcPts val="3000"/>
              </a:spcBef>
            </a:pPr>
            <a:r>
              <a:rPr lang="en-US" sz="3400" b="1" dirty="0"/>
              <a:t>Adequate - </a:t>
            </a:r>
            <a:r>
              <a:rPr lang="en-US" sz="3400" dirty="0"/>
              <a:t>Lawfully and reasonably sufficient</a:t>
            </a:r>
          </a:p>
          <a:p>
            <a:pPr marL="457200" lvl="1" indent="0">
              <a:buNone/>
            </a:pPr>
            <a:endParaRPr lang="en-US" sz="3400" dirty="0"/>
          </a:p>
          <a:p>
            <a:pPr marL="274320" lvl="1" indent="0">
              <a:buNone/>
            </a:pPr>
            <a:r>
              <a:rPr lang="en-US" sz="3400" b="1" i="1" dirty="0"/>
              <a:t>Guiding question to ask yourself: </a:t>
            </a:r>
          </a:p>
          <a:p>
            <a:pPr marL="274320" lvl="1" indent="0">
              <a:lnSpc>
                <a:spcPct val="114999"/>
              </a:lnSpc>
              <a:buNone/>
            </a:pPr>
            <a:endParaRPr lang="en-US" sz="3400" i="1" dirty="0"/>
          </a:p>
          <a:p>
            <a:pPr marL="274320" lvl="1" indent="0">
              <a:lnSpc>
                <a:spcPct val="114999"/>
              </a:lnSpc>
              <a:buNone/>
            </a:pPr>
            <a:r>
              <a:rPr lang="en-US" sz="3400" i="1" dirty="0"/>
              <a:t>Can the student go to the SAME PLACE (fixed) EVERY NIGHT (regular) to sleep in a SAFE and SUFFICIENT SPACE (adequate)?</a:t>
            </a:r>
            <a:endParaRPr lang="en-US" dirty="0"/>
          </a:p>
          <a:p>
            <a:endParaRPr lang="en-US" dirty="0"/>
          </a:p>
        </p:txBody>
      </p:sp>
    </p:spTree>
    <p:extLst>
      <p:ext uri="{BB962C8B-B14F-4D97-AF65-F5344CB8AC3E}">
        <p14:creationId xmlns:p14="http://schemas.microsoft.com/office/powerpoint/2010/main" val="135428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62D-A212-609B-1B26-E25AB05E1E6D}"/>
              </a:ext>
            </a:extLst>
          </p:cNvPr>
          <p:cNvSpPr>
            <a:spLocks noGrp="1"/>
          </p:cNvSpPr>
          <p:nvPr>
            <p:ph type="title"/>
          </p:nvPr>
        </p:nvSpPr>
        <p:spPr/>
        <p:txBody>
          <a:bodyPr>
            <a:normAutofit/>
          </a:bodyPr>
          <a:lstStyle/>
          <a:p>
            <a:r>
              <a:rPr lang="en-US"/>
              <a:t>Causes of Homelessness</a:t>
            </a:r>
          </a:p>
        </p:txBody>
      </p:sp>
      <p:sp>
        <p:nvSpPr>
          <p:cNvPr id="3" name="Text Placeholder 2">
            <a:extLst>
              <a:ext uri="{FF2B5EF4-FFF2-40B4-BE49-F238E27FC236}">
                <a16:creationId xmlns:a16="http://schemas.microsoft.com/office/drawing/2014/main" id="{7C3AED99-8A9F-B0AE-84A8-60D863462125}"/>
              </a:ext>
            </a:extLst>
          </p:cNvPr>
          <p:cNvSpPr>
            <a:spLocks noGrp="1"/>
          </p:cNvSpPr>
          <p:nvPr>
            <p:ph type="body" idx="1"/>
          </p:nvPr>
        </p:nvSpPr>
        <p:spPr>
          <a:xfrm>
            <a:off x="1126671" y="1159329"/>
            <a:ext cx="7380515" cy="3739242"/>
          </a:xfrm>
        </p:spPr>
        <p:txBody>
          <a:bodyPr>
            <a:normAutofit fontScale="77500" lnSpcReduction="20000"/>
          </a:bodyPr>
          <a:lstStyle/>
          <a:p>
            <a:pPr marL="400050" indent="-285750">
              <a:buFont typeface="Arial" panose="020B0604020202020204" pitchFamily="34" charset="0"/>
              <a:buChar char="•"/>
            </a:pPr>
            <a:r>
              <a:rPr lang="en-US" dirty="0">
                <a:latin typeface="Helvetica Neue"/>
              </a:rPr>
              <a:t>Shortage of affordable rental housing </a:t>
            </a:r>
          </a:p>
          <a:p>
            <a:endParaRPr lang="en-US" dirty="0">
              <a:latin typeface="Helvetica Neue"/>
            </a:endParaRPr>
          </a:p>
          <a:p>
            <a:pPr marL="400050" indent="-285750">
              <a:buFont typeface="Arial" panose="020B0604020202020204" pitchFamily="34" charset="0"/>
              <a:buChar char="•"/>
            </a:pPr>
            <a:r>
              <a:rPr lang="en-US" dirty="0">
                <a:latin typeface="Helvetica Neue"/>
              </a:rPr>
              <a:t>Increase in severe poverty</a:t>
            </a:r>
          </a:p>
          <a:p>
            <a:pPr marL="1200150" lvl="1" indent="-285750">
              <a:buFont typeface="Arial" panose="020B0604020202020204" pitchFamily="34" charset="0"/>
              <a:buChar char="•"/>
            </a:pPr>
            <a:r>
              <a:rPr lang="en-US" dirty="0"/>
              <a:t>Mean income of families experiencing homelessness is less than half the poverty line</a:t>
            </a:r>
          </a:p>
          <a:p>
            <a:pPr marL="1200150" lvl="1" indent="-285750">
              <a:buFont typeface="Arial" panose="020B0604020202020204" pitchFamily="34" charset="0"/>
              <a:buChar char="•"/>
            </a:pPr>
            <a:r>
              <a:rPr lang="en-US" dirty="0"/>
              <a:t>“a full-time minimum wage worker cannot afford fair market rent for housing in any jurisdiction within the United States”</a:t>
            </a:r>
          </a:p>
          <a:p>
            <a:pPr lvl="1" indent="0">
              <a:buNone/>
            </a:pPr>
            <a:endParaRPr lang="en-US" dirty="0"/>
          </a:p>
          <a:p>
            <a:pPr marL="400050" indent="-285750">
              <a:buFont typeface="Arial" panose="020B0604020202020204" pitchFamily="34" charset="0"/>
              <a:buChar char="•"/>
            </a:pPr>
            <a:r>
              <a:rPr lang="en-US" dirty="0">
                <a:latin typeface="Helvetica Neue"/>
              </a:rPr>
              <a:t>Additional education or training to maintain living wage jobs</a:t>
            </a:r>
          </a:p>
          <a:p>
            <a:endParaRPr lang="en-US" dirty="0">
              <a:latin typeface="Helvetica Neue"/>
            </a:endParaRPr>
          </a:p>
          <a:p>
            <a:pPr marL="400050" indent="-285750">
              <a:buFont typeface="Arial" panose="020B0604020202020204" pitchFamily="34" charset="0"/>
              <a:buChar char="•"/>
            </a:pPr>
            <a:r>
              <a:rPr lang="en-US" dirty="0">
                <a:latin typeface="Helvetica Neue"/>
              </a:rPr>
              <a:t>Childcare barriers</a:t>
            </a:r>
          </a:p>
          <a:p>
            <a:endParaRPr lang="en-US" dirty="0">
              <a:latin typeface="Helvetica Neue"/>
            </a:endParaRPr>
          </a:p>
          <a:p>
            <a:pPr marL="400050" indent="-285750">
              <a:buFont typeface="Arial" panose="020B0604020202020204" pitchFamily="34" charset="0"/>
              <a:buChar char="•"/>
            </a:pPr>
            <a:r>
              <a:rPr lang="en-US" dirty="0">
                <a:latin typeface="Helvetica Neue"/>
              </a:rPr>
              <a:t>Mental and Physical health needs may go unmet and be exacerbated by homelessness</a:t>
            </a:r>
          </a:p>
          <a:p>
            <a:pPr marL="400050" indent="-285750">
              <a:buFont typeface="Arial" panose="020B0604020202020204" pitchFamily="34" charset="0"/>
              <a:buChar char="•"/>
            </a:pPr>
            <a:endParaRPr lang="en-US" dirty="0">
              <a:latin typeface="Helvetica Neue"/>
            </a:endParaRPr>
          </a:p>
          <a:p>
            <a:pPr marL="400050" indent="-285750">
              <a:buFont typeface="Arial" panose="020B0604020202020204" pitchFamily="34" charset="0"/>
              <a:buChar char="•"/>
            </a:pPr>
            <a:r>
              <a:rPr lang="en-US" dirty="0">
                <a:latin typeface="Helvetica Neue"/>
              </a:rPr>
              <a:t>Unaccompanied Youth</a:t>
            </a:r>
          </a:p>
          <a:p>
            <a:pPr marL="1200150" lvl="1" indent="-285750">
              <a:buFont typeface="Arial" panose="020B0604020202020204" pitchFamily="34" charset="0"/>
              <a:buChar char="•"/>
            </a:pPr>
            <a:r>
              <a:rPr lang="en-US" dirty="0"/>
              <a:t>Abuse, Neglect, Extreme Family Conflict</a:t>
            </a:r>
          </a:p>
          <a:p>
            <a:pPr lvl="1" indent="0">
              <a:buNone/>
            </a:pPr>
            <a:endParaRPr lang="en-US" dirty="0"/>
          </a:p>
          <a:p>
            <a:pPr marL="400050" indent="-285750">
              <a:buFont typeface="Arial" panose="020B0604020202020204" pitchFamily="34" charset="0"/>
              <a:buChar char="•"/>
            </a:pPr>
            <a:r>
              <a:rPr lang="en-US" dirty="0">
                <a:latin typeface="Helvetica Neue"/>
              </a:rPr>
              <a:t>Natural Disasters</a:t>
            </a:r>
          </a:p>
          <a:p>
            <a:pPr marL="400050" indent="-285750">
              <a:buFont typeface="Arial" panose="020B0604020202020204" pitchFamily="34" charset="0"/>
              <a:buChar char="•"/>
            </a:pPr>
            <a:endParaRPr lang="en-US" dirty="0">
              <a:latin typeface="Helvetica Neue"/>
            </a:endParaRPr>
          </a:p>
          <a:p>
            <a:pPr marL="400050" indent="-285750">
              <a:buFont typeface="Arial" panose="020B0604020202020204" pitchFamily="34" charset="0"/>
              <a:buChar char="•"/>
            </a:pPr>
            <a:r>
              <a:rPr lang="en-US" dirty="0">
                <a:latin typeface="Helvetica Neue"/>
              </a:rPr>
              <a:t>Domestic Violence</a:t>
            </a:r>
          </a:p>
        </p:txBody>
      </p:sp>
    </p:spTree>
    <p:extLst>
      <p:ext uri="{BB962C8B-B14F-4D97-AF65-F5344CB8AC3E}">
        <p14:creationId xmlns:p14="http://schemas.microsoft.com/office/powerpoint/2010/main" val="372393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747E-30BF-9B63-673A-873A4B0108B7}"/>
              </a:ext>
            </a:extLst>
          </p:cNvPr>
          <p:cNvSpPr>
            <a:spLocks noGrp="1"/>
          </p:cNvSpPr>
          <p:nvPr>
            <p:ph type="title"/>
          </p:nvPr>
        </p:nvSpPr>
        <p:spPr>
          <a:xfrm>
            <a:off x="1102179" y="237600"/>
            <a:ext cx="7068276" cy="905400"/>
          </a:xfrm>
        </p:spPr>
        <p:txBody>
          <a:bodyPr>
            <a:normAutofit fontScale="90000"/>
          </a:bodyPr>
          <a:lstStyle/>
          <a:p>
            <a:r>
              <a:rPr lang="en-US" dirty="0">
                <a:latin typeface="Elizeth"/>
              </a:rPr>
              <a:t>Types of Living Situations that qualify for the McKinney Vento Act</a:t>
            </a:r>
            <a:br>
              <a:rPr lang="en-US" dirty="0">
                <a:latin typeface="Elizeth"/>
              </a:rPr>
            </a:br>
            <a:endParaRPr lang="en-US" dirty="0">
              <a:latin typeface="Elizeth"/>
            </a:endParaRPr>
          </a:p>
        </p:txBody>
      </p:sp>
      <p:sp>
        <p:nvSpPr>
          <p:cNvPr id="3" name="Text Placeholder 2">
            <a:extLst>
              <a:ext uri="{FF2B5EF4-FFF2-40B4-BE49-F238E27FC236}">
                <a16:creationId xmlns:a16="http://schemas.microsoft.com/office/drawing/2014/main" id="{6FB5D20F-B25B-7DA8-3F00-073333415FA5}"/>
              </a:ext>
            </a:extLst>
          </p:cNvPr>
          <p:cNvSpPr>
            <a:spLocks noGrp="1"/>
          </p:cNvSpPr>
          <p:nvPr>
            <p:ph type="body" idx="1"/>
          </p:nvPr>
        </p:nvSpPr>
        <p:spPr>
          <a:xfrm>
            <a:off x="604157" y="848523"/>
            <a:ext cx="8062765" cy="4190616"/>
          </a:xfrm>
        </p:spPr>
        <p:txBody>
          <a:bodyPr>
            <a:normAutofit fontScale="25000" lnSpcReduction="20000"/>
          </a:bodyPr>
          <a:lstStyle/>
          <a:p>
            <a:pPr lvl="1">
              <a:spcBef>
                <a:spcPts val="3000"/>
              </a:spcBef>
            </a:pPr>
            <a:r>
              <a:rPr lang="en-US" sz="4800" dirty="0"/>
              <a:t>Sharing the housing of other persons due to loss of housing, economic hardship, or a similar reason</a:t>
            </a:r>
          </a:p>
          <a:p>
            <a:pPr lvl="1">
              <a:spcBef>
                <a:spcPts val="3000"/>
              </a:spcBef>
            </a:pPr>
            <a:r>
              <a:rPr lang="en-US" sz="4800" dirty="0"/>
              <a:t>Living in motels, hotels, trailer parks, or camping grounds due to the lack of alternative adequate accommodations</a:t>
            </a:r>
          </a:p>
          <a:p>
            <a:pPr lvl="1">
              <a:spcBef>
                <a:spcPts val="3000"/>
              </a:spcBef>
            </a:pPr>
            <a:r>
              <a:rPr lang="en-US" sz="4800" dirty="0"/>
              <a:t>Living in emergency or transitional shelters</a:t>
            </a:r>
          </a:p>
          <a:p>
            <a:pPr lvl="1">
              <a:spcBef>
                <a:spcPts val="3000"/>
              </a:spcBef>
            </a:pPr>
            <a:r>
              <a:rPr lang="en-US" sz="4800" dirty="0"/>
              <a:t>Living in a public or private place not designed for or ordinarily used as a regular sleeping accommodation for human beings</a:t>
            </a:r>
          </a:p>
          <a:p>
            <a:pPr lvl="1">
              <a:spcBef>
                <a:spcPts val="1800"/>
              </a:spcBef>
            </a:pPr>
            <a:r>
              <a:rPr lang="en-US" sz="4800" dirty="0"/>
              <a:t>Living in cars, parks, public spaces, abandoned buildings, substandard housing, bus or train stations, or similar settings</a:t>
            </a:r>
            <a:br>
              <a:rPr lang="en-US" sz="4800" dirty="0"/>
            </a:br>
            <a:endParaRPr lang="en-US" sz="4800" dirty="0"/>
          </a:p>
          <a:p>
            <a:pPr marL="596900" lvl="1" indent="0">
              <a:spcBef>
                <a:spcPts val="1800"/>
              </a:spcBef>
              <a:buNone/>
            </a:pPr>
            <a:r>
              <a:rPr lang="en-US" sz="4800" dirty="0"/>
              <a:t>[(42 U.S.C. § 11434a(2)]</a:t>
            </a:r>
          </a:p>
          <a:p>
            <a:pPr marL="596900" lvl="1" indent="0">
              <a:spcBef>
                <a:spcPts val="1800"/>
              </a:spcBef>
              <a:buNone/>
            </a:pPr>
            <a:endParaRPr lang="en-US" dirty="0"/>
          </a:p>
        </p:txBody>
      </p:sp>
    </p:spTree>
    <p:extLst>
      <p:ext uri="{BB962C8B-B14F-4D97-AF65-F5344CB8AC3E}">
        <p14:creationId xmlns:p14="http://schemas.microsoft.com/office/powerpoint/2010/main" val="280034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EC87-5FE0-A9FF-0EA3-AF4AE4F366EA}"/>
              </a:ext>
            </a:extLst>
          </p:cNvPr>
          <p:cNvSpPr>
            <a:spLocks noGrp="1"/>
          </p:cNvSpPr>
          <p:nvPr>
            <p:ph type="title"/>
          </p:nvPr>
        </p:nvSpPr>
        <p:spPr>
          <a:xfrm>
            <a:off x="1086749" y="372661"/>
            <a:ext cx="5502894" cy="905400"/>
          </a:xfrm>
        </p:spPr>
        <p:txBody>
          <a:bodyPr>
            <a:normAutofit/>
          </a:bodyPr>
          <a:lstStyle/>
          <a:p>
            <a:r>
              <a:rPr lang="en-US" dirty="0"/>
              <a:t>Unaccompanied Homeless Youth</a:t>
            </a:r>
          </a:p>
        </p:txBody>
      </p:sp>
      <p:sp>
        <p:nvSpPr>
          <p:cNvPr id="3" name="Text Placeholder 2">
            <a:extLst>
              <a:ext uri="{FF2B5EF4-FFF2-40B4-BE49-F238E27FC236}">
                <a16:creationId xmlns:a16="http://schemas.microsoft.com/office/drawing/2014/main" id="{5D696239-F33C-1EF6-1E15-7DB5DD5F8021}"/>
              </a:ext>
            </a:extLst>
          </p:cNvPr>
          <p:cNvSpPr>
            <a:spLocks noGrp="1"/>
          </p:cNvSpPr>
          <p:nvPr>
            <p:ph type="body" idx="1"/>
          </p:nvPr>
        </p:nvSpPr>
        <p:spPr>
          <a:xfrm>
            <a:off x="1086751" y="1059400"/>
            <a:ext cx="6970500" cy="2510100"/>
          </a:xfrm>
        </p:spPr>
        <p:txBody>
          <a:bodyPr/>
          <a:lstStyle/>
          <a:p>
            <a:pPr marL="0" indent="0">
              <a:buNone/>
            </a:pPr>
            <a:r>
              <a:rPr lang="en-US" dirty="0">
                <a:latin typeface="Helvetica Neue"/>
              </a:rPr>
              <a:t>1. Student’s living arrangement must meet the definition of homeless</a:t>
            </a:r>
            <a:br>
              <a:rPr lang="en-US" dirty="0">
                <a:latin typeface="Helvetica Neue"/>
              </a:rPr>
            </a:br>
            <a:endParaRPr lang="en-US" dirty="0">
              <a:latin typeface="Helvetica Neue"/>
            </a:endParaRPr>
          </a:p>
          <a:p>
            <a:pPr marL="0" indent="0">
              <a:buNone/>
            </a:pPr>
            <a:r>
              <a:rPr lang="en-US" b="1" dirty="0">
                <a:latin typeface="Helvetica Neue"/>
              </a:rPr>
              <a:t>    </a:t>
            </a:r>
            <a:r>
              <a:rPr lang="en-US" b="1" u="sng" dirty="0">
                <a:latin typeface="Helvetica Neue"/>
              </a:rPr>
              <a:t>AND</a:t>
            </a:r>
            <a:br>
              <a:rPr lang="en-US" b="1" u="sng" dirty="0">
                <a:latin typeface="Helvetica Neue"/>
              </a:rPr>
            </a:br>
            <a:endParaRPr lang="en-US" b="1" u="sng" dirty="0">
              <a:latin typeface="Helvetica Neue"/>
            </a:endParaRPr>
          </a:p>
          <a:p>
            <a:pPr marL="0" indent="0">
              <a:buNone/>
            </a:pPr>
            <a:r>
              <a:rPr lang="en-US" dirty="0">
                <a:latin typeface="Helvetica Neue"/>
              </a:rPr>
              <a:t>2. Student must be considered </a:t>
            </a:r>
            <a:r>
              <a:rPr lang="en-US" i="1" dirty="0">
                <a:latin typeface="Helvetica Neue"/>
              </a:rPr>
              <a:t>unaccompanied, </a:t>
            </a:r>
            <a:r>
              <a:rPr lang="en-US" dirty="0">
                <a:latin typeface="Helvetica Neue"/>
              </a:rPr>
              <a:t>defined as “not in the physical custody of a parent or guardian.”</a:t>
            </a:r>
          </a:p>
          <a:p>
            <a:endParaRPr lang="en-US" dirty="0"/>
          </a:p>
        </p:txBody>
      </p:sp>
      <p:pic>
        <p:nvPicPr>
          <p:cNvPr id="5" name="Picture 4" descr="Screenshot of the National Center for Homeless Education's unaccompanied youth eligibility flowchart">
            <a:extLst>
              <a:ext uri="{FF2B5EF4-FFF2-40B4-BE49-F238E27FC236}">
                <a16:creationId xmlns:a16="http://schemas.microsoft.com/office/drawing/2014/main" id="{119F2196-6E0A-9C59-6EC1-70F98A0653C4}"/>
              </a:ext>
            </a:extLst>
          </p:cNvPr>
          <p:cNvPicPr>
            <a:picLocks noChangeAspect="1"/>
          </p:cNvPicPr>
          <p:nvPr/>
        </p:nvPicPr>
        <p:blipFill>
          <a:blip r:embed="rId2"/>
          <a:stretch>
            <a:fillRect/>
          </a:stretch>
        </p:blipFill>
        <p:spPr>
          <a:xfrm>
            <a:off x="1525866" y="3145846"/>
            <a:ext cx="6092265" cy="1737360"/>
          </a:xfrm>
          <a:prstGeom prst="rect">
            <a:avLst/>
          </a:prstGeom>
        </p:spPr>
      </p:pic>
    </p:spTree>
    <p:extLst>
      <p:ext uri="{BB962C8B-B14F-4D97-AF65-F5344CB8AC3E}">
        <p14:creationId xmlns:p14="http://schemas.microsoft.com/office/powerpoint/2010/main" val="6639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6044-95EA-4432-82E8-04EA510FF0F7}"/>
              </a:ext>
            </a:extLst>
          </p:cNvPr>
          <p:cNvSpPr>
            <a:spLocks noGrp="1"/>
          </p:cNvSpPr>
          <p:nvPr>
            <p:ph type="title"/>
          </p:nvPr>
        </p:nvSpPr>
        <p:spPr>
          <a:xfrm>
            <a:off x="1261879" y="510225"/>
            <a:ext cx="5851019" cy="905400"/>
          </a:xfrm>
        </p:spPr>
        <p:txBody>
          <a:bodyPr>
            <a:normAutofit/>
          </a:bodyPr>
          <a:lstStyle/>
          <a:p>
            <a:r>
              <a:rPr lang="en-US" dirty="0">
                <a:solidFill>
                  <a:schemeClr val="bg1"/>
                </a:solidFill>
              </a:rPr>
              <a:t>Unaccompanied Homeless and Youth</a:t>
            </a:r>
          </a:p>
        </p:txBody>
      </p:sp>
      <p:pic>
        <p:nvPicPr>
          <p:cNvPr id="5" name="Picture 4" descr="Screenshot of a map of Idaho with percentage of identified Homeless children and youth">
            <a:extLst>
              <a:ext uri="{FF2B5EF4-FFF2-40B4-BE49-F238E27FC236}">
                <a16:creationId xmlns:a16="http://schemas.microsoft.com/office/drawing/2014/main" id="{FCB608B2-F97B-4884-86E3-9C54E7DA5CBA}"/>
              </a:ext>
            </a:extLst>
          </p:cNvPr>
          <p:cNvPicPr>
            <a:picLocks noChangeAspect="1"/>
          </p:cNvPicPr>
          <p:nvPr/>
        </p:nvPicPr>
        <p:blipFill>
          <a:blip r:embed="rId2"/>
          <a:stretch>
            <a:fillRect/>
          </a:stretch>
        </p:blipFill>
        <p:spPr>
          <a:xfrm>
            <a:off x="787021" y="114173"/>
            <a:ext cx="8217322" cy="4915153"/>
          </a:xfrm>
          <a:prstGeom prst="rect">
            <a:avLst/>
          </a:prstGeom>
        </p:spPr>
      </p:pic>
    </p:spTree>
    <p:extLst>
      <p:ext uri="{BB962C8B-B14F-4D97-AF65-F5344CB8AC3E}">
        <p14:creationId xmlns:p14="http://schemas.microsoft.com/office/powerpoint/2010/main" val="28296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45EE-6420-4629-8653-84E503599892}"/>
              </a:ext>
            </a:extLst>
          </p:cNvPr>
          <p:cNvSpPr>
            <a:spLocks noGrp="1"/>
          </p:cNvSpPr>
          <p:nvPr>
            <p:ph type="title"/>
          </p:nvPr>
        </p:nvSpPr>
        <p:spPr>
          <a:xfrm>
            <a:off x="1261880" y="510225"/>
            <a:ext cx="6970500" cy="905400"/>
          </a:xfrm>
        </p:spPr>
        <p:txBody>
          <a:bodyPr>
            <a:normAutofit fontScale="90000"/>
          </a:bodyPr>
          <a:lstStyle/>
          <a:p>
            <a:r>
              <a:rPr lang="en-US" dirty="0">
                <a:solidFill>
                  <a:schemeClr val="bg1"/>
                </a:solidFill>
              </a:rPr>
              <a:t>Data showing strong relationship between homelessness and academics</a:t>
            </a:r>
          </a:p>
        </p:txBody>
      </p:sp>
      <p:pic>
        <p:nvPicPr>
          <p:cNvPr id="5" name="Picture 4" descr="Screenshot of data showing strong relationship between education and homelessness">
            <a:extLst>
              <a:ext uri="{FF2B5EF4-FFF2-40B4-BE49-F238E27FC236}">
                <a16:creationId xmlns:a16="http://schemas.microsoft.com/office/drawing/2014/main" id="{F2785C97-5F1E-4194-913B-D2C812157ABB}"/>
              </a:ext>
            </a:extLst>
          </p:cNvPr>
          <p:cNvPicPr>
            <a:picLocks noChangeAspect="1"/>
          </p:cNvPicPr>
          <p:nvPr/>
        </p:nvPicPr>
        <p:blipFill>
          <a:blip r:embed="rId2"/>
          <a:stretch>
            <a:fillRect/>
          </a:stretch>
        </p:blipFill>
        <p:spPr>
          <a:xfrm>
            <a:off x="1471484" y="0"/>
            <a:ext cx="6560317" cy="5069339"/>
          </a:xfrm>
          <a:prstGeom prst="rect">
            <a:avLst/>
          </a:prstGeom>
        </p:spPr>
      </p:pic>
    </p:spTree>
    <p:extLst>
      <p:ext uri="{BB962C8B-B14F-4D97-AF65-F5344CB8AC3E}">
        <p14:creationId xmlns:p14="http://schemas.microsoft.com/office/powerpoint/2010/main" val="277232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2406-D405-E22F-3308-E4E7685C1DED}"/>
              </a:ext>
            </a:extLst>
          </p:cNvPr>
          <p:cNvSpPr>
            <a:spLocks noGrp="1"/>
          </p:cNvSpPr>
          <p:nvPr>
            <p:ph type="title"/>
          </p:nvPr>
        </p:nvSpPr>
        <p:spPr>
          <a:xfrm>
            <a:off x="437116" y="2812362"/>
            <a:ext cx="3933900" cy="2600400"/>
          </a:xfrm>
        </p:spPr>
        <p:txBody>
          <a:bodyPr spcFirstLastPara="1" wrap="square" lIns="91425" tIns="91425" rIns="91425" bIns="91425" anchor="b" anchorCtr="0">
            <a:noAutofit/>
          </a:bodyPr>
          <a:lstStyle/>
          <a:p>
            <a:r>
              <a:rPr lang="en-US" sz="2500" dirty="0">
                <a:solidFill>
                  <a:srgbClr val="002846"/>
                </a:solidFill>
                <a:latin typeface="Helvetica Neue"/>
              </a:rPr>
              <a:t>This is presentation is  specifically designed for support staff. </a:t>
            </a:r>
            <a:br>
              <a:rPr lang="en-US" sz="2500" dirty="0">
                <a:solidFill>
                  <a:srgbClr val="002846"/>
                </a:solidFill>
                <a:latin typeface="Helvetica Neue"/>
              </a:rPr>
            </a:br>
            <a:br>
              <a:rPr lang="en-US" sz="2500" dirty="0">
                <a:solidFill>
                  <a:srgbClr val="002846"/>
                </a:solidFill>
                <a:latin typeface="Helvetica Neue"/>
              </a:rPr>
            </a:br>
            <a:r>
              <a:rPr lang="en-US" sz="2500" dirty="0">
                <a:solidFill>
                  <a:srgbClr val="002846"/>
                </a:solidFill>
                <a:latin typeface="Helvetica Neue"/>
              </a:rPr>
              <a:t>Specifically:</a:t>
            </a:r>
            <a:br>
              <a:rPr lang="en-US" sz="2500" dirty="0">
                <a:solidFill>
                  <a:srgbClr val="002846"/>
                </a:solidFill>
                <a:latin typeface="Helvetica Neue"/>
              </a:rPr>
            </a:br>
            <a:r>
              <a:rPr lang="en-US" sz="2500" dirty="0">
                <a:solidFill>
                  <a:srgbClr val="002846"/>
                </a:solidFill>
                <a:latin typeface="Helvetica Neue"/>
              </a:rPr>
              <a:t>-Bus Drivers</a:t>
            </a:r>
            <a:br>
              <a:rPr lang="en-US" sz="2500" dirty="0">
                <a:solidFill>
                  <a:srgbClr val="002846"/>
                </a:solidFill>
                <a:latin typeface="Helvetica Neue"/>
              </a:rPr>
            </a:br>
            <a:r>
              <a:rPr lang="en-US" sz="2500" dirty="0">
                <a:solidFill>
                  <a:srgbClr val="002846"/>
                </a:solidFill>
                <a:latin typeface="Helvetica Neue"/>
              </a:rPr>
              <a:t>-Paraprofessionals</a:t>
            </a:r>
            <a:br>
              <a:rPr lang="en-US" sz="2500" dirty="0">
                <a:solidFill>
                  <a:srgbClr val="002846"/>
                </a:solidFill>
                <a:latin typeface="Helvetica Neue"/>
              </a:rPr>
            </a:br>
            <a:r>
              <a:rPr lang="en-US" sz="2500" dirty="0">
                <a:solidFill>
                  <a:srgbClr val="002846"/>
                </a:solidFill>
                <a:latin typeface="Helvetica Neue"/>
              </a:rPr>
              <a:t>-Other supports staff</a:t>
            </a:r>
            <a:br>
              <a:rPr lang="en-US" sz="2500" dirty="0"/>
            </a:br>
            <a:br>
              <a:rPr lang="en-US" sz="2500" dirty="0"/>
            </a:br>
            <a:br>
              <a:rPr lang="en-US" sz="2500" dirty="0"/>
            </a:br>
            <a:endParaRPr lang="en-US" sz="2500" dirty="0"/>
          </a:p>
        </p:txBody>
      </p:sp>
      <p:pic>
        <p:nvPicPr>
          <p:cNvPr id="4" name="Picture 3" descr="A group of people boarding a school bus">
            <a:extLst>
              <a:ext uri="{FF2B5EF4-FFF2-40B4-BE49-F238E27FC236}">
                <a16:creationId xmlns:a16="http://schemas.microsoft.com/office/drawing/2014/main" id="{282B0E85-CA3C-9AC1-E740-AD8EB34DBA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0" y="136135"/>
            <a:ext cx="3881888" cy="2143126"/>
          </a:xfrm>
          <a:prstGeom prst="rect">
            <a:avLst/>
          </a:prstGeom>
        </p:spPr>
      </p:pic>
      <p:pic>
        <p:nvPicPr>
          <p:cNvPr id="7" name="Picture 6" descr="A group of children on a swing set&#10;">
            <a:extLst>
              <a:ext uri="{FF2B5EF4-FFF2-40B4-BE49-F238E27FC236}">
                <a16:creationId xmlns:a16="http://schemas.microsoft.com/office/drawing/2014/main" id="{84360821-08AF-84FE-301F-C254E30FCD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92084" y="2344162"/>
            <a:ext cx="4114800" cy="2313563"/>
          </a:xfrm>
          <a:prstGeom prst="rect">
            <a:avLst/>
          </a:prstGeom>
        </p:spPr>
      </p:pic>
      <p:sp>
        <p:nvSpPr>
          <p:cNvPr id="8" name="TextBox 7">
            <a:extLst>
              <a:ext uri="{FF2B5EF4-FFF2-40B4-BE49-F238E27FC236}">
                <a16:creationId xmlns:a16="http://schemas.microsoft.com/office/drawing/2014/main" id="{88777AB4-2F6B-B86F-FE18-D9BF44F94296}"/>
              </a:ext>
            </a:extLst>
          </p:cNvPr>
          <p:cNvSpPr txBox="1"/>
          <p:nvPr/>
        </p:nvSpPr>
        <p:spPr>
          <a:xfrm>
            <a:off x="5635486" y="4689865"/>
            <a:ext cx="3220279" cy="317500"/>
          </a:xfrm>
          <a:prstGeom prst="rect">
            <a:avLst/>
          </a:prstGeom>
        </p:spPr>
        <p:txBody>
          <a:bodyPr>
            <a:normAutofit fontScale="70000" lnSpcReduction="20000"/>
          </a:bodyPr>
          <a:lstStyle/>
          <a:p>
            <a:r>
              <a:rPr lang="en-US"/>
              <a:t>ThePhoto by PhotoAuthor is licensed under CCYYSA.</a:t>
            </a:r>
          </a:p>
        </p:txBody>
      </p:sp>
    </p:spTree>
    <p:extLst>
      <p:ext uri="{BB962C8B-B14F-4D97-AF65-F5344CB8AC3E}">
        <p14:creationId xmlns:p14="http://schemas.microsoft.com/office/powerpoint/2010/main" val="417647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A82F92-F629-420A-B2AE-DAA99C2E2BB6}"/>
              </a:ext>
            </a:extLst>
          </p:cNvPr>
          <p:cNvSpPr>
            <a:spLocks noGrp="1"/>
          </p:cNvSpPr>
          <p:nvPr>
            <p:ph type="title"/>
          </p:nvPr>
        </p:nvSpPr>
        <p:spPr>
          <a:xfrm>
            <a:off x="685125" y="1366125"/>
            <a:ext cx="3933900" cy="381032"/>
          </a:xfrm>
        </p:spPr>
        <p:txBody>
          <a:bodyPr>
            <a:noAutofit/>
          </a:bodyPr>
          <a:lstStyle/>
          <a:p>
            <a:br>
              <a:rPr lang="en-US" sz="2800" dirty="0"/>
            </a:br>
            <a:br>
              <a:rPr lang="en-US" sz="2800" dirty="0"/>
            </a:br>
            <a:br>
              <a:rPr lang="en-US" sz="2800" dirty="0"/>
            </a:br>
            <a:r>
              <a:rPr lang="en-US" sz="2800" dirty="0"/>
              <a:t>Consequences of Youth Homelessness:</a:t>
            </a:r>
          </a:p>
        </p:txBody>
      </p:sp>
      <p:sp>
        <p:nvSpPr>
          <p:cNvPr id="8" name="Subtitle 7">
            <a:extLst>
              <a:ext uri="{FF2B5EF4-FFF2-40B4-BE49-F238E27FC236}">
                <a16:creationId xmlns:a16="http://schemas.microsoft.com/office/drawing/2014/main" id="{AF72AD6C-8490-0992-6286-D81D03FD2211}"/>
              </a:ext>
            </a:extLst>
          </p:cNvPr>
          <p:cNvSpPr>
            <a:spLocks noGrp="1"/>
          </p:cNvSpPr>
          <p:nvPr>
            <p:ph type="subTitle" idx="1"/>
          </p:nvPr>
        </p:nvSpPr>
        <p:spPr>
          <a:xfrm>
            <a:off x="638100" y="1846548"/>
            <a:ext cx="3933900" cy="2918918"/>
          </a:xfrm>
        </p:spPr>
        <p:txBody>
          <a:bodyPr/>
          <a:lstStyle/>
          <a:p>
            <a:pPr>
              <a:buFont typeface="Arial" panose="020B0604020202020204" pitchFamily="34" charset="0"/>
              <a:buChar char="•"/>
            </a:pPr>
            <a:r>
              <a:rPr lang="en-US" dirty="0">
                <a:solidFill>
                  <a:srgbClr val="002846"/>
                </a:solidFill>
                <a:latin typeface="Helvetica Neue"/>
              </a:rPr>
              <a:t>Impacts education, health, and general well-being</a:t>
            </a:r>
          </a:p>
          <a:p>
            <a:pPr lvl="1">
              <a:buFont typeface="Arial" panose="020B0604020202020204" pitchFamily="34" charset="0"/>
              <a:buChar char="•"/>
            </a:pPr>
            <a:r>
              <a:rPr lang="en-US" dirty="0">
                <a:solidFill>
                  <a:srgbClr val="002846"/>
                </a:solidFill>
              </a:rPr>
              <a:t>8-9x more likely to repeat a grade, 4x more likely to drop out of school, more likely to be placed in Special Education</a:t>
            </a:r>
          </a:p>
          <a:p>
            <a:pPr lvl="1">
              <a:buFont typeface="Arial" panose="020B0604020202020204" pitchFamily="34" charset="0"/>
              <a:buChar char="•"/>
            </a:pPr>
            <a:r>
              <a:rPr lang="en-US" dirty="0">
                <a:solidFill>
                  <a:srgbClr val="002846"/>
                </a:solidFill>
              </a:rPr>
              <a:t>87% increased likelihood of dropping out of school</a:t>
            </a:r>
          </a:p>
        </p:txBody>
      </p:sp>
      <p:pic>
        <p:nvPicPr>
          <p:cNvPr id="6" name="Picture 5" descr="Screenshot of youth at greater risk of experiencing homelessness data">
            <a:extLst>
              <a:ext uri="{FF2B5EF4-FFF2-40B4-BE49-F238E27FC236}">
                <a16:creationId xmlns:a16="http://schemas.microsoft.com/office/drawing/2014/main" id="{DEDE9727-1261-EB87-E8D9-16076F0CC2D9}"/>
              </a:ext>
            </a:extLst>
          </p:cNvPr>
          <p:cNvPicPr>
            <a:picLocks noChangeAspect="1"/>
          </p:cNvPicPr>
          <p:nvPr/>
        </p:nvPicPr>
        <p:blipFill>
          <a:blip r:embed="rId2"/>
          <a:stretch>
            <a:fillRect/>
          </a:stretch>
        </p:blipFill>
        <p:spPr>
          <a:xfrm>
            <a:off x="4807131" y="22860"/>
            <a:ext cx="4023360" cy="5120640"/>
          </a:xfrm>
          <a:prstGeom prst="rect">
            <a:avLst/>
          </a:prstGeom>
        </p:spPr>
      </p:pic>
    </p:spTree>
    <p:extLst>
      <p:ext uri="{BB962C8B-B14F-4D97-AF65-F5344CB8AC3E}">
        <p14:creationId xmlns:p14="http://schemas.microsoft.com/office/powerpoint/2010/main" val="350284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A79A1-B75A-11E8-290E-65E35CC03B6E}"/>
              </a:ext>
            </a:extLst>
          </p:cNvPr>
          <p:cNvSpPr>
            <a:spLocks noGrp="1"/>
          </p:cNvSpPr>
          <p:nvPr>
            <p:ph type="title"/>
          </p:nvPr>
        </p:nvSpPr>
        <p:spPr>
          <a:xfrm>
            <a:off x="364759" y="405019"/>
            <a:ext cx="4006704" cy="3869871"/>
          </a:xfrm>
        </p:spPr>
        <p:txBody>
          <a:bodyPr>
            <a:normAutofit fontScale="90000"/>
          </a:bodyPr>
          <a:lstStyle/>
          <a:p>
            <a:br>
              <a:rPr lang="en-US" sz="1800" dirty="0"/>
            </a:br>
            <a:br>
              <a:rPr lang="en-US" sz="1800" dirty="0"/>
            </a:br>
            <a:br>
              <a:rPr lang="en-US" sz="2000" dirty="0"/>
            </a:br>
            <a:r>
              <a:rPr lang="en-US" sz="1600" dirty="0">
                <a:solidFill>
                  <a:srgbClr val="002846"/>
                </a:solidFill>
                <a:latin typeface="Helvetica Neue"/>
              </a:rPr>
              <a:t>Please make sure that your school has McKinney Vento Rights posters hung up in an area that is visible to students and parents when they are in the building</a:t>
            </a:r>
            <a:br>
              <a:rPr lang="en-US" sz="1600" dirty="0">
                <a:solidFill>
                  <a:srgbClr val="002846"/>
                </a:solidFill>
                <a:latin typeface="Helvetica Neue"/>
              </a:rPr>
            </a:br>
            <a:r>
              <a:rPr lang="en-US" sz="1600" dirty="0">
                <a:solidFill>
                  <a:srgbClr val="002846"/>
                </a:solidFill>
                <a:latin typeface="Helvetica Neue"/>
              </a:rPr>
              <a:t>	Front office, parent information 	bulletin boards, etc.</a:t>
            </a:r>
            <a:br>
              <a:rPr lang="en-US" sz="1600" dirty="0">
                <a:solidFill>
                  <a:srgbClr val="002846"/>
                </a:solidFill>
                <a:latin typeface="Helvetica Neue"/>
              </a:rPr>
            </a:br>
            <a:br>
              <a:rPr lang="en-US" sz="1600" dirty="0">
                <a:solidFill>
                  <a:srgbClr val="002846"/>
                </a:solidFill>
                <a:latin typeface="Helvetica Neue"/>
              </a:rPr>
            </a:br>
            <a:r>
              <a:rPr lang="en-US" sz="1600" dirty="0">
                <a:solidFill>
                  <a:srgbClr val="002846"/>
                </a:solidFill>
                <a:latin typeface="Helvetica Neue"/>
              </a:rPr>
              <a:t>-Parent and Student Posters</a:t>
            </a:r>
            <a:br>
              <a:rPr lang="en-US" sz="1600" dirty="0">
                <a:solidFill>
                  <a:srgbClr val="002846"/>
                </a:solidFill>
                <a:latin typeface="Helvetica Neue"/>
              </a:rPr>
            </a:br>
            <a:br>
              <a:rPr lang="en-US" sz="1600" dirty="0">
                <a:solidFill>
                  <a:srgbClr val="002846"/>
                </a:solidFill>
                <a:latin typeface="Helvetica Neue"/>
              </a:rPr>
            </a:br>
            <a:r>
              <a:rPr lang="en-US" sz="1600" dirty="0">
                <a:solidFill>
                  <a:srgbClr val="002846"/>
                </a:solidFill>
                <a:latin typeface="Helvetica Neue"/>
              </a:rPr>
              <a:t>-Posters need to be in both English and Spanish</a:t>
            </a:r>
            <a:br>
              <a:rPr lang="en-US" sz="1600" dirty="0">
                <a:solidFill>
                  <a:srgbClr val="002846"/>
                </a:solidFill>
                <a:latin typeface="Helvetica Neue"/>
              </a:rPr>
            </a:br>
            <a:br>
              <a:rPr lang="en-US" sz="1600" dirty="0">
                <a:solidFill>
                  <a:srgbClr val="002846"/>
                </a:solidFill>
                <a:latin typeface="Helvetica Neue"/>
              </a:rPr>
            </a:br>
            <a:r>
              <a:rPr lang="en-US" sz="1300" i="1" dirty="0">
                <a:solidFill>
                  <a:srgbClr val="002846"/>
                </a:solidFill>
                <a:latin typeface="Helvetica Neue"/>
              </a:rPr>
              <a:t>If one has been damaged, or you have ideas for additional spots to post please contact your liaison. </a:t>
            </a:r>
            <a:br>
              <a:rPr lang="en-US" sz="1600" dirty="0">
                <a:solidFill>
                  <a:srgbClr val="002846"/>
                </a:solidFill>
                <a:latin typeface="Helvetica Neue"/>
              </a:rPr>
            </a:br>
            <a:endParaRPr lang="en-US" sz="1600" dirty="0">
              <a:solidFill>
                <a:srgbClr val="002846"/>
              </a:solidFill>
              <a:latin typeface="Helvetica Neue"/>
            </a:endParaRPr>
          </a:p>
        </p:txBody>
      </p:sp>
      <p:pic>
        <p:nvPicPr>
          <p:cNvPr id="7" name="Picture 6" descr="Image of McKinney-Vento Rights poster - information for parents">
            <a:extLst>
              <a:ext uri="{FF2B5EF4-FFF2-40B4-BE49-F238E27FC236}">
                <a16:creationId xmlns:a16="http://schemas.microsoft.com/office/drawing/2014/main" id="{BE505DA8-8F15-CD9D-F0CD-89079320EB94}"/>
              </a:ext>
            </a:extLst>
          </p:cNvPr>
          <p:cNvPicPr>
            <a:picLocks noChangeAspect="1"/>
          </p:cNvPicPr>
          <p:nvPr/>
        </p:nvPicPr>
        <p:blipFill>
          <a:blip r:embed="rId2"/>
          <a:stretch>
            <a:fillRect/>
          </a:stretch>
        </p:blipFill>
        <p:spPr>
          <a:xfrm>
            <a:off x="4433875" y="742950"/>
            <a:ext cx="2267481" cy="3657600"/>
          </a:xfrm>
          <a:prstGeom prst="rect">
            <a:avLst/>
          </a:prstGeom>
        </p:spPr>
      </p:pic>
      <p:pic>
        <p:nvPicPr>
          <p:cNvPr id="8" name="Picture 7" descr="Image of McKinney-Vento Rights poster - information for school-age youth">
            <a:extLst>
              <a:ext uri="{FF2B5EF4-FFF2-40B4-BE49-F238E27FC236}">
                <a16:creationId xmlns:a16="http://schemas.microsoft.com/office/drawing/2014/main" id="{823A0B92-36EC-FE11-BE52-0F346841FB71}"/>
              </a:ext>
            </a:extLst>
          </p:cNvPr>
          <p:cNvPicPr>
            <a:picLocks noChangeAspect="1"/>
          </p:cNvPicPr>
          <p:nvPr/>
        </p:nvPicPr>
        <p:blipFill>
          <a:blip r:embed="rId3"/>
          <a:stretch>
            <a:fillRect/>
          </a:stretch>
        </p:blipFill>
        <p:spPr>
          <a:xfrm>
            <a:off x="6826180" y="742950"/>
            <a:ext cx="2223027" cy="3657600"/>
          </a:xfrm>
          <a:prstGeom prst="rect">
            <a:avLst/>
          </a:prstGeom>
        </p:spPr>
      </p:pic>
    </p:spTree>
    <p:extLst>
      <p:ext uri="{BB962C8B-B14F-4D97-AF65-F5344CB8AC3E}">
        <p14:creationId xmlns:p14="http://schemas.microsoft.com/office/powerpoint/2010/main" val="102801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A692B-EAB8-364B-4574-571F872579D4}"/>
              </a:ext>
            </a:extLst>
          </p:cNvPr>
          <p:cNvSpPr>
            <a:spLocks noGrp="1"/>
          </p:cNvSpPr>
          <p:nvPr>
            <p:ph type="title"/>
          </p:nvPr>
        </p:nvSpPr>
        <p:spPr>
          <a:xfrm>
            <a:off x="244929" y="1600199"/>
            <a:ext cx="4441371" cy="1394775"/>
          </a:xfrm>
        </p:spPr>
        <p:txBody>
          <a:bodyPr wrap="square" anchor="b">
            <a:normAutofit/>
          </a:bodyPr>
          <a:lstStyle/>
          <a:p>
            <a:r>
              <a:rPr lang="en-US"/>
              <a:t>Supports for Students</a:t>
            </a:r>
          </a:p>
        </p:txBody>
      </p:sp>
    </p:spTree>
    <p:extLst>
      <p:ext uri="{BB962C8B-B14F-4D97-AF65-F5344CB8AC3E}">
        <p14:creationId xmlns:p14="http://schemas.microsoft.com/office/powerpoint/2010/main" val="62561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E7C142-BCD3-45B6-1887-72DC8EF2C530}"/>
              </a:ext>
            </a:extLst>
          </p:cNvPr>
          <p:cNvSpPr>
            <a:spLocks noGrp="1"/>
          </p:cNvSpPr>
          <p:nvPr>
            <p:ph type="title"/>
          </p:nvPr>
        </p:nvSpPr>
        <p:spPr>
          <a:xfrm>
            <a:off x="1261879" y="510225"/>
            <a:ext cx="5560951" cy="905400"/>
          </a:xfrm>
        </p:spPr>
        <p:txBody>
          <a:bodyPr>
            <a:normAutofit/>
          </a:bodyPr>
          <a:lstStyle/>
          <a:p>
            <a:r>
              <a:rPr lang="en-US" dirty="0"/>
              <a:t>Supports Provided in Our District</a:t>
            </a:r>
          </a:p>
        </p:txBody>
      </p:sp>
      <p:sp>
        <p:nvSpPr>
          <p:cNvPr id="5" name="Text Placeholder 4">
            <a:extLst>
              <a:ext uri="{FF2B5EF4-FFF2-40B4-BE49-F238E27FC236}">
                <a16:creationId xmlns:a16="http://schemas.microsoft.com/office/drawing/2014/main" id="{4335BCED-FE69-7C77-69A7-118C13D6589E}"/>
              </a:ext>
            </a:extLst>
          </p:cNvPr>
          <p:cNvSpPr>
            <a:spLocks noGrp="1"/>
          </p:cNvSpPr>
          <p:nvPr>
            <p:ph type="body" idx="1"/>
          </p:nvPr>
        </p:nvSpPr>
        <p:spPr>
          <a:xfrm>
            <a:off x="1261879" y="1415624"/>
            <a:ext cx="7520379" cy="3227175"/>
          </a:xfrm>
        </p:spPr>
        <p:txBody>
          <a:bodyPr>
            <a:normAutofit fontScale="70000" lnSpcReduction="20000"/>
          </a:bodyPr>
          <a:lstStyle/>
          <a:p>
            <a:r>
              <a:rPr lang="en-US" sz="2000" dirty="0">
                <a:solidFill>
                  <a:srgbClr val="C00000"/>
                </a:solidFill>
                <a:latin typeface="Helvetica Neue"/>
                <a:cs typeface="Poppins" panose="020B0604020202020204" charset="0"/>
              </a:rPr>
              <a:t>Please fill in with supports specific to your district or delete or feel free to delete the slide.</a:t>
            </a:r>
          </a:p>
          <a:p>
            <a:pPr>
              <a:lnSpc>
                <a:spcPct val="114999"/>
              </a:lnSpc>
            </a:pPr>
            <a:endParaRPr lang="en-US" sz="2000" dirty="0">
              <a:solidFill>
                <a:srgbClr val="C00000"/>
              </a:solidFill>
              <a:latin typeface="Helvetica Neue"/>
              <a:cs typeface="Poppins" panose="020B0604020202020204" charset="0"/>
            </a:endParaRPr>
          </a:p>
          <a:p>
            <a:pPr>
              <a:lnSpc>
                <a:spcPct val="114999"/>
              </a:lnSpc>
            </a:pPr>
            <a:r>
              <a:rPr lang="en-US" sz="2000" dirty="0">
                <a:solidFill>
                  <a:srgbClr val="C00000"/>
                </a:solidFill>
                <a:latin typeface="Helvetica Neue"/>
                <a:cs typeface="Poppins" panose="020B0604020202020204" charset="0"/>
              </a:rPr>
              <a:t>Examples may include </a:t>
            </a:r>
          </a:p>
          <a:p>
            <a:pPr>
              <a:lnSpc>
                <a:spcPct val="114999"/>
              </a:lnSpc>
            </a:pPr>
            <a:r>
              <a:rPr lang="en-US" sz="2000" dirty="0">
                <a:solidFill>
                  <a:srgbClr val="C00000"/>
                </a:solidFill>
                <a:latin typeface="Helvetica Neue"/>
                <a:cs typeface="Poppins" panose="020B0604020202020204" charset="0"/>
              </a:rPr>
              <a:t>Students have access to clothing closet </a:t>
            </a:r>
          </a:p>
          <a:p>
            <a:pPr>
              <a:lnSpc>
                <a:spcPct val="114999"/>
              </a:lnSpc>
            </a:pPr>
            <a:r>
              <a:rPr lang="en-US" sz="2000" dirty="0">
                <a:solidFill>
                  <a:srgbClr val="C00000"/>
                </a:solidFill>
                <a:latin typeface="Helvetica Neue"/>
                <a:cs typeface="Poppins" panose="020B0604020202020204" charset="0"/>
              </a:rPr>
              <a:t>Partnership with food bank</a:t>
            </a:r>
          </a:p>
          <a:p>
            <a:pPr>
              <a:lnSpc>
                <a:spcPct val="114999"/>
              </a:lnSpc>
            </a:pPr>
            <a:r>
              <a:rPr lang="en-US" sz="2000" dirty="0">
                <a:solidFill>
                  <a:srgbClr val="C00000"/>
                </a:solidFill>
                <a:latin typeface="Helvetica Neue"/>
                <a:cs typeface="Poppins" panose="020B0604020202020204" charset="0"/>
              </a:rPr>
              <a:t>Weekly communication with liaison, etc. </a:t>
            </a:r>
          </a:p>
          <a:p>
            <a:pPr>
              <a:lnSpc>
                <a:spcPct val="114999"/>
              </a:lnSpc>
            </a:pPr>
            <a:r>
              <a:rPr lang="en-US" sz="2000" dirty="0">
                <a:solidFill>
                  <a:srgbClr val="C00000"/>
                </a:solidFill>
                <a:latin typeface="Helvetica Neue"/>
                <a:cs typeface="Poppins" panose="020B0604020202020204" charset="0"/>
              </a:rPr>
              <a:t>Busing that is sensitive to student's housing situation</a:t>
            </a:r>
          </a:p>
          <a:p>
            <a:pPr>
              <a:lnSpc>
                <a:spcPct val="114999"/>
              </a:lnSpc>
            </a:pPr>
            <a:r>
              <a:rPr lang="en-US" sz="2000" dirty="0">
                <a:solidFill>
                  <a:srgbClr val="C00000"/>
                </a:solidFill>
                <a:latin typeface="Helvetica Neue"/>
                <a:cs typeface="Poppins" panose="020B0604020202020204" charset="0"/>
              </a:rPr>
              <a:t>Monitoring for ABC+P</a:t>
            </a:r>
          </a:p>
          <a:p>
            <a:pPr marL="0">
              <a:lnSpc>
                <a:spcPct val="114999"/>
              </a:lnSpc>
            </a:pPr>
            <a:r>
              <a:rPr lang="en-US" sz="2000" b="1" dirty="0">
                <a:solidFill>
                  <a:srgbClr val="C00000"/>
                </a:solidFill>
                <a:latin typeface="Helvetica Neue"/>
                <a:cs typeface="Poppins" panose="020B0604020202020204" charset="0"/>
              </a:rPr>
              <a:t>  A</a:t>
            </a:r>
            <a:r>
              <a:rPr lang="en-US" sz="2000" dirty="0">
                <a:solidFill>
                  <a:srgbClr val="C00000"/>
                </a:solidFill>
                <a:latin typeface="Helvetica Neue"/>
                <a:cs typeface="Poppins" panose="020B0604020202020204" charset="0"/>
              </a:rPr>
              <a:t>ttendance/Enrollment</a:t>
            </a:r>
          </a:p>
          <a:p>
            <a:pPr marL="0">
              <a:lnSpc>
                <a:spcPct val="114999"/>
              </a:lnSpc>
            </a:pPr>
            <a:r>
              <a:rPr lang="en-US" sz="2000" b="1" dirty="0">
                <a:solidFill>
                  <a:srgbClr val="C00000"/>
                </a:solidFill>
                <a:latin typeface="Helvetica Neue"/>
                <a:cs typeface="Poppins" panose="020B0604020202020204" charset="0"/>
              </a:rPr>
              <a:t>  B</a:t>
            </a:r>
            <a:r>
              <a:rPr lang="en-US" sz="2000" dirty="0">
                <a:solidFill>
                  <a:srgbClr val="C00000"/>
                </a:solidFill>
                <a:latin typeface="Helvetica Neue"/>
                <a:cs typeface="Poppins" panose="020B0604020202020204" charset="0"/>
              </a:rPr>
              <a:t>ehavior, Emotional Well-being &amp; Engagement</a:t>
            </a:r>
          </a:p>
          <a:p>
            <a:pPr marL="0">
              <a:lnSpc>
                <a:spcPct val="114999"/>
              </a:lnSpc>
            </a:pPr>
            <a:r>
              <a:rPr lang="en-US" sz="2000" b="1" dirty="0">
                <a:solidFill>
                  <a:srgbClr val="C00000"/>
                </a:solidFill>
                <a:latin typeface="Helvetica Neue"/>
                <a:cs typeface="Poppins" panose="020B0604020202020204" charset="0"/>
              </a:rPr>
              <a:t>  C</a:t>
            </a:r>
            <a:r>
              <a:rPr lang="en-US" sz="2000" dirty="0">
                <a:solidFill>
                  <a:srgbClr val="C00000"/>
                </a:solidFill>
                <a:latin typeface="Helvetica Neue"/>
                <a:cs typeface="Poppins" panose="020B0604020202020204" charset="0"/>
              </a:rPr>
              <a:t>oursework Completion &amp; Credit Accrual</a:t>
            </a:r>
          </a:p>
          <a:p>
            <a:pPr marL="0">
              <a:lnSpc>
                <a:spcPct val="114999"/>
              </a:lnSpc>
            </a:pPr>
            <a:r>
              <a:rPr lang="en-US" sz="2000" dirty="0">
                <a:solidFill>
                  <a:srgbClr val="C00000"/>
                </a:solidFill>
                <a:latin typeface="Helvetica Neue"/>
                <a:cs typeface="Poppins" panose="020B0604020202020204" charset="0"/>
              </a:rPr>
              <a:t>        +</a:t>
            </a:r>
          </a:p>
          <a:p>
            <a:pPr marL="0">
              <a:lnSpc>
                <a:spcPct val="114999"/>
              </a:lnSpc>
            </a:pPr>
            <a:r>
              <a:rPr lang="en-US" sz="2000" b="1" dirty="0">
                <a:solidFill>
                  <a:srgbClr val="C00000"/>
                </a:solidFill>
                <a:latin typeface="Helvetica Neue"/>
                <a:cs typeface="Poppins" panose="020B0604020202020204" charset="0"/>
              </a:rPr>
              <a:t>       P</a:t>
            </a:r>
            <a:r>
              <a:rPr lang="en-US" sz="2000" dirty="0">
                <a:solidFill>
                  <a:srgbClr val="C00000"/>
                </a:solidFill>
                <a:latin typeface="Helvetica Neue"/>
                <a:cs typeface="Poppins" panose="020B0604020202020204" charset="0"/>
              </a:rPr>
              <a:t>hysical Health &amp; Well-being</a:t>
            </a:r>
          </a:p>
          <a:p>
            <a:pPr>
              <a:lnSpc>
                <a:spcPct val="114999"/>
              </a:lnSpc>
            </a:pPr>
            <a:endParaRPr lang="en-US" dirty="0"/>
          </a:p>
        </p:txBody>
      </p:sp>
    </p:spTree>
    <p:extLst>
      <p:ext uri="{BB962C8B-B14F-4D97-AF65-F5344CB8AC3E}">
        <p14:creationId xmlns:p14="http://schemas.microsoft.com/office/powerpoint/2010/main" val="399920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F368-1B89-2B06-F145-59073D4086CD}"/>
              </a:ext>
            </a:extLst>
          </p:cNvPr>
          <p:cNvSpPr>
            <a:spLocks noGrp="1"/>
          </p:cNvSpPr>
          <p:nvPr>
            <p:ph type="title"/>
          </p:nvPr>
        </p:nvSpPr>
        <p:spPr/>
        <p:txBody>
          <a:bodyPr/>
          <a:lstStyle/>
          <a:p>
            <a:r>
              <a:rPr lang="en-US" dirty="0"/>
              <a:t>Attendance</a:t>
            </a:r>
          </a:p>
        </p:txBody>
      </p:sp>
      <p:sp>
        <p:nvSpPr>
          <p:cNvPr id="3" name="Text Placeholder 2">
            <a:extLst>
              <a:ext uri="{FF2B5EF4-FFF2-40B4-BE49-F238E27FC236}">
                <a16:creationId xmlns:a16="http://schemas.microsoft.com/office/drawing/2014/main" id="{EC3D0FF0-C153-B36E-66C5-F34A4886A725}"/>
              </a:ext>
            </a:extLst>
          </p:cNvPr>
          <p:cNvSpPr>
            <a:spLocks noGrp="1"/>
          </p:cNvSpPr>
          <p:nvPr>
            <p:ph type="body" idx="1"/>
          </p:nvPr>
        </p:nvSpPr>
        <p:spPr>
          <a:xfrm>
            <a:off x="1261880" y="1655700"/>
            <a:ext cx="6970500" cy="2510100"/>
          </a:xfrm>
        </p:spPr>
        <p:txBody>
          <a:bodyPr/>
          <a:lstStyle/>
          <a:p>
            <a:pPr marL="0" indent="0">
              <a:buNone/>
            </a:pPr>
            <a:r>
              <a:rPr lang="en-US" b="1" dirty="0"/>
              <a:t>What will help promote attendance &amp; achievement?</a:t>
            </a:r>
          </a:p>
          <a:p>
            <a:pPr lvl="1"/>
            <a:r>
              <a:rPr lang="en-US" dirty="0"/>
              <a:t>Immediate enrollment/identification</a:t>
            </a:r>
          </a:p>
          <a:p>
            <a:pPr lvl="1"/>
            <a:r>
              <a:rPr lang="en-US" dirty="0"/>
              <a:t>School of Origin (Best Interest)</a:t>
            </a:r>
          </a:p>
          <a:p>
            <a:pPr lvl="1"/>
            <a:r>
              <a:rPr lang="en-US" dirty="0"/>
              <a:t>Transportation</a:t>
            </a:r>
          </a:p>
          <a:p>
            <a:pPr lvl="1"/>
            <a:r>
              <a:rPr lang="en-US" dirty="0"/>
              <a:t>Accountability/Awareness</a:t>
            </a:r>
          </a:p>
          <a:p>
            <a:pPr lvl="1"/>
            <a:r>
              <a:rPr lang="en-US" dirty="0"/>
              <a:t>Engagement w/ School</a:t>
            </a:r>
          </a:p>
          <a:p>
            <a:endParaRPr lang="en-US" dirty="0"/>
          </a:p>
        </p:txBody>
      </p:sp>
    </p:spTree>
    <p:extLst>
      <p:ext uri="{BB962C8B-B14F-4D97-AF65-F5344CB8AC3E}">
        <p14:creationId xmlns:p14="http://schemas.microsoft.com/office/powerpoint/2010/main" val="355259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02A1-FA06-9A95-8E5E-267CC523FC6B}"/>
              </a:ext>
            </a:extLst>
          </p:cNvPr>
          <p:cNvSpPr>
            <a:spLocks noGrp="1"/>
          </p:cNvSpPr>
          <p:nvPr>
            <p:ph type="title"/>
          </p:nvPr>
        </p:nvSpPr>
        <p:spPr>
          <a:xfrm>
            <a:off x="1261879" y="510225"/>
            <a:ext cx="6837091" cy="905400"/>
          </a:xfrm>
        </p:spPr>
        <p:txBody>
          <a:bodyPr>
            <a:normAutofit fontScale="90000"/>
          </a:bodyPr>
          <a:lstStyle/>
          <a:p>
            <a:r>
              <a:rPr lang="en-US" dirty="0"/>
              <a:t>Behavioral/Emotional Wellbeing and Engagement</a:t>
            </a:r>
          </a:p>
        </p:txBody>
      </p:sp>
      <p:sp>
        <p:nvSpPr>
          <p:cNvPr id="3" name="Text Placeholder 2">
            <a:extLst>
              <a:ext uri="{FF2B5EF4-FFF2-40B4-BE49-F238E27FC236}">
                <a16:creationId xmlns:a16="http://schemas.microsoft.com/office/drawing/2014/main" id="{01757458-A917-F9AE-6171-FDF92454A751}"/>
              </a:ext>
            </a:extLst>
          </p:cNvPr>
          <p:cNvSpPr>
            <a:spLocks noGrp="1"/>
          </p:cNvSpPr>
          <p:nvPr>
            <p:ph type="body" idx="1"/>
          </p:nvPr>
        </p:nvSpPr>
        <p:spPr/>
        <p:txBody>
          <a:bodyPr/>
          <a:lstStyle/>
          <a:p>
            <a:pPr marL="0" indent="0">
              <a:buNone/>
            </a:pPr>
            <a:r>
              <a:rPr lang="en-US" b="1" dirty="0"/>
              <a:t>What will support positive behavior &amp; emotional well being?</a:t>
            </a:r>
          </a:p>
          <a:p>
            <a:pPr lvl="1"/>
            <a:r>
              <a:rPr lang="en-US" dirty="0"/>
              <a:t>Mentoring (check-in)</a:t>
            </a:r>
          </a:p>
          <a:p>
            <a:pPr lvl="1"/>
            <a:r>
              <a:rPr lang="en-US" dirty="0"/>
              <a:t>Referrals for Mental Health services</a:t>
            </a:r>
          </a:p>
          <a:p>
            <a:pPr lvl="1"/>
            <a:r>
              <a:rPr lang="en-US" dirty="0"/>
              <a:t>Academic/Intervention Support </a:t>
            </a:r>
          </a:p>
          <a:p>
            <a:pPr lvl="1"/>
            <a:r>
              <a:rPr lang="en-US" dirty="0"/>
              <a:t>Extra-curricular activities</a:t>
            </a:r>
          </a:p>
          <a:p>
            <a:pPr lvl="1"/>
            <a:r>
              <a:rPr lang="en-US" dirty="0"/>
              <a:t>College &amp; Career Planning/Support</a:t>
            </a:r>
          </a:p>
          <a:p>
            <a:pPr lvl="2"/>
            <a:r>
              <a:rPr lang="en-US" dirty="0"/>
              <a:t>FAFSA</a:t>
            </a:r>
          </a:p>
          <a:p>
            <a:pPr lvl="2"/>
            <a:r>
              <a:rPr lang="en-US" dirty="0"/>
              <a:t>Career &amp; Technical Ed.</a:t>
            </a:r>
          </a:p>
          <a:p>
            <a:endParaRPr lang="en-US" dirty="0"/>
          </a:p>
        </p:txBody>
      </p:sp>
    </p:spTree>
    <p:extLst>
      <p:ext uri="{BB962C8B-B14F-4D97-AF65-F5344CB8AC3E}">
        <p14:creationId xmlns:p14="http://schemas.microsoft.com/office/powerpoint/2010/main" val="86270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5012-5F96-D0A3-34F4-F7B02721B340}"/>
              </a:ext>
            </a:extLst>
          </p:cNvPr>
          <p:cNvSpPr>
            <a:spLocks noGrp="1"/>
          </p:cNvSpPr>
          <p:nvPr>
            <p:ph type="title"/>
          </p:nvPr>
        </p:nvSpPr>
        <p:spPr>
          <a:xfrm>
            <a:off x="1261880" y="510225"/>
            <a:ext cx="6786850" cy="905400"/>
          </a:xfrm>
        </p:spPr>
        <p:txBody>
          <a:bodyPr>
            <a:normAutofit/>
          </a:bodyPr>
          <a:lstStyle/>
          <a:p>
            <a:r>
              <a:rPr lang="en-US" sz="2500" dirty="0"/>
              <a:t>Coursework Completion and Credit Accrual</a:t>
            </a:r>
          </a:p>
        </p:txBody>
      </p:sp>
      <p:sp>
        <p:nvSpPr>
          <p:cNvPr id="3" name="Text Placeholder 2">
            <a:extLst>
              <a:ext uri="{FF2B5EF4-FFF2-40B4-BE49-F238E27FC236}">
                <a16:creationId xmlns:a16="http://schemas.microsoft.com/office/drawing/2014/main" id="{D283122F-FEE6-770F-CD51-4B927493AEBE}"/>
              </a:ext>
            </a:extLst>
          </p:cNvPr>
          <p:cNvSpPr>
            <a:spLocks noGrp="1"/>
          </p:cNvSpPr>
          <p:nvPr>
            <p:ph type="body" idx="1"/>
          </p:nvPr>
        </p:nvSpPr>
        <p:spPr>
          <a:xfrm>
            <a:off x="1261880" y="1546153"/>
            <a:ext cx="6970500" cy="3226814"/>
          </a:xfrm>
        </p:spPr>
        <p:txBody>
          <a:bodyPr/>
          <a:lstStyle/>
          <a:p>
            <a:pPr marL="0" indent="0">
              <a:buNone/>
            </a:pPr>
            <a:r>
              <a:rPr lang="en-US" b="1" dirty="0"/>
              <a:t>What practices will remove barriers to support academic success? </a:t>
            </a:r>
          </a:p>
          <a:p>
            <a:pPr lvl="1"/>
            <a:r>
              <a:rPr lang="en-US" dirty="0"/>
              <a:t> IEP &amp; EL eligibility coordinated w/ prior school</a:t>
            </a:r>
          </a:p>
          <a:p>
            <a:pPr lvl="2"/>
            <a:r>
              <a:rPr lang="en-US" dirty="0"/>
              <a:t>Prompt &amp; Expeditious referrals &amp; evaluations</a:t>
            </a:r>
          </a:p>
          <a:p>
            <a:pPr lvl="1"/>
            <a:r>
              <a:rPr lang="en-US" dirty="0"/>
              <a:t>Transcript Review</a:t>
            </a:r>
          </a:p>
          <a:p>
            <a:pPr lvl="2"/>
            <a:r>
              <a:rPr lang="en-US" dirty="0"/>
              <a:t>Full and/or Partial credit given</a:t>
            </a:r>
          </a:p>
          <a:p>
            <a:pPr lvl="1"/>
            <a:r>
              <a:rPr lang="en-US" dirty="0"/>
              <a:t>Credit Recovery</a:t>
            </a:r>
          </a:p>
          <a:p>
            <a:pPr lvl="1"/>
            <a:r>
              <a:rPr lang="en-US" dirty="0"/>
              <a:t>On-track to Graduate</a:t>
            </a:r>
          </a:p>
          <a:p>
            <a:pPr lvl="1"/>
            <a:r>
              <a:rPr lang="en-US" dirty="0"/>
              <a:t>Foundational Skills/Intervention</a:t>
            </a:r>
          </a:p>
        </p:txBody>
      </p:sp>
    </p:spTree>
    <p:extLst>
      <p:ext uri="{BB962C8B-B14F-4D97-AF65-F5344CB8AC3E}">
        <p14:creationId xmlns:p14="http://schemas.microsoft.com/office/powerpoint/2010/main" val="261530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CD3B-D1B0-3302-1BB3-63AC5E27D6A3}"/>
              </a:ext>
            </a:extLst>
          </p:cNvPr>
          <p:cNvSpPr>
            <a:spLocks noGrp="1"/>
          </p:cNvSpPr>
          <p:nvPr>
            <p:ph type="title"/>
          </p:nvPr>
        </p:nvSpPr>
        <p:spPr/>
        <p:txBody>
          <a:bodyPr>
            <a:normAutofit fontScale="90000"/>
          </a:bodyPr>
          <a:lstStyle/>
          <a:p>
            <a:r>
              <a:rPr lang="en-US"/>
              <a:t>Physical Health &amp; Wellbeing</a:t>
            </a:r>
          </a:p>
        </p:txBody>
      </p:sp>
      <p:sp>
        <p:nvSpPr>
          <p:cNvPr id="3" name="Text Placeholder 2">
            <a:extLst>
              <a:ext uri="{FF2B5EF4-FFF2-40B4-BE49-F238E27FC236}">
                <a16:creationId xmlns:a16="http://schemas.microsoft.com/office/drawing/2014/main" id="{9508CB04-2E63-C0D7-63D6-470D29A85940}"/>
              </a:ext>
            </a:extLst>
          </p:cNvPr>
          <p:cNvSpPr>
            <a:spLocks noGrp="1"/>
          </p:cNvSpPr>
          <p:nvPr>
            <p:ph type="body" idx="1"/>
          </p:nvPr>
        </p:nvSpPr>
        <p:spPr>
          <a:xfrm>
            <a:off x="1261880" y="1217775"/>
            <a:ext cx="6970500" cy="3163305"/>
          </a:xfrm>
        </p:spPr>
        <p:txBody>
          <a:bodyPr>
            <a:normAutofit fontScale="40000" lnSpcReduction="20000"/>
          </a:bodyPr>
          <a:lstStyle/>
          <a:p>
            <a:pPr marL="0" indent="0">
              <a:buNone/>
            </a:pPr>
            <a:r>
              <a:rPr lang="en-US" sz="4200" b="1" dirty="0"/>
              <a:t>What community &amp; school partnerships can meet a child’s physical needs? </a:t>
            </a:r>
          </a:p>
          <a:p>
            <a:pPr lvl="1"/>
            <a:r>
              <a:rPr lang="en-US" sz="4200" dirty="0"/>
              <a:t>Food &amp; Nutrition</a:t>
            </a:r>
          </a:p>
          <a:p>
            <a:pPr lvl="2"/>
            <a:r>
              <a:rPr lang="en-US" sz="4200" dirty="0"/>
              <a:t>Free Breakfast &amp; Lunch</a:t>
            </a:r>
          </a:p>
          <a:p>
            <a:pPr lvl="2"/>
            <a:r>
              <a:rPr lang="en-US" sz="4200" dirty="0"/>
              <a:t>Food Banks &amp; Weekend Backpacks</a:t>
            </a:r>
          </a:p>
          <a:p>
            <a:pPr lvl="1"/>
            <a:r>
              <a:rPr lang="en-US" sz="4200" dirty="0"/>
              <a:t>Clothing &amp; Winter gear</a:t>
            </a:r>
          </a:p>
          <a:p>
            <a:pPr lvl="1"/>
            <a:r>
              <a:rPr lang="en-US" sz="4200" dirty="0"/>
              <a:t>Hygiene Supplies</a:t>
            </a:r>
          </a:p>
          <a:p>
            <a:pPr lvl="1"/>
            <a:r>
              <a:rPr lang="en-US" sz="4200" dirty="0"/>
              <a:t>School Supplies</a:t>
            </a:r>
          </a:p>
          <a:p>
            <a:pPr lvl="1"/>
            <a:r>
              <a:rPr lang="en-US" sz="4200" dirty="0"/>
              <a:t>Immunizations</a:t>
            </a:r>
          </a:p>
          <a:p>
            <a:pPr lvl="1"/>
            <a:r>
              <a:rPr lang="en-US" sz="4200" dirty="0"/>
              <a:t>Medical &amp; Dental Referrals</a:t>
            </a:r>
          </a:p>
          <a:p>
            <a:pPr lvl="1"/>
            <a:r>
              <a:rPr lang="en-US" sz="4200" dirty="0"/>
              <a:t>Housing Referrals</a:t>
            </a:r>
            <a:endParaRPr lang="en-US" sz="4200" b="1" dirty="0"/>
          </a:p>
          <a:p>
            <a:endParaRPr lang="en-US" dirty="0"/>
          </a:p>
        </p:txBody>
      </p:sp>
    </p:spTree>
    <p:extLst>
      <p:ext uri="{BB962C8B-B14F-4D97-AF65-F5344CB8AC3E}">
        <p14:creationId xmlns:p14="http://schemas.microsoft.com/office/powerpoint/2010/main" val="168008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84FCB-6D86-3190-E605-AF5E806725EA}"/>
              </a:ext>
            </a:extLst>
          </p:cNvPr>
          <p:cNvSpPr>
            <a:spLocks noGrp="1"/>
          </p:cNvSpPr>
          <p:nvPr>
            <p:ph type="title"/>
          </p:nvPr>
        </p:nvSpPr>
        <p:spPr/>
        <p:txBody>
          <a:bodyPr/>
          <a:lstStyle/>
          <a:p>
            <a:r>
              <a:rPr lang="en-US"/>
              <a:t>	Questions?</a:t>
            </a:r>
          </a:p>
        </p:txBody>
      </p:sp>
      <p:sp>
        <p:nvSpPr>
          <p:cNvPr id="5" name="Text Placeholder 4">
            <a:extLst>
              <a:ext uri="{FF2B5EF4-FFF2-40B4-BE49-F238E27FC236}">
                <a16:creationId xmlns:a16="http://schemas.microsoft.com/office/drawing/2014/main" id="{5D631F78-5553-5D92-F596-E2AF221ED756}"/>
              </a:ext>
            </a:extLst>
          </p:cNvPr>
          <p:cNvSpPr>
            <a:spLocks noGrp="1"/>
          </p:cNvSpPr>
          <p:nvPr>
            <p:ph type="body" idx="1"/>
          </p:nvPr>
        </p:nvSpPr>
        <p:spPr/>
        <p:txBody>
          <a:bodyPr>
            <a:normAutofit/>
          </a:bodyPr>
          <a:lstStyle/>
          <a:p>
            <a:r>
              <a:rPr lang="en-US" dirty="0">
                <a:latin typeface="Poppins"/>
              </a:rPr>
              <a:t>Liaison Contact Information:</a:t>
            </a:r>
          </a:p>
          <a:p>
            <a:pPr marL="400050" indent="-285750">
              <a:buFont typeface="Arial" panose="020B0604020202020204" pitchFamily="34" charset="0"/>
              <a:buChar char="•"/>
            </a:pPr>
            <a:endParaRPr lang="en-US"/>
          </a:p>
          <a:p>
            <a:pPr marL="400050" indent="-285750">
              <a:buFont typeface="Arial" panose="020B0604020202020204" pitchFamily="34" charset="0"/>
              <a:buChar char="•"/>
            </a:pPr>
            <a:endParaRPr lang="en-US"/>
          </a:p>
          <a:p>
            <a:pPr marL="400050" indent="-285750">
              <a:buFont typeface="Arial" panose="020B0604020202020204" pitchFamily="34" charset="0"/>
              <a:buChar char="•"/>
            </a:pPr>
            <a:endParaRPr lang="en-US"/>
          </a:p>
          <a:p>
            <a:pPr>
              <a:lnSpc>
                <a:spcPct val="114999"/>
              </a:lnSpc>
            </a:pPr>
            <a:r>
              <a:rPr lang="en-US" dirty="0">
                <a:latin typeface="Poppins"/>
              </a:rPr>
              <a:t>District Federal Program Director </a:t>
            </a:r>
            <a:endParaRPr lang="en-US" dirty="0"/>
          </a:p>
          <a:p>
            <a:endParaRPr lang="en-US"/>
          </a:p>
          <a:p>
            <a:pPr>
              <a:lnSpc>
                <a:spcPct val="115000"/>
              </a:lnSpc>
            </a:pPr>
            <a:endParaRPr lang="en-US" sz="1600" dirty="0"/>
          </a:p>
          <a:p>
            <a:pPr marL="400050" indent="-285750">
              <a:buFont typeface="Arial" panose="020B0604020202020204" pitchFamily="34" charset="0"/>
              <a:buChar char="•"/>
            </a:pPr>
            <a:endParaRPr lang="en-US"/>
          </a:p>
        </p:txBody>
      </p:sp>
    </p:spTree>
    <p:extLst>
      <p:ext uri="{BB962C8B-B14F-4D97-AF65-F5344CB8AC3E}">
        <p14:creationId xmlns:p14="http://schemas.microsoft.com/office/powerpoint/2010/main" val="220782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TextBox 1">
            <a:extLst>
              <a:ext uri="{FF2B5EF4-FFF2-40B4-BE49-F238E27FC236}">
                <a16:creationId xmlns:a16="http://schemas.microsoft.com/office/drawing/2014/main" id="{C48BDE8B-CBAA-89EC-1F6A-2998FBCD7625}"/>
              </a:ext>
            </a:extLst>
          </p:cNvPr>
          <p:cNvSpPr txBox="1"/>
          <p:nvPr/>
        </p:nvSpPr>
        <p:spPr>
          <a:xfrm>
            <a:off x="571501" y="416380"/>
            <a:ext cx="5617028" cy="584775"/>
          </a:xfrm>
          <a:prstGeom prst="rect">
            <a:avLst/>
          </a:prstGeom>
          <a:noFill/>
        </p:spPr>
        <p:txBody>
          <a:bodyPr wrap="square" rtlCol="0">
            <a:spAutoFit/>
          </a:bodyPr>
          <a:lstStyle/>
          <a:p>
            <a:pPr algn="ctr"/>
            <a:r>
              <a:rPr lang="en-US" sz="3200" b="1">
                <a:solidFill>
                  <a:schemeClr val="bg1"/>
                </a:solidFill>
                <a:latin typeface="Elizeth" panose="020B0601020201010104"/>
              </a:rPr>
              <a:t>Learning Targets</a:t>
            </a:r>
          </a:p>
        </p:txBody>
      </p:sp>
      <p:sp>
        <p:nvSpPr>
          <p:cNvPr id="196" name="Google Shape;196;p28"/>
          <p:cNvSpPr txBox="1">
            <a:spLocks noGrp="1"/>
          </p:cNvSpPr>
          <p:nvPr>
            <p:ph type="title"/>
          </p:nvPr>
        </p:nvSpPr>
        <p:spPr>
          <a:xfrm>
            <a:off x="636813" y="1771649"/>
            <a:ext cx="7391637" cy="2955471"/>
          </a:xfrm>
          <a:prstGeom prst="rect">
            <a:avLst/>
          </a:prstGeom>
        </p:spPr>
        <p:txBody>
          <a:bodyPr spcFirstLastPara="1" wrap="square" lIns="91425" tIns="91425" rIns="91425" bIns="91425" anchor="ctr" anchorCtr="0">
            <a:normAutofit fontScale="90000"/>
          </a:bodyPr>
          <a:lstStyle/>
          <a:p>
            <a:pPr algn="l"/>
            <a:br>
              <a:rPr lang="en-US" sz="1800" dirty="0"/>
            </a:br>
            <a:r>
              <a:rPr lang="en-US" sz="1800" dirty="0">
                <a:latin typeface="Elizeth"/>
              </a:rPr>
              <a:t>1. I know what the living situations qualify under McKinney Vento</a:t>
            </a:r>
            <a:br>
              <a:rPr lang="en-US" sz="1800" dirty="0"/>
            </a:br>
            <a:br>
              <a:rPr lang="en-US" sz="1800" dirty="0"/>
            </a:br>
            <a:r>
              <a:rPr lang="en-US" sz="1800" dirty="0">
                <a:latin typeface="Elizeth"/>
              </a:rPr>
              <a:t>2. I can identify the process our district has in place to meet the educational needs and provide supports for stability to students/families experiencing homelessness </a:t>
            </a:r>
            <a:br>
              <a:rPr lang="en-US" sz="1800" dirty="0"/>
            </a:br>
            <a:br>
              <a:rPr lang="en-US" sz="1800" dirty="0"/>
            </a:br>
            <a:r>
              <a:rPr lang="en-US" sz="1800" dirty="0">
                <a:latin typeface="Elizeth"/>
              </a:rPr>
              <a:t>3. I am aware of how homelessness can affect educational outcomes and what signs to look for that may indicate homelessness.</a:t>
            </a:r>
            <a:br>
              <a:rPr lang="en-US" sz="1800" dirty="0"/>
            </a:br>
            <a:br>
              <a:rPr lang="en-US" sz="1800" dirty="0"/>
            </a:br>
            <a:r>
              <a:rPr lang="en-US" sz="1800" dirty="0">
                <a:latin typeface="Elizeth"/>
              </a:rPr>
              <a:t>4. I know who to contact regarding the Homeless Education Program in our district </a:t>
            </a:r>
            <a:br>
              <a:rPr lang="en-US" sz="1800" dirty="0"/>
            </a:br>
            <a:br>
              <a:rPr lang="en-US" sz="2200" dirty="0"/>
            </a:br>
            <a:endParaRPr sz="2200" dirty="0"/>
          </a:p>
        </p:txBody>
      </p:sp>
      <p:sp>
        <p:nvSpPr>
          <p:cNvPr id="198" name="Google Shape;198;p2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ea typeface="Georgia"/>
                <a:cs typeface="Georgia"/>
                <a:sym typeface="Georgia"/>
              </a:rPr>
              <a:t>3</a:t>
            </a:fld>
            <a:endParaRPr sz="800">
              <a:solidFill>
                <a:srgbClr val="E7C221"/>
              </a:solidFill>
              <a:ea typeface="Georgia"/>
              <a:cs typeface="Georgia"/>
              <a:sym typeface="Georgia"/>
            </a:endParaRPr>
          </a:p>
        </p:txBody>
      </p:sp>
      <p:pic>
        <p:nvPicPr>
          <p:cNvPr id="7" name="Picture 6" descr="An arrow hitting a bull's eye target">
            <a:extLst>
              <a:ext uri="{FF2B5EF4-FFF2-40B4-BE49-F238E27FC236}">
                <a16:creationId xmlns:a16="http://schemas.microsoft.com/office/drawing/2014/main" id="{AAB54707-9672-D418-6F82-871491C31F82}"/>
              </a:ext>
            </a:extLst>
          </p:cNvPr>
          <p:cNvPicPr>
            <a:picLocks noChangeAspect="1"/>
          </p:cNvPicPr>
          <p:nvPr/>
        </p:nvPicPr>
        <p:blipFill>
          <a:blip r:embed="rId3"/>
          <a:stretch>
            <a:fillRect/>
          </a:stretch>
        </p:blipFill>
        <p:spPr>
          <a:xfrm>
            <a:off x="791936" y="205847"/>
            <a:ext cx="1005840" cy="10058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a:extLst>
              <a:ext uri="{FF2B5EF4-FFF2-40B4-BE49-F238E27FC236}">
                <a16:creationId xmlns:a16="http://schemas.microsoft.com/office/drawing/2014/main" id="{C5468655-D42C-2D16-F210-202D27199AD7}"/>
              </a:ext>
            </a:extLst>
          </p:cNvPr>
          <p:cNvSpPr>
            <a:spLocks noGrp="1"/>
          </p:cNvSpPr>
          <p:nvPr>
            <p:ph type="title"/>
          </p:nvPr>
        </p:nvSpPr>
        <p:spPr>
          <a:xfrm>
            <a:off x="383721" y="2100911"/>
            <a:ext cx="4661807" cy="1417896"/>
          </a:xfrm>
        </p:spPr>
        <p:txBody>
          <a:bodyPr wrap="square" anchor="b">
            <a:normAutofit fontScale="90000"/>
          </a:bodyPr>
          <a:lstStyle/>
          <a:p>
            <a:pPr>
              <a:lnSpc>
                <a:spcPct val="90000"/>
              </a:lnSpc>
            </a:pPr>
            <a:r>
              <a:rPr lang="en-US" sz="3600" dirty="0">
                <a:latin typeface="Elizeth"/>
              </a:rPr>
              <a:t>Homelessness in Idaho</a:t>
            </a:r>
            <a:br>
              <a:rPr lang="en-US" sz="3600" dirty="0"/>
            </a:br>
            <a:br>
              <a:rPr lang="en-US" sz="3600" dirty="0"/>
            </a:br>
            <a:r>
              <a:rPr lang="en-US" sz="2000" b="0" i="1" dirty="0">
                <a:latin typeface="Elizeth"/>
              </a:rPr>
              <a:t>Putting it in Perspective </a:t>
            </a:r>
            <a:br>
              <a:rPr lang="en-US" sz="1900" dirty="0"/>
            </a:br>
            <a:endParaRPr lang="en-US" sz="1900"/>
          </a:p>
        </p:txBody>
      </p:sp>
      <p:sp>
        <p:nvSpPr>
          <p:cNvPr id="206" name="Google Shape;206;p29" hidden="1"/>
          <p:cNvSpPr txBox="1">
            <a:spLocks noGrp="1"/>
          </p:cNvSpPr>
          <p:nvPr>
            <p:ph type="sldNum" idx="4294967295"/>
          </p:nvPr>
        </p:nvSpPr>
        <p:spPr>
          <a:xfrm>
            <a:off x="120602" y="4605750"/>
            <a:ext cx="4509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600"/>
              </a:spcAft>
              <a:buNone/>
            </a:pPr>
            <a:fld id="{00000000-1234-1234-1234-123412341234}" type="slidenum">
              <a:rPr lang="en" sz="800">
                <a:solidFill>
                  <a:srgbClr val="E7C221"/>
                </a:solidFill>
                <a:ea typeface="Georgia"/>
                <a:cs typeface="Georgia"/>
                <a:sym typeface="Georgia"/>
              </a:rPr>
              <a:pPr marL="0" lvl="0" indent="0" algn="ctr" rtl="0">
                <a:spcBef>
                  <a:spcPts val="0"/>
                </a:spcBef>
                <a:spcAft>
                  <a:spcPts val="600"/>
                </a:spcAft>
                <a:buNone/>
              </a:pPr>
              <a:t>4</a:t>
            </a:fld>
            <a:endParaRPr lang="en-US" sz="800">
              <a:solidFill>
                <a:srgbClr val="E7C221"/>
              </a:solidFill>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Title 1">
            <a:extLst>
              <a:ext uri="{FF2B5EF4-FFF2-40B4-BE49-F238E27FC236}">
                <a16:creationId xmlns:a16="http://schemas.microsoft.com/office/drawing/2014/main" id="{DC0EDDFE-9B61-FCBF-EBA1-0FDA32E90801}"/>
              </a:ext>
            </a:extLst>
          </p:cNvPr>
          <p:cNvSpPr>
            <a:spLocks noGrp="1"/>
          </p:cNvSpPr>
          <p:nvPr>
            <p:ph type="title"/>
          </p:nvPr>
        </p:nvSpPr>
        <p:spPr>
          <a:xfrm>
            <a:off x="962475" y="147449"/>
            <a:ext cx="4005900" cy="905400"/>
          </a:xfrm>
        </p:spPr>
        <p:txBody>
          <a:bodyPr/>
          <a:lstStyle/>
          <a:p>
            <a:r>
              <a:rPr lang="en-US"/>
              <a:t>Idaho Data</a:t>
            </a:r>
          </a:p>
        </p:txBody>
      </p:sp>
      <p:pic>
        <p:nvPicPr>
          <p:cNvPr id="5" name="Picture 4" descr="Screenshot of map of Idaho showing correlation of poverty to homelessness in the state of Idaho">
            <a:extLst>
              <a:ext uri="{FF2B5EF4-FFF2-40B4-BE49-F238E27FC236}">
                <a16:creationId xmlns:a16="http://schemas.microsoft.com/office/drawing/2014/main" id="{7BB878B2-5D8A-FD74-73B8-29BAD3C8BFC4}"/>
              </a:ext>
            </a:extLst>
          </p:cNvPr>
          <p:cNvPicPr>
            <a:picLocks noChangeAspect="1"/>
          </p:cNvPicPr>
          <p:nvPr/>
        </p:nvPicPr>
        <p:blipFill>
          <a:blip r:embed="rId3"/>
          <a:stretch>
            <a:fillRect/>
          </a:stretch>
        </p:blipFill>
        <p:spPr>
          <a:xfrm>
            <a:off x="1059050" y="786902"/>
            <a:ext cx="6803157" cy="4209149"/>
          </a:xfrm>
          <a:prstGeom prst="rect">
            <a:avLst/>
          </a:prstGeom>
        </p:spPr>
      </p:pic>
      <p:sp>
        <p:nvSpPr>
          <p:cNvPr id="214" name="Google Shape;21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ea typeface="Georgia"/>
                <a:cs typeface="Georgia"/>
                <a:sym typeface="Georgia"/>
              </a:rPr>
              <a:t>5</a:t>
            </a:fld>
            <a:endParaRPr sz="800">
              <a:solidFill>
                <a:srgbClr val="E7C221"/>
              </a:solidFill>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E5F0E4-4602-441B-B968-BFD21654943A}"/>
              </a:ext>
            </a:extLst>
          </p:cNvPr>
          <p:cNvSpPr>
            <a:spLocks noGrp="1"/>
          </p:cNvSpPr>
          <p:nvPr>
            <p:ph type="title"/>
          </p:nvPr>
        </p:nvSpPr>
        <p:spPr>
          <a:xfrm>
            <a:off x="1439500" y="319449"/>
            <a:ext cx="4005900" cy="905400"/>
          </a:xfrm>
        </p:spPr>
        <p:txBody>
          <a:bodyPr>
            <a:normAutofit fontScale="90000"/>
          </a:bodyPr>
          <a:lstStyle/>
          <a:p>
            <a:r>
              <a:rPr lang="en-US" dirty="0"/>
              <a:t>Students experiencing homelessness in Idaho</a:t>
            </a:r>
          </a:p>
        </p:txBody>
      </p:sp>
      <p:pic>
        <p:nvPicPr>
          <p:cNvPr id="6" name="Picture 5" descr="Screenshot of graph illustrating the number of unduplicated homeless students throughout the state of Idaho from 2018-2023 school years">
            <a:extLst>
              <a:ext uri="{FF2B5EF4-FFF2-40B4-BE49-F238E27FC236}">
                <a16:creationId xmlns:a16="http://schemas.microsoft.com/office/drawing/2014/main" id="{86A92AFE-0F1E-B6D9-2E46-89B42BD63940}"/>
              </a:ext>
            </a:extLst>
          </p:cNvPr>
          <p:cNvPicPr>
            <a:picLocks noChangeAspect="1"/>
          </p:cNvPicPr>
          <p:nvPr/>
        </p:nvPicPr>
        <p:blipFill>
          <a:blip r:embed="rId2"/>
          <a:stretch>
            <a:fillRect/>
          </a:stretch>
        </p:blipFill>
        <p:spPr>
          <a:xfrm>
            <a:off x="1439500" y="319449"/>
            <a:ext cx="7198310" cy="4504602"/>
          </a:xfrm>
          <a:prstGeom prst="rect">
            <a:avLst/>
          </a:prstGeom>
        </p:spPr>
      </p:pic>
    </p:spTree>
    <p:extLst>
      <p:ext uri="{BB962C8B-B14F-4D97-AF65-F5344CB8AC3E}">
        <p14:creationId xmlns:p14="http://schemas.microsoft.com/office/powerpoint/2010/main" val="378960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5FE5D3-372B-4F14-994E-9B7B11F450CB}"/>
              </a:ext>
            </a:extLst>
          </p:cNvPr>
          <p:cNvSpPr>
            <a:spLocks noGrp="1"/>
          </p:cNvSpPr>
          <p:nvPr>
            <p:ph type="title"/>
          </p:nvPr>
        </p:nvSpPr>
        <p:spPr>
          <a:xfrm>
            <a:off x="1480365" y="574961"/>
            <a:ext cx="5519246" cy="905400"/>
          </a:xfrm>
        </p:spPr>
        <p:txBody>
          <a:bodyPr>
            <a:normAutofit/>
          </a:bodyPr>
          <a:lstStyle/>
          <a:p>
            <a:r>
              <a:rPr lang="en-US" dirty="0"/>
              <a:t>Idaho Student Living Situations</a:t>
            </a:r>
          </a:p>
        </p:txBody>
      </p:sp>
      <p:pic>
        <p:nvPicPr>
          <p:cNvPr id="6" name="Picture 5" descr="Screenshot of a chart showing the percentages of homeless students based on where they were living during 2023-2024">
            <a:extLst>
              <a:ext uri="{FF2B5EF4-FFF2-40B4-BE49-F238E27FC236}">
                <a16:creationId xmlns:a16="http://schemas.microsoft.com/office/drawing/2014/main" id="{BDF60C6F-BC7A-04A2-5B1D-722017E35261}"/>
              </a:ext>
            </a:extLst>
          </p:cNvPr>
          <p:cNvPicPr>
            <a:picLocks noChangeAspect="1"/>
          </p:cNvPicPr>
          <p:nvPr/>
        </p:nvPicPr>
        <p:blipFill>
          <a:blip r:embed="rId2"/>
          <a:stretch>
            <a:fillRect/>
          </a:stretch>
        </p:blipFill>
        <p:spPr>
          <a:xfrm>
            <a:off x="1335777" y="285750"/>
            <a:ext cx="6472446" cy="4572000"/>
          </a:xfrm>
          <a:prstGeom prst="rect">
            <a:avLst/>
          </a:prstGeom>
        </p:spPr>
      </p:pic>
    </p:spTree>
    <p:extLst>
      <p:ext uri="{BB962C8B-B14F-4D97-AF65-F5344CB8AC3E}">
        <p14:creationId xmlns:p14="http://schemas.microsoft.com/office/powerpoint/2010/main" val="67828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A395-BD00-BCE5-F1E2-F3405EBAE366}"/>
              </a:ext>
            </a:extLst>
          </p:cNvPr>
          <p:cNvSpPr>
            <a:spLocks noGrp="1"/>
          </p:cNvSpPr>
          <p:nvPr>
            <p:ph type="title"/>
          </p:nvPr>
        </p:nvSpPr>
        <p:spPr>
          <a:xfrm>
            <a:off x="1261879" y="510225"/>
            <a:ext cx="6778878" cy="905400"/>
          </a:xfrm>
        </p:spPr>
        <p:txBody>
          <a:bodyPr>
            <a:normAutofit fontScale="90000"/>
          </a:bodyPr>
          <a:lstStyle/>
          <a:p>
            <a:r>
              <a:rPr lang="en-US" dirty="0"/>
              <a:t>What does federal law require school districts to do?</a:t>
            </a:r>
          </a:p>
        </p:txBody>
      </p:sp>
      <p:sp>
        <p:nvSpPr>
          <p:cNvPr id="3" name="Text Placeholder 2">
            <a:extLst>
              <a:ext uri="{FF2B5EF4-FFF2-40B4-BE49-F238E27FC236}">
                <a16:creationId xmlns:a16="http://schemas.microsoft.com/office/drawing/2014/main" id="{521B63F3-6BA0-37D0-9666-083AFED344E4}"/>
              </a:ext>
            </a:extLst>
          </p:cNvPr>
          <p:cNvSpPr>
            <a:spLocks noGrp="1"/>
          </p:cNvSpPr>
          <p:nvPr>
            <p:ph type="body" idx="1"/>
          </p:nvPr>
        </p:nvSpPr>
        <p:spPr/>
        <p:txBody>
          <a:bodyPr/>
          <a:lstStyle/>
          <a:p>
            <a:pPr>
              <a:lnSpc>
                <a:spcPct val="90000"/>
              </a:lnSpc>
            </a:pPr>
            <a:r>
              <a:rPr lang="en-US" sz="1600" dirty="0">
                <a:latin typeface="Helvetica Neue"/>
                <a:ea typeface="Cambria"/>
              </a:rPr>
              <a:t>McKinney Vento Law </a:t>
            </a:r>
            <a:r>
              <a:rPr lang="en-US" sz="1600" u="sng" dirty="0">
                <a:latin typeface="Helvetica Neue"/>
                <a:ea typeface="Cambria"/>
              </a:rPr>
              <a:t>requires</a:t>
            </a:r>
            <a:r>
              <a:rPr lang="en-US" sz="1600" dirty="0">
                <a:latin typeface="Helvetica Neue"/>
                <a:ea typeface="Cambria"/>
              </a:rPr>
              <a:t> a school district to:</a:t>
            </a:r>
          </a:p>
          <a:p>
            <a:pPr marL="400050" indent="-285750">
              <a:lnSpc>
                <a:spcPct val="90000"/>
              </a:lnSpc>
              <a:buFont typeface="Arial" panose="020B0604020202020204" pitchFamily="34" charset="0"/>
              <a:buChar char="•"/>
            </a:pPr>
            <a:r>
              <a:rPr lang="en-US" sz="1600" dirty="0">
                <a:latin typeface="Helvetica Neue"/>
                <a:ea typeface="Cambria"/>
              </a:rPr>
              <a:t>Keep students in their schools of origin to the extent feasible, unless it is against the parent’s wishes</a:t>
            </a:r>
          </a:p>
          <a:p>
            <a:pPr marL="400050" indent="-285750">
              <a:lnSpc>
                <a:spcPct val="90000"/>
              </a:lnSpc>
              <a:buFont typeface="Arial" panose="020B0604020202020204" pitchFamily="34" charset="0"/>
              <a:buChar char="•"/>
            </a:pPr>
            <a:r>
              <a:rPr lang="en-US" sz="1600" dirty="0">
                <a:latin typeface="Helvetica Neue"/>
                <a:ea typeface="Cambria"/>
              </a:rPr>
              <a:t>Provide transportation to the school of origin</a:t>
            </a:r>
          </a:p>
          <a:p>
            <a:pPr marL="400050" indent="-285750">
              <a:lnSpc>
                <a:spcPct val="90000"/>
              </a:lnSpc>
              <a:buFont typeface="Arial" panose="020B0604020202020204" pitchFamily="34" charset="0"/>
              <a:buChar char="•"/>
            </a:pPr>
            <a:r>
              <a:rPr lang="en-US" sz="1600" dirty="0">
                <a:latin typeface="Helvetica Neue"/>
                <a:ea typeface="Cambria"/>
              </a:rPr>
              <a:t>Remove barriers to enrollment of homeless youth and children (school records, immunization records, etc.)</a:t>
            </a:r>
          </a:p>
          <a:p>
            <a:pPr marL="400050" indent="-285750">
              <a:lnSpc>
                <a:spcPct val="90000"/>
              </a:lnSpc>
              <a:buFont typeface="Arial" panose="020B0604020202020204" pitchFamily="34" charset="0"/>
              <a:buChar char="•"/>
            </a:pPr>
            <a:r>
              <a:rPr lang="en-US" sz="1600" dirty="0">
                <a:latin typeface="Helvetica Neue"/>
                <a:ea typeface="Cambria"/>
              </a:rPr>
              <a:t>Homeless students immediately qualify for free/reduced lunch and breakfast</a:t>
            </a:r>
          </a:p>
          <a:p>
            <a:endParaRPr lang="en-US" dirty="0"/>
          </a:p>
        </p:txBody>
      </p:sp>
    </p:spTree>
    <p:extLst>
      <p:ext uri="{BB962C8B-B14F-4D97-AF65-F5344CB8AC3E}">
        <p14:creationId xmlns:p14="http://schemas.microsoft.com/office/powerpoint/2010/main" val="364740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CC37-F3A1-8117-4CA9-23004CBA8541}"/>
              </a:ext>
            </a:extLst>
          </p:cNvPr>
          <p:cNvSpPr>
            <a:spLocks noGrp="1"/>
          </p:cNvSpPr>
          <p:nvPr>
            <p:ph type="title"/>
          </p:nvPr>
        </p:nvSpPr>
        <p:spPr>
          <a:xfrm>
            <a:off x="1261879" y="510225"/>
            <a:ext cx="5466911" cy="905400"/>
          </a:xfrm>
        </p:spPr>
        <p:txBody>
          <a:bodyPr>
            <a:normAutofit fontScale="90000"/>
          </a:bodyPr>
          <a:lstStyle/>
          <a:p>
            <a:r>
              <a:rPr lang="en-US" dirty="0"/>
              <a:t>Steps to Identification and Eligibility</a:t>
            </a:r>
          </a:p>
        </p:txBody>
      </p:sp>
      <p:sp>
        <p:nvSpPr>
          <p:cNvPr id="3" name="Text Placeholder 2">
            <a:extLst>
              <a:ext uri="{FF2B5EF4-FFF2-40B4-BE49-F238E27FC236}">
                <a16:creationId xmlns:a16="http://schemas.microsoft.com/office/drawing/2014/main" id="{C940AFFE-B9A2-86D8-3B2F-5E427F3E0E79}"/>
              </a:ext>
            </a:extLst>
          </p:cNvPr>
          <p:cNvSpPr>
            <a:spLocks noGrp="1"/>
          </p:cNvSpPr>
          <p:nvPr>
            <p:ph type="body" idx="1"/>
          </p:nvPr>
        </p:nvSpPr>
        <p:spPr>
          <a:xfrm>
            <a:off x="1261879" y="1415625"/>
            <a:ext cx="7454737" cy="3363562"/>
          </a:xfrm>
        </p:spPr>
        <p:txBody>
          <a:bodyPr>
            <a:normAutofit fontScale="62500" lnSpcReduction="20000"/>
          </a:bodyPr>
          <a:lstStyle/>
          <a:p>
            <a:r>
              <a:rPr lang="en-US" sz="2000" b="1" dirty="0">
                <a:latin typeface="Helvetica Neue"/>
              </a:rPr>
              <a:t>Outreach</a:t>
            </a:r>
          </a:p>
          <a:p>
            <a:pPr lvl="1"/>
            <a:r>
              <a:rPr lang="en-US" sz="2000" dirty="0"/>
              <a:t>Nighttime residency forms (make sure families have access 2x/year), awareness activities, training, &amp; staff referrals</a:t>
            </a:r>
          </a:p>
          <a:p>
            <a:pPr lvl="1">
              <a:lnSpc>
                <a:spcPct val="114999"/>
              </a:lnSpc>
            </a:pPr>
            <a:r>
              <a:rPr lang="en-US" sz="2000" dirty="0">
                <a:solidFill>
                  <a:srgbClr val="C00000"/>
                </a:solidFill>
              </a:rPr>
              <a:t>Our district collects these during registration (update and personalize to your district)</a:t>
            </a:r>
          </a:p>
          <a:p>
            <a:r>
              <a:rPr lang="en-US" sz="2000" b="1" dirty="0">
                <a:latin typeface="Helvetica Neue"/>
              </a:rPr>
              <a:t>Verify &amp; Needs</a:t>
            </a:r>
          </a:p>
          <a:p>
            <a:pPr lvl="1"/>
            <a:r>
              <a:rPr lang="en-US" sz="2000" dirty="0"/>
              <a:t>The district team collects additional information from forms/referrals to determine if they meet the requirements</a:t>
            </a:r>
          </a:p>
          <a:p>
            <a:pPr lvl="1"/>
            <a:r>
              <a:rPr lang="en-US" sz="2000" dirty="0"/>
              <a:t>Determine &amp; arrange supports needed (transportation &amp; lunches)</a:t>
            </a:r>
          </a:p>
          <a:p>
            <a:r>
              <a:rPr lang="en-US" sz="2000" b="1" dirty="0">
                <a:latin typeface="Helvetica Neue"/>
              </a:rPr>
              <a:t>Notify</a:t>
            </a:r>
          </a:p>
          <a:p>
            <a:pPr lvl="1"/>
            <a:r>
              <a:rPr lang="en-US" sz="2000" dirty="0"/>
              <a:t>Written notification, rights, &amp; services to parents or Unaccompanied Homeless Youth via the team</a:t>
            </a:r>
            <a:endParaRPr lang="en-US" sz="2000" b="1" dirty="0"/>
          </a:p>
          <a:p>
            <a:pPr lvl="1">
              <a:lnSpc>
                <a:spcPct val="114999"/>
              </a:lnSpc>
            </a:pPr>
            <a:r>
              <a:rPr lang="en-US" sz="2000" dirty="0"/>
              <a:t>Teachers and other staff are notified as needed, please be respectful of student privacy</a:t>
            </a:r>
          </a:p>
          <a:p>
            <a:r>
              <a:rPr lang="en-US" sz="2000" b="1" dirty="0">
                <a:latin typeface="Helvetica Neue"/>
              </a:rPr>
              <a:t>Code</a:t>
            </a:r>
          </a:p>
          <a:p>
            <a:pPr lvl="1"/>
            <a:r>
              <a:rPr lang="en-US" sz="2000" dirty="0"/>
              <a:t>Students are coded in _(SMS)_____ to be included in the ISEE uploads</a:t>
            </a:r>
          </a:p>
          <a:p>
            <a:endParaRPr lang="en-US" dirty="0"/>
          </a:p>
        </p:txBody>
      </p:sp>
    </p:spTree>
    <p:extLst>
      <p:ext uri="{BB962C8B-B14F-4D97-AF65-F5344CB8AC3E}">
        <p14:creationId xmlns:p14="http://schemas.microsoft.com/office/powerpoint/2010/main" val="4983712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32b0562-effb-48b9-a3b3-5b5d439241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FB090ECB5A914082E02B4E63C1CC40" ma:contentTypeVersion="15" ma:contentTypeDescription="Create a new document." ma:contentTypeScope="" ma:versionID="88bdb004756c1c6ca03cc984572114b4">
  <xsd:schema xmlns:xsd="http://www.w3.org/2001/XMLSchema" xmlns:xs="http://www.w3.org/2001/XMLSchema" xmlns:p="http://schemas.microsoft.com/office/2006/metadata/properties" xmlns:ns3="532b0562-effb-48b9-a3b3-5b5d43924139" xmlns:ns4="2d2c00cc-2e22-4c8f-a390-71979876e129" targetNamespace="http://schemas.microsoft.com/office/2006/metadata/properties" ma:root="true" ma:fieldsID="294ee6dbe006a25c0b90dbb4b843dc71" ns3:_="" ns4:_="">
    <xsd:import namespace="532b0562-effb-48b9-a3b3-5b5d43924139"/>
    <xsd:import namespace="2d2c00cc-2e22-4c8f-a390-71979876e1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0562-effb-48b9-a3b3-5b5d43924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2c00cc-2e22-4c8f-a390-71979876e1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9E4D1-201B-4C10-B850-181BFE458BB8}">
  <ds:schemaRefs>
    <ds:schemaRef ds:uri="http://schemas.microsoft.com/sharepoint/v3/contenttype/forms"/>
  </ds:schemaRefs>
</ds:datastoreItem>
</file>

<file path=customXml/itemProps2.xml><?xml version="1.0" encoding="utf-8"?>
<ds:datastoreItem xmlns:ds="http://schemas.openxmlformats.org/officeDocument/2006/customXml" ds:itemID="{D8B9B66D-9B57-4CBC-9367-BE08D1B050A6}">
  <ds:schemaRefs>
    <ds:schemaRef ds:uri="2d2c00cc-2e22-4c8f-a390-71979876e129"/>
    <ds:schemaRef ds:uri="http://purl.org/dc/term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532b0562-effb-48b9-a3b3-5b5d43924139"/>
    <ds:schemaRef ds:uri="http://schemas.microsoft.com/office/2006/metadata/properties"/>
  </ds:schemaRefs>
</ds:datastoreItem>
</file>

<file path=customXml/itemProps3.xml><?xml version="1.0" encoding="utf-8"?>
<ds:datastoreItem xmlns:ds="http://schemas.openxmlformats.org/officeDocument/2006/customXml" ds:itemID="{0B869D71-6C2D-46C2-A09A-DD0A1E0417B8}">
  <ds:schemaRefs>
    <ds:schemaRef ds:uri="2d2c00cc-2e22-4c8f-a390-71979876e129"/>
    <ds:schemaRef ds:uri="532b0562-effb-48b9-a3b3-5b5d439241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TotalTime>
  <Words>1255</Words>
  <Application>Microsoft Office PowerPoint</Application>
  <PresentationFormat>On-screen Show (16:9)</PresentationFormat>
  <Paragraphs>163</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Georgia</vt:lpstr>
      <vt:lpstr>Elizeth</vt:lpstr>
      <vt:lpstr>Poppins SemiBold</vt:lpstr>
      <vt:lpstr>Helvetica Neue</vt:lpstr>
      <vt:lpstr>Poppins</vt:lpstr>
      <vt:lpstr>Arial</vt:lpstr>
      <vt:lpstr>Cambria</vt:lpstr>
      <vt:lpstr>Simple Light</vt:lpstr>
      <vt:lpstr>Supporting Students Experiencing Homelessness Annual Training    _____ School District</vt:lpstr>
      <vt:lpstr>This is presentation is  specifically designed for support staff.   Specifically: -Bus Drivers -Paraprofessionals -Other supports staff   </vt:lpstr>
      <vt:lpstr> 1. I know what the living situations qualify under McKinney Vento  2. I can identify the process our district has in place to meet the educational needs and provide supports for stability to students/families experiencing homelessness   3. I am aware of how homelessness can affect educational outcomes and what signs to look for that may indicate homelessness.  4. I know who to contact regarding the Homeless Education Program in our district   </vt:lpstr>
      <vt:lpstr>Homelessness in Idaho  Putting it in Perspective  </vt:lpstr>
      <vt:lpstr>Idaho Data</vt:lpstr>
      <vt:lpstr>Students experiencing homelessness in Idaho</vt:lpstr>
      <vt:lpstr>Idaho Student Living Situations</vt:lpstr>
      <vt:lpstr>What does federal law require school districts to do?</vt:lpstr>
      <vt:lpstr>Steps to Identification and Eligibility</vt:lpstr>
      <vt:lpstr>Signs of Homelessness</vt:lpstr>
      <vt:lpstr>Homelessness Creates Barriers</vt:lpstr>
      <vt:lpstr>Homelessness Affects Learning</vt:lpstr>
      <vt:lpstr>What is McKinney Vento?</vt:lpstr>
      <vt:lpstr>McKinney Vento Definitions</vt:lpstr>
      <vt:lpstr>Causes of Homelessness</vt:lpstr>
      <vt:lpstr>Types of Living Situations that qualify for the McKinney Vento Act </vt:lpstr>
      <vt:lpstr>Unaccompanied Homeless Youth</vt:lpstr>
      <vt:lpstr>Unaccompanied Homeless and Youth</vt:lpstr>
      <vt:lpstr>Data showing strong relationship between homelessness and academics</vt:lpstr>
      <vt:lpstr>   Consequences of Youth Homelessness:</vt:lpstr>
      <vt:lpstr>   Please make sure that your school has McKinney Vento Rights posters hung up in an area that is visible to students and parents when they are in the building  Front office, parent information  bulletin boards, etc.  -Parent and Student Posters  -Posters need to be in both English and Spanish  If one has been damaged, or you have ideas for additional spots to post please contact your liaison.  </vt:lpstr>
      <vt:lpstr>Supports for Students</vt:lpstr>
      <vt:lpstr>Supports Provided in Our District</vt:lpstr>
      <vt:lpstr>Attendance</vt:lpstr>
      <vt:lpstr>Behavioral/Emotional Wellbeing and Engagement</vt:lpstr>
      <vt:lpstr>Coursework Completion and Credit Accrual</vt:lpstr>
      <vt:lpstr>Physical Health &amp; Wellbeing</vt:lpstr>
      <vt:lpstr> Questions?</vt:lpstr>
    </vt:vector>
  </TitlesOfParts>
  <Company>Idaho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Annual Training (Support Staff, Bus Drivers, Parapros)</dc:title>
  <dc:subject>McKinney-Vento, Homeless Education</dc:subject>
  <dc:creator>Federal Programs</dc:creator>
  <cp:lastModifiedBy>Michelle Perreira</cp:lastModifiedBy>
  <cp:revision>159</cp:revision>
  <dcterms:modified xsi:type="dcterms:W3CDTF">2025-08-15T18:29:56Z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0x01010031FB090ECB5A914082E02B4E63C1CC40</vt:lpwstr>
  </property>
</Properties>
</file>