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87" r:id="rId3"/>
    <p:sldId id="310" r:id="rId4"/>
    <p:sldId id="299" r:id="rId5"/>
    <p:sldId id="361" r:id="rId6"/>
    <p:sldId id="309" r:id="rId7"/>
    <p:sldId id="288" r:id="rId8"/>
    <p:sldId id="313" r:id="rId9"/>
    <p:sldId id="258" r:id="rId10"/>
    <p:sldId id="284" r:id="rId11"/>
    <p:sldId id="286" r:id="rId12"/>
    <p:sldId id="285" r:id="rId13"/>
    <p:sldId id="289" r:id="rId14"/>
    <p:sldId id="339" r:id="rId15"/>
    <p:sldId id="318" r:id="rId16"/>
    <p:sldId id="362" r:id="rId17"/>
    <p:sldId id="312" r:id="rId18"/>
    <p:sldId id="319" r:id="rId19"/>
    <p:sldId id="364" r:id="rId20"/>
    <p:sldId id="291" r:id="rId21"/>
    <p:sldId id="323" r:id="rId22"/>
    <p:sldId id="322" r:id="rId23"/>
    <p:sldId id="338" r:id="rId24"/>
    <p:sldId id="363" r:id="rId25"/>
    <p:sldId id="324" r:id="rId26"/>
    <p:sldId id="335" r:id="rId27"/>
    <p:sldId id="366" r:id="rId28"/>
    <p:sldId id="337" r:id="rId29"/>
    <p:sldId id="367" r:id="rId30"/>
    <p:sldId id="326" r:id="rId31"/>
    <p:sldId id="327" r:id="rId32"/>
    <p:sldId id="328" r:id="rId33"/>
    <p:sldId id="329" r:id="rId34"/>
    <p:sldId id="330" r:id="rId35"/>
    <p:sldId id="368"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3316" autoAdjust="0"/>
  </p:normalViewPr>
  <p:slideViewPr>
    <p:cSldViewPr snapToGrid="0">
      <p:cViewPr varScale="1">
        <p:scale>
          <a:sx n="61" d="100"/>
          <a:sy n="61" d="100"/>
        </p:scale>
        <p:origin x="90" y="7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Students Identified</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9EB-4EBE-B0CC-F22530DFFE24}"/>
              </c:ext>
            </c:extLst>
          </c:dPt>
          <c:dPt>
            <c:idx val="1"/>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9EB-4EBE-B0CC-F22530DFFE24}"/>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9EB-4EBE-B0CC-F22530DFFE24}"/>
              </c:ext>
            </c:extLst>
          </c:dPt>
          <c:dPt>
            <c:idx val="3"/>
            <c:invertIfNegative val="0"/>
            <c:bubble3D val="0"/>
            <c:spPr>
              <a:solidFill>
                <a:schemeClr val="accent4">
                  <a:lumMod val="60000"/>
                  <a:lumOff val="4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9EB-4EBE-B0CC-F22530DFFE24}"/>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Sheet1!$A$2:$A$6</c:f>
              <c:strCache>
                <c:ptCount val="5"/>
                <c:pt idx="0">
                  <c:v>SY 2017-2018</c:v>
                </c:pt>
                <c:pt idx="1">
                  <c:v>SY 2016-2017</c:v>
                </c:pt>
                <c:pt idx="2">
                  <c:v>SY 2015-2016</c:v>
                </c:pt>
                <c:pt idx="3">
                  <c:v>SY 2014-2015</c:v>
                </c:pt>
                <c:pt idx="4">
                  <c:v>SY 2013-2014</c:v>
                </c:pt>
              </c:strCache>
            </c:strRef>
          </c:cat>
          <c:val>
            <c:numRef>
              <c:f>Sheet1!$B$2:$B$6</c:f>
              <c:numCache>
                <c:formatCode>#,##0</c:formatCode>
                <c:ptCount val="5"/>
                <c:pt idx="0">
                  <c:v>8080</c:v>
                </c:pt>
                <c:pt idx="1">
                  <c:v>7816</c:v>
                </c:pt>
                <c:pt idx="2">
                  <c:v>7143</c:v>
                </c:pt>
                <c:pt idx="3">
                  <c:v>7162</c:v>
                </c:pt>
                <c:pt idx="4">
                  <c:v>6447</c:v>
                </c:pt>
              </c:numCache>
            </c:numRef>
          </c:val>
          <c:extLst>
            <c:ext xmlns:c16="http://schemas.microsoft.com/office/drawing/2014/chart" uri="{C3380CC4-5D6E-409C-BE32-E72D297353CC}">
              <c16:uniqueId val="{00000008-C9EB-4EBE-B0CC-F22530DFFE24}"/>
            </c:ext>
          </c:extLst>
        </c:ser>
        <c:dLbls>
          <c:dLblPos val="inEnd"/>
          <c:showLegendKey val="0"/>
          <c:showVal val="1"/>
          <c:showCatName val="0"/>
          <c:showSerName val="0"/>
          <c:showPercent val="0"/>
          <c:showBubbleSize val="0"/>
        </c:dLbls>
        <c:gapWidth val="65"/>
        <c:axId val="531807055"/>
        <c:axId val="531807471"/>
      </c:barChart>
      <c:catAx>
        <c:axId val="53180705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0" i="0" u="none" strike="noStrike" kern="1200" cap="all" baseline="0">
                <a:solidFill>
                  <a:schemeClr val="dk1">
                    <a:lumMod val="75000"/>
                    <a:lumOff val="25000"/>
                  </a:schemeClr>
                </a:solidFill>
                <a:latin typeface="+mn-lt"/>
                <a:ea typeface="+mn-ea"/>
                <a:cs typeface="+mn-cs"/>
              </a:defRPr>
            </a:pPr>
            <a:endParaRPr lang="en-US"/>
          </a:p>
        </c:txPr>
        <c:crossAx val="531807471"/>
        <c:crosses val="autoZero"/>
        <c:auto val="1"/>
        <c:lblAlgn val="ctr"/>
        <c:lblOffset val="100"/>
        <c:noMultiLvlLbl val="0"/>
      </c:catAx>
      <c:valAx>
        <c:axId val="53180747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31807055"/>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F6DA5-BF5B-485A-A7EF-C92A35BE3AC7}"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63EB2-C203-4E0B-B81C-0429BB0EF5D8}" type="slidenum">
              <a:rPr lang="en-US" smtClean="0"/>
              <a:t>‹#›</a:t>
            </a:fld>
            <a:endParaRPr lang="en-US"/>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oicesofyouthcount.org/wp-content/uploads/2017/11/ChapinHall_VoYC_1-Pager_Final_111517.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ea.org/home/18163.ht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ew.georgetown.edu/cew-reports/americas-divided-recovery/" TargetMode="External"/><Relationship Id="rId4" Type="http://schemas.openxmlformats.org/officeDocument/2006/relationships/hyperlink" Target="http://impact.all4ed.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a:t>
            </a:r>
            <a:r>
              <a:rPr lang="en-US" baseline="0" dirty="0" smtClean="0"/>
              <a:t> from the National Center for Homeless Educations (NCHE) - images and content used with permission</a:t>
            </a:r>
            <a:endParaRPr lang="en-US" dirty="0" smtClean="0"/>
          </a:p>
          <a:p>
            <a:endParaRPr lang="en-US" baseline="0" dirty="0" smtClean="0"/>
          </a:p>
          <a:p>
            <a:r>
              <a:rPr lang="en-US" baseline="0" dirty="0" smtClean="0"/>
              <a:t>http://nche.ed.gov</a:t>
            </a:r>
          </a:p>
          <a:p>
            <a:endParaRPr lang="en-US" baseline="0" dirty="0" smtClean="0"/>
          </a:p>
          <a:p>
            <a:r>
              <a:rPr lang="en-US" baseline="0" dirty="0" smtClean="0"/>
              <a:t>NOTE TO DISTRICTS: </a:t>
            </a:r>
          </a:p>
          <a:p>
            <a:r>
              <a:rPr lang="en-US" baseline="0" dirty="0" smtClean="0"/>
              <a:t> - Personalize slides to meet district culture, supports, processes, etc.  </a:t>
            </a:r>
          </a:p>
          <a:p>
            <a:r>
              <a:rPr lang="en-US" baseline="0" dirty="0" smtClean="0"/>
              <a:t> - Use a sign-in/verification sheet for staff to note they have been trained each school year.  </a:t>
            </a:r>
          </a:p>
        </p:txBody>
      </p:sp>
      <p:sp>
        <p:nvSpPr>
          <p:cNvPr id="4" name="Slide Number Placeholder 3"/>
          <p:cNvSpPr>
            <a:spLocks noGrp="1"/>
          </p:cNvSpPr>
          <p:nvPr>
            <p:ph type="sldNum" sz="quarter" idx="10"/>
          </p:nvPr>
        </p:nvSpPr>
        <p:spPr/>
        <p:txBody>
          <a:bodyPr/>
          <a:lstStyle/>
          <a:p>
            <a:fld id="{13063EB2-C203-4E0B-B81C-0429BB0EF5D8}" type="slidenum">
              <a:rPr lang="en-US" smtClean="0"/>
              <a:t>1</a:t>
            </a:fld>
            <a:endParaRPr lang="en-US"/>
          </a:p>
        </p:txBody>
      </p:sp>
    </p:spTree>
    <p:extLst>
      <p:ext uri="{BB962C8B-B14F-4D97-AF65-F5344CB8AC3E}">
        <p14:creationId xmlns:p14="http://schemas.microsoft.com/office/powerpoint/2010/main" val="423066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Chapin Hall, </a:t>
            </a:r>
            <a:r>
              <a:rPr lang="en-US" sz="1200" dirty="0" smtClean="0">
                <a:hlinkClick r:id="rId3"/>
              </a:rPr>
              <a:t>http://voicesofyouthcount.org/wp-content/uploads/2017/11/ChapinHall_VoYC_1-Pager_Final_111517.pdf</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Our goal</a:t>
            </a:r>
            <a:r>
              <a:rPr lang="en-US" sz="1200" baseline="0" dirty="0" smtClean="0"/>
              <a:t> should be to GET KIDS TO GRADUATION – NO MATTER WHAT IT TAKES!!!!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11</a:t>
            </a:fld>
            <a:endParaRPr lang="en-US"/>
          </a:p>
        </p:txBody>
      </p:sp>
    </p:spTree>
    <p:extLst>
      <p:ext uri="{BB962C8B-B14F-4D97-AF65-F5344CB8AC3E}">
        <p14:creationId xmlns:p14="http://schemas.microsoft.com/office/powerpoint/2010/main" val="72328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1200" dirty="0" smtClean="0"/>
              <a:t>Children in quality preschool programs are more likely to graduate from high school and own homes</a:t>
            </a:r>
            <a:br>
              <a:rPr lang="en-US" sz="1200" dirty="0" smtClean="0"/>
            </a:br>
            <a:r>
              <a:rPr lang="en-US" sz="1050" dirty="0" smtClean="0"/>
              <a:t>Source: </a:t>
            </a:r>
            <a:r>
              <a:rPr lang="en-US" sz="1050" i="1" dirty="0" smtClean="0"/>
              <a:t>Early Childhood Education</a:t>
            </a:r>
            <a:r>
              <a:rPr lang="en-US" sz="1050" dirty="0" smtClean="0"/>
              <a:t>, NEA, </a:t>
            </a:r>
            <a:r>
              <a:rPr lang="en-US" sz="1050" dirty="0" smtClean="0">
                <a:hlinkClick r:id="rId3"/>
              </a:rPr>
              <a:t>http://www.nea.org/home/18163.htm</a:t>
            </a:r>
            <a:endParaRPr lang="en-US" sz="1050" dirty="0" smtClean="0"/>
          </a:p>
          <a:p>
            <a:pPr>
              <a:spcBef>
                <a:spcPts val="1800"/>
              </a:spcBef>
            </a:pPr>
            <a:r>
              <a:rPr lang="en-US" sz="1200" dirty="0" smtClean="0"/>
              <a:t>High school graduation is associated with an array of positive live outcomes (</a:t>
            </a:r>
            <a:r>
              <a:rPr lang="en-US" sz="1200" dirty="0" smtClean="0">
                <a:sym typeface="Wingdings" panose="05000000000000000000" pitchFamily="2" charset="2"/>
              </a:rPr>
              <a:t> unemployment,  criminal justice involvement, </a:t>
            </a:r>
            <a:r>
              <a:rPr lang="en-US" sz="1200" dirty="0" smtClean="0"/>
              <a:t> income, </a:t>
            </a:r>
            <a:r>
              <a:rPr lang="en-US" sz="1200" dirty="0" smtClean="0">
                <a:sym typeface="Wingdings" panose="05000000000000000000" pitchFamily="2" charset="2"/>
              </a:rPr>
              <a:t> </a:t>
            </a:r>
            <a:r>
              <a:rPr lang="en-US" sz="1200" dirty="0" smtClean="0"/>
              <a:t>health outcomes, </a:t>
            </a:r>
            <a:r>
              <a:rPr lang="en-US" sz="1200" dirty="0" smtClean="0">
                <a:sym typeface="Wingdings" panose="05000000000000000000" pitchFamily="2" charset="2"/>
              </a:rPr>
              <a:t> life span)</a:t>
            </a:r>
            <a:br>
              <a:rPr lang="en-US" sz="1200" dirty="0" smtClean="0">
                <a:sym typeface="Wingdings" panose="05000000000000000000" pitchFamily="2" charset="2"/>
              </a:rPr>
            </a:br>
            <a:r>
              <a:rPr lang="en-US" sz="1050" dirty="0" smtClean="0">
                <a:sym typeface="Wingdings" panose="05000000000000000000" pitchFamily="2" charset="2"/>
              </a:rPr>
              <a:t>Source: </a:t>
            </a:r>
            <a:r>
              <a:rPr lang="en-US" sz="1050" i="1" dirty="0" smtClean="0">
                <a:sym typeface="Wingdings" panose="05000000000000000000" pitchFamily="2" charset="2"/>
              </a:rPr>
              <a:t>The Graduation Effect</a:t>
            </a:r>
            <a:r>
              <a:rPr lang="en-US" sz="1050" dirty="0" smtClean="0">
                <a:sym typeface="Wingdings" panose="05000000000000000000" pitchFamily="2" charset="2"/>
              </a:rPr>
              <a:t>, The Alliance for Excellent Education,  </a:t>
            </a:r>
            <a:r>
              <a:rPr lang="en-US" sz="1050" dirty="0" smtClean="0">
                <a:sym typeface="Wingdings" panose="05000000000000000000" pitchFamily="2" charset="2"/>
                <a:hlinkClick r:id="rId4"/>
              </a:rPr>
              <a:t>http://impact.all4ed.org/</a:t>
            </a:r>
            <a:r>
              <a:rPr lang="en-US" sz="1050" dirty="0" smtClean="0">
                <a:sym typeface="Wingdings" panose="05000000000000000000" pitchFamily="2" charset="2"/>
              </a:rPr>
              <a:t> </a:t>
            </a:r>
            <a:endParaRPr lang="en-US" sz="1050" dirty="0" smtClean="0"/>
          </a:p>
          <a:p>
            <a:pPr>
              <a:spcBef>
                <a:spcPts val="1800"/>
              </a:spcBef>
            </a:pPr>
            <a:r>
              <a:rPr lang="en-US" sz="1200" dirty="0" smtClean="0"/>
              <a:t>95%+ of the jobs created since the Great Recession have gone to workers with at least some post-secondary education</a:t>
            </a:r>
            <a:br>
              <a:rPr lang="en-US" sz="1200" dirty="0" smtClean="0"/>
            </a:br>
            <a:r>
              <a:rPr lang="en-US" sz="1050" dirty="0" smtClean="0"/>
              <a:t>Source: </a:t>
            </a:r>
            <a:r>
              <a:rPr lang="en-US" sz="1050" i="1" dirty="0" smtClean="0"/>
              <a:t>America’s Divided Recovery</a:t>
            </a:r>
            <a:r>
              <a:rPr lang="en-US" sz="1050" dirty="0" smtClean="0"/>
              <a:t>, Georgetown University </a:t>
            </a:r>
            <a:br>
              <a:rPr lang="en-US" sz="1050" dirty="0" smtClean="0"/>
            </a:br>
            <a:r>
              <a:rPr lang="en-US" sz="1050" dirty="0" smtClean="0">
                <a:hlinkClick r:id="rId5"/>
              </a:rPr>
              <a:t>https://cew.georgetown.edu/cew-reports/americas-divided-recovery/</a:t>
            </a:r>
            <a:r>
              <a:rPr lang="en-US" sz="1200" dirty="0" smtClean="0"/>
              <a:t> </a:t>
            </a: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12</a:t>
            </a:fld>
            <a:endParaRPr lang="en-US"/>
          </a:p>
        </p:txBody>
      </p:sp>
    </p:spTree>
    <p:extLst>
      <p:ext uri="{BB962C8B-B14F-4D97-AF65-F5344CB8AC3E}">
        <p14:creationId xmlns:p14="http://schemas.microsoft.com/office/powerpoint/2010/main" val="342010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for your district – some districts have eliminated</a:t>
            </a:r>
            <a:r>
              <a:rPr lang="en-US" baseline="0" dirty="0" smtClean="0"/>
              <a:t> the word “Homeless”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13</a:t>
            </a:fld>
            <a:endParaRPr lang="en-US"/>
          </a:p>
        </p:txBody>
      </p:sp>
    </p:spTree>
    <p:extLst>
      <p:ext uri="{BB962C8B-B14F-4D97-AF65-F5344CB8AC3E}">
        <p14:creationId xmlns:p14="http://schemas.microsoft.com/office/powerpoint/2010/main" val="266889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McKinney-Vento Act:  Parent-Student Rights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Idaho public schools shall provide an educational environment that treats all students with dignity and respect. Every student experiencing homelessness or transition shall have access to the same free and appropriate educational opportunities as students who are not homeless. This commitment to the educational rights of homeless children, youth, and unaccompanied youth, applied to all services, programs, and activities provided or made available.</a:t>
            </a:r>
          </a:p>
          <a:p>
            <a:r>
              <a:rPr lang="en-US" sz="1200" u="sng" kern="1200" dirty="0" smtClean="0">
                <a:solidFill>
                  <a:schemeClr val="tx1"/>
                </a:solidFill>
                <a:effectLst/>
                <a:latin typeface="+mn-lt"/>
                <a:ea typeface="+mn-ea"/>
                <a:cs typeface="+mn-cs"/>
              </a:rPr>
              <a:t>A student may be considered eligible for services under the McKinney-Vento Homeless Assistance Act if he or she is presently living: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temporary shared housing, a shelter, or transitional living program</a:t>
            </a:r>
          </a:p>
          <a:p>
            <a:pPr lvl="0"/>
            <a:r>
              <a:rPr lang="en-US" sz="1200" kern="1200" dirty="0" smtClean="0">
                <a:solidFill>
                  <a:schemeClr val="tx1"/>
                </a:solidFill>
                <a:effectLst/>
                <a:latin typeface="+mn-lt"/>
                <a:ea typeface="+mn-ea"/>
                <a:cs typeface="+mn-cs"/>
              </a:rPr>
              <a:t>In a hotel/motel, campground, or similar situation due to lack of alternatives</a:t>
            </a:r>
          </a:p>
          <a:p>
            <a:pPr lvl="0"/>
            <a:r>
              <a:rPr lang="en-US" sz="1200" kern="1200" dirty="0" smtClean="0">
                <a:solidFill>
                  <a:schemeClr val="tx1"/>
                </a:solidFill>
                <a:effectLst/>
                <a:latin typeface="+mn-lt"/>
                <a:ea typeface="+mn-ea"/>
                <a:cs typeface="+mn-cs"/>
              </a:rPr>
              <a:t>At a bus station, park, car, or abandoned building</a:t>
            </a:r>
          </a:p>
          <a:p>
            <a:pPr lvl="0"/>
            <a:r>
              <a:rPr lang="en-US" sz="1200" u="sng" kern="1200" dirty="0" smtClean="0">
                <a:solidFill>
                  <a:schemeClr val="tx1"/>
                </a:solidFill>
                <a:effectLst/>
                <a:latin typeface="+mn-lt"/>
                <a:ea typeface="+mn-ea"/>
                <a:cs typeface="+mn-cs"/>
              </a:rPr>
              <a:t>According to the McKinney-Vento Act, eligible students have rights to: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*Immediate enrollment: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Documentation and immunization records cannot serve as a barrier to the enrollment in school.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*School Selection:</a:t>
            </a:r>
            <a:r>
              <a:rPr lang="en-US" sz="1200" kern="1200" dirty="0" smtClean="0">
                <a:solidFill>
                  <a:schemeClr val="tx1"/>
                </a:solidFill>
                <a:effectLst/>
                <a:latin typeface="+mn-lt"/>
                <a:ea typeface="+mn-ea"/>
                <a:cs typeface="+mn-cs"/>
              </a:rPr>
              <a:t> Eligible students have a right to select from the following schools:</a:t>
            </a:r>
          </a:p>
          <a:p>
            <a:pPr lvl="0"/>
            <a:r>
              <a:rPr lang="en-US" sz="1200" kern="1200" dirty="0" smtClean="0">
                <a:solidFill>
                  <a:schemeClr val="tx1"/>
                </a:solidFill>
                <a:effectLst/>
                <a:latin typeface="+mn-lt"/>
                <a:ea typeface="+mn-ea"/>
                <a:cs typeface="+mn-cs"/>
              </a:rPr>
              <a:t>The school he/she attended when permanently housed (School of Origin)</a:t>
            </a:r>
          </a:p>
          <a:p>
            <a:pPr lvl="0"/>
            <a:r>
              <a:rPr lang="en-US" sz="1200" kern="1200" dirty="0" smtClean="0">
                <a:solidFill>
                  <a:schemeClr val="tx1"/>
                </a:solidFill>
                <a:effectLst/>
                <a:latin typeface="+mn-lt"/>
                <a:ea typeface="+mn-ea"/>
                <a:cs typeface="+mn-cs"/>
              </a:rPr>
              <a:t>The school in which he/she was last enrolled (School of Origin)</a:t>
            </a:r>
          </a:p>
          <a:p>
            <a:pPr lvl="0"/>
            <a:r>
              <a:rPr lang="en-US" sz="1200" kern="1200" dirty="0" smtClean="0">
                <a:solidFill>
                  <a:schemeClr val="tx1"/>
                </a:solidFill>
                <a:effectLst/>
                <a:latin typeface="+mn-lt"/>
                <a:ea typeface="+mn-ea"/>
                <a:cs typeface="+mn-cs"/>
              </a:rPr>
              <a:t>The school in the attendance area in which the student currently resides (School of Residency) </a:t>
            </a:r>
          </a:p>
          <a:p>
            <a:r>
              <a:rPr lang="en-US" sz="1200" b="1" kern="1200" dirty="0" smtClean="0">
                <a:solidFill>
                  <a:schemeClr val="tx1"/>
                </a:solidFill>
                <a:effectLst/>
                <a:latin typeface="+mn-lt"/>
                <a:ea typeface="+mn-ea"/>
                <a:cs typeface="+mn-cs"/>
              </a:rPr>
              <a:t>*Remain enrolled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 his/her selected school for the duration of homelessness, or until the academic year upon which they are permanently housed.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Participate in programs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for which they are eligible, including Title I tutoring programs, Free Lunch in schools with the, National School Lunch Program, Head Start &amp; Even Start Preschool Programs.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*Transportation Services: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 McKinney-Vento eligible student attending his/her School of Origin has a right to transportation to and from the School of Origin.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*Dispute Resolution: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If you disagree with school officials about enrollment, transportation, or fair treatment of a homeless child or youth, you may file a complaint with the school district. The school district must respond and attempt to resolve it quickly. During the dispute, the student must be immediately enrolled in the school and provided transportation until the matter is resolved. The McKinney Vento Liaison will assist you in making decision, providing notice of any appeal process, and filling out dispute forms.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14</a:t>
            </a:fld>
            <a:endParaRPr lang="en-US"/>
          </a:p>
        </p:txBody>
      </p:sp>
    </p:spTree>
    <p:extLst>
      <p:ext uri="{BB962C8B-B14F-4D97-AF65-F5344CB8AC3E}">
        <p14:creationId xmlns:p14="http://schemas.microsoft.com/office/powerpoint/2010/main" val="116269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HARD TO TEACH STUDENTS WHO ARE TIRED, HUNGRY, &amp; STRESSED!!!</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15</a:t>
            </a:fld>
            <a:endParaRPr lang="en-US"/>
          </a:p>
        </p:txBody>
      </p:sp>
    </p:spTree>
    <p:extLst>
      <p:ext uri="{BB962C8B-B14F-4D97-AF65-F5344CB8AC3E}">
        <p14:creationId xmlns:p14="http://schemas.microsoft.com/office/powerpoint/2010/main" val="409069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Personalize this slide</a:t>
            </a:r>
            <a:r>
              <a:rPr lang="en-US" b="1" baseline="0" dirty="0" smtClean="0"/>
              <a:t> to match your district support structure!  </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3063EB2-C203-4E0B-B81C-0429BB0EF5D8}" type="slidenum">
              <a:rPr lang="en-US" smtClean="0"/>
              <a:t>16</a:t>
            </a:fld>
            <a:endParaRPr lang="en-US"/>
          </a:p>
        </p:txBody>
      </p:sp>
    </p:spTree>
    <p:extLst>
      <p:ext uri="{BB962C8B-B14F-4D97-AF65-F5344CB8AC3E}">
        <p14:creationId xmlns:p14="http://schemas.microsoft.com/office/powerpoint/2010/main" val="112218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McKinney-Vento Act includes a “job description” for the local liaison in the form of a list of duties. According to the Act [42 U.S.C. § 11432(g)(6)(A)], local liaisons must ensure that: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children and youth experiencing homelessness are identified by school personnel through outreach and coordination activities with other entities and agencies; </a:t>
            </a:r>
          </a:p>
          <a:p>
            <a:r>
              <a:rPr lang="en-US" sz="1200" b="0" i="0" u="none" strike="noStrike" kern="1200" baseline="0" dirty="0" smtClean="0">
                <a:solidFill>
                  <a:schemeClr val="tx1"/>
                </a:solidFill>
                <a:latin typeface="+mn-lt"/>
                <a:ea typeface="+mn-ea"/>
                <a:cs typeface="+mn-cs"/>
              </a:rPr>
              <a:t>(ii) children and youth experiencing homelessness are enrolled in, and have a full and equal opportunity to succeed in, schools within the district; </a:t>
            </a:r>
          </a:p>
          <a:p>
            <a:r>
              <a:rPr lang="en-US" sz="1200" b="0" i="0" u="none" strike="noStrike" kern="1200" baseline="0" dirty="0" smtClean="0">
                <a:solidFill>
                  <a:schemeClr val="tx1"/>
                </a:solidFill>
                <a:latin typeface="+mn-lt"/>
                <a:ea typeface="+mn-ea"/>
                <a:cs typeface="+mn-cs"/>
              </a:rPr>
              <a:t>(iii) children, youth, and families experiencing homelessness have access to and receive educational services for which they are eligible, including Early Head Start and Head Start programs, early intervention services under Part C of the Individual with Disabilities Education Act, and other preschool programs administered by the school district; </a:t>
            </a:r>
          </a:p>
          <a:p>
            <a:r>
              <a:rPr lang="en-US" sz="1200" b="0" i="0" u="none" strike="noStrike" kern="1200" baseline="0" dirty="0" smtClean="0">
                <a:solidFill>
                  <a:schemeClr val="tx1"/>
                </a:solidFill>
                <a:latin typeface="+mn-lt"/>
                <a:ea typeface="+mn-ea"/>
                <a:cs typeface="+mn-cs"/>
              </a:rPr>
              <a:t>(iv) children, youth, and families experiencing homelessness receive referrals to health care, dental, mental health, substance abuse, housing, and other appropriate services; </a:t>
            </a:r>
          </a:p>
          <a:p>
            <a:r>
              <a:rPr lang="en-US" sz="1200" b="0" i="0" u="none" strike="noStrike" kern="1200" baseline="0" dirty="0" smtClean="0">
                <a:solidFill>
                  <a:schemeClr val="tx1"/>
                </a:solidFill>
                <a:latin typeface="+mn-lt"/>
                <a:ea typeface="+mn-ea"/>
                <a:cs typeface="+mn-cs"/>
              </a:rPr>
              <a:t>(v) the parents or guardians of students experiencing homelessness are informed of the educational and related opportunities available to their children, and are provided with meaningful opportunities to participate in the education of their children; </a:t>
            </a:r>
          </a:p>
          <a:p>
            <a:r>
              <a:rPr lang="en-US" sz="1200" b="0" i="0" u="none" strike="noStrike" kern="1200" baseline="0" dirty="0" smtClean="0">
                <a:solidFill>
                  <a:schemeClr val="tx1"/>
                </a:solidFill>
                <a:latin typeface="+mn-lt"/>
                <a:ea typeface="+mn-ea"/>
                <a:cs typeface="+mn-cs"/>
              </a:rPr>
              <a:t>(vi) public notice of the educational rights of students experiencing homelessness is disseminated in locations frequented by families and youth experiencing homelessness, including schools, shelters, public libraries, and soup kitchens, in a manner and form understandable to parents, guardians, and unaccompanied youth; </a:t>
            </a:r>
          </a:p>
          <a:p>
            <a:r>
              <a:rPr lang="en-US" sz="1200" b="0" i="0" u="none" strike="noStrike" kern="1200" baseline="0" dirty="0" smtClean="0">
                <a:solidFill>
                  <a:schemeClr val="tx1"/>
                </a:solidFill>
                <a:latin typeface="+mn-lt"/>
                <a:ea typeface="+mn-ea"/>
                <a:cs typeface="+mn-cs"/>
              </a:rPr>
              <a:t>(vii) enrollment disputes are mediated in accordance with the provisions of the Act; </a:t>
            </a:r>
          </a:p>
          <a:p>
            <a:r>
              <a:rPr lang="en-US" sz="1200" b="0" i="0" u="none" strike="noStrike" kern="1200" baseline="0" dirty="0" smtClean="0">
                <a:solidFill>
                  <a:schemeClr val="tx1"/>
                </a:solidFill>
                <a:latin typeface="+mn-lt"/>
                <a:ea typeface="+mn-ea"/>
                <a:cs typeface="+mn-cs"/>
              </a:rPr>
              <a:t>(viii) parents, guardians, and unaccompanied youth experiencing homelessness are fully informed of all transportation services available to McKinney-Vento students, including transportation to the school of origin, and are assisted in accessing transportation; </a:t>
            </a:r>
          </a:p>
          <a:p>
            <a:r>
              <a:rPr lang="en-US" sz="1200" b="0" i="0" u="none" strike="noStrike" kern="1200" baseline="0" dirty="0" smtClean="0">
                <a:solidFill>
                  <a:schemeClr val="tx1"/>
                </a:solidFill>
                <a:latin typeface="+mn-lt"/>
                <a:ea typeface="+mn-ea"/>
                <a:cs typeface="+mn-cs"/>
              </a:rPr>
              <a:t>(ix) school personnel providing services to students experiencing homelessness receive professional development and other support; and </a:t>
            </a:r>
          </a:p>
          <a:p>
            <a:r>
              <a:rPr lang="en-US" sz="1200" b="0" i="0" u="none" strike="noStrike" kern="1200" baseline="0" dirty="0" smtClean="0">
                <a:solidFill>
                  <a:schemeClr val="tx1"/>
                </a:solidFill>
                <a:latin typeface="+mn-lt"/>
                <a:ea typeface="+mn-ea"/>
                <a:cs typeface="+mn-cs"/>
              </a:rPr>
              <a:t>(x) unaccompanied youth </a:t>
            </a:r>
          </a:p>
          <a:p>
            <a:r>
              <a:rPr lang="en-US" sz="1200" b="0" i="0" u="none" strike="noStrike" kern="1200" baseline="0" dirty="0" smtClean="0">
                <a:solidFill>
                  <a:schemeClr val="tx1"/>
                </a:solidFill>
                <a:latin typeface="+mn-lt"/>
                <a:ea typeface="+mn-ea"/>
                <a:cs typeface="+mn-cs"/>
              </a:rPr>
              <a:t>	(I) are enrolled in school; </a:t>
            </a:r>
          </a:p>
          <a:p>
            <a:r>
              <a:rPr lang="en-US" sz="1200" b="0" i="0" u="none" strike="noStrike" kern="1200" baseline="0" dirty="0" smtClean="0">
                <a:solidFill>
                  <a:schemeClr val="tx1"/>
                </a:solidFill>
                <a:latin typeface="+mn-lt"/>
                <a:ea typeface="+mn-ea"/>
                <a:cs typeface="+mn-cs"/>
              </a:rPr>
              <a:t>	(II) have opportunities to meet the same challenging State academic standards as other children and youth; and </a:t>
            </a:r>
          </a:p>
          <a:p>
            <a:r>
              <a:rPr lang="en-US" sz="1200" b="0" i="0" u="none" strike="noStrike" kern="1200" baseline="0" dirty="0" smtClean="0">
                <a:solidFill>
                  <a:schemeClr val="tx1"/>
                </a:solidFill>
                <a:latin typeface="+mn-lt"/>
                <a:ea typeface="+mn-ea"/>
                <a:cs typeface="+mn-cs"/>
              </a:rPr>
              <a:t>	(III) are informed of their status as independent students under the Higher Education Act of 1965 (20 U.S.C. § 	1087vv), and receive assistance verifying this status for purposes of the Free Application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17</a:t>
            </a:fld>
            <a:endParaRPr lang="en-US"/>
          </a:p>
        </p:txBody>
      </p:sp>
    </p:spTree>
    <p:extLst>
      <p:ext uri="{BB962C8B-B14F-4D97-AF65-F5344CB8AC3E}">
        <p14:creationId xmlns:p14="http://schemas.microsoft.com/office/powerpoint/2010/main" val="22307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this slide for your district</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18</a:t>
            </a:fld>
            <a:endParaRPr lang="en-US"/>
          </a:p>
        </p:txBody>
      </p:sp>
    </p:spTree>
    <p:extLst>
      <p:ext uri="{BB962C8B-B14F-4D97-AF65-F5344CB8AC3E}">
        <p14:creationId xmlns:p14="http://schemas.microsoft.com/office/powerpoint/2010/main" val="97607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19</a:t>
            </a:fld>
            <a:endParaRPr lang="en-US"/>
          </a:p>
        </p:txBody>
      </p:sp>
    </p:spTree>
    <p:extLst>
      <p:ext uri="{BB962C8B-B14F-4D97-AF65-F5344CB8AC3E}">
        <p14:creationId xmlns:p14="http://schemas.microsoft.com/office/powerpoint/2010/main" val="207308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Nighttime</a:t>
            </a:r>
            <a:r>
              <a:rPr lang="en-US" b="1" baseline="0" dirty="0" smtClean="0"/>
              <a:t> Residency Form (2 times/year)</a:t>
            </a:r>
          </a:p>
          <a:p>
            <a:r>
              <a:rPr lang="en-US" b="1" baseline="0" dirty="0" smtClean="0"/>
              <a:t>Referral Process (staff awareness)</a:t>
            </a:r>
          </a:p>
          <a:p>
            <a:endParaRPr lang="en-US" baseline="0" dirty="0" smtClean="0"/>
          </a:p>
          <a:p>
            <a:r>
              <a:rPr lang="en-US" sz="1200" kern="1200" dirty="0" smtClean="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 fixed residence </a:t>
            </a:r>
            <a:r>
              <a:rPr lang="en-US" sz="1200" kern="1200" dirty="0" smtClean="0">
                <a:solidFill>
                  <a:schemeClr val="tx1"/>
                </a:solidFill>
                <a:effectLst/>
                <a:latin typeface="+mn-lt"/>
                <a:ea typeface="+mn-ea"/>
                <a:cs typeface="+mn-cs"/>
              </a:rPr>
              <a:t>is one that is</a:t>
            </a:r>
            <a:r>
              <a:rPr lang="en-US" sz="1200" b="1" kern="1200" dirty="0" smtClean="0">
                <a:solidFill>
                  <a:schemeClr val="tx1"/>
                </a:solidFill>
                <a:effectLst/>
                <a:latin typeface="+mn-lt"/>
                <a:ea typeface="+mn-ea"/>
                <a:cs typeface="+mn-cs"/>
              </a:rPr>
              <a:t> stationary, permanent, and not subject to change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Is this a temporary living arrangement?                                                                                	 </a:t>
            </a:r>
          </a:p>
          <a:p>
            <a:r>
              <a:rPr lang="en-US" sz="1200" kern="1200" dirty="0" smtClean="0">
                <a:solidFill>
                  <a:schemeClr val="tx1"/>
                </a:solidFill>
                <a:effectLst/>
                <a:latin typeface="+mn-lt"/>
                <a:ea typeface="+mn-ea"/>
                <a:cs typeface="+mn-cs"/>
              </a:rPr>
              <a:t>2. Did you and your friends/relatives decide to move in together and share a home and expenses for the long term?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Where would you go if something happened between you as adults?</a:t>
            </a:r>
          </a:p>
          <a:p>
            <a:r>
              <a:rPr lang="en-US" sz="1200" kern="1200" dirty="0" smtClean="0">
                <a:solidFill>
                  <a:schemeClr val="tx1"/>
                </a:solidFill>
                <a:effectLst/>
                <a:latin typeface="+mn-lt"/>
                <a:ea typeface="+mn-ea"/>
                <a:cs typeface="+mn-cs"/>
              </a:rPr>
              <a:t>4.  How long do you expect to be at this address?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 regular residence </a:t>
            </a:r>
            <a:r>
              <a:rPr lang="en-US" sz="1200" kern="1200" dirty="0" smtClean="0">
                <a:solidFill>
                  <a:schemeClr val="tx1"/>
                </a:solidFill>
                <a:effectLst/>
                <a:latin typeface="+mn-lt"/>
                <a:ea typeface="+mn-ea"/>
                <a:cs typeface="+mn-cs"/>
              </a:rPr>
              <a:t>is one that is used on a</a:t>
            </a:r>
            <a:r>
              <a:rPr lang="en-US" sz="1200" b="1" kern="1200" dirty="0" smtClean="0">
                <a:solidFill>
                  <a:schemeClr val="tx1"/>
                </a:solidFill>
                <a:effectLst/>
                <a:latin typeface="+mn-lt"/>
                <a:ea typeface="+mn-ea"/>
                <a:cs typeface="+mn-cs"/>
              </a:rPr>
              <a:t> regular (i.e. nightly) basis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Do you stay in the same place every night? </a:t>
            </a:r>
          </a:p>
          <a:p>
            <a:r>
              <a:rPr lang="en-US" sz="1200" kern="1200" dirty="0" smtClean="0">
                <a:solidFill>
                  <a:schemeClr val="tx1"/>
                </a:solidFill>
                <a:effectLst/>
                <a:latin typeface="+mn-lt"/>
                <a:ea typeface="+mn-ea"/>
                <a:cs typeface="+mn-cs"/>
              </a:rPr>
              <a:t>2. Do you move around a lot?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t>
            </a:r>
            <a:r>
              <a:rPr lang="en-US" sz="1200" b="1" kern="1200" dirty="0" smtClean="0">
                <a:solidFill>
                  <a:schemeClr val="tx1"/>
                </a:solidFill>
                <a:effectLst/>
                <a:latin typeface="+mn-lt"/>
                <a:ea typeface="+mn-ea"/>
                <a:cs typeface="+mn-cs"/>
              </a:rPr>
              <a:t> adequate residence </a:t>
            </a:r>
            <a:r>
              <a:rPr lang="en-US" sz="1200" kern="1200" dirty="0" smtClean="0">
                <a:solidFill>
                  <a:schemeClr val="tx1"/>
                </a:solidFill>
                <a:effectLst/>
                <a:latin typeface="+mn-lt"/>
                <a:ea typeface="+mn-ea"/>
                <a:cs typeface="+mn-cs"/>
              </a:rPr>
              <a:t>is one that is </a:t>
            </a:r>
            <a:r>
              <a:rPr lang="en-US" sz="1200" b="1" kern="1200" dirty="0" smtClean="0">
                <a:solidFill>
                  <a:schemeClr val="tx1"/>
                </a:solidFill>
                <a:effectLst/>
                <a:latin typeface="+mn-lt"/>
                <a:ea typeface="+mn-ea"/>
                <a:cs typeface="+mn-cs"/>
              </a:rPr>
              <a:t>sufficient for meeting both the physical and psychological needs </a:t>
            </a:r>
            <a:r>
              <a:rPr lang="en-US" sz="1200" kern="1200" dirty="0" smtClean="0">
                <a:solidFill>
                  <a:schemeClr val="tx1"/>
                </a:solidFill>
                <a:effectLst/>
                <a:latin typeface="+mn-lt"/>
                <a:ea typeface="+mn-ea"/>
                <a:cs typeface="+mn-cs"/>
              </a:rPr>
              <a:t>typically met in home environments.</a:t>
            </a:r>
          </a:p>
          <a:p>
            <a:r>
              <a:rPr lang="en-US" sz="1200" kern="1200" dirty="0" smtClean="0">
                <a:solidFill>
                  <a:schemeClr val="tx1"/>
                </a:solidFill>
                <a:effectLst/>
                <a:latin typeface="+mn-lt"/>
                <a:ea typeface="+mn-ea"/>
                <a:cs typeface="+mn-cs"/>
              </a:rPr>
              <a:t>1. Are you safe where you are staying?</a:t>
            </a:r>
          </a:p>
          <a:p>
            <a:r>
              <a:rPr lang="en-US" sz="1200" kern="1200" dirty="0" smtClean="0">
                <a:solidFill>
                  <a:schemeClr val="tx1"/>
                </a:solidFill>
                <a:effectLst/>
                <a:latin typeface="+mn-lt"/>
                <a:ea typeface="+mn-ea"/>
                <a:cs typeface="+mn-cs"/>
              </a:rPr>
              <a:t>2. Do you have adequate space for your belongings?</a:t>
            </a:r>
          </a:p>
          <a:p>
            <a:r>
              <a:rPr lang="en-US" sz="1200" kern="1200" dirty="0" smtClean="0">
                <a:solidFill>
                  <a:schemeClr val="tx1"/>
                </a:solidFill>
                <a:effectLst/>
                <a:latin typeface="+mn-lt"/>
                <a:ea typeface="+mn-ea"/>
                <a:cs typeface="+mn-cs"/>
              </a:rPr>
              <a:t>3. Do you share a room/bed with your children?</a:t>
            </a:r>
          </a:p>
          <a:p>
            <a:r>
              <a:rPr lang="en-US" sz="1200" kern="1200" dirty="0" smtClean="0">
                <a:solidFill>
                  <a:schemeClr val="tx1"/>
                </a:solidFill>
                <a:effectLst/>
                <a:latin typeface="+mn-lt"/>
                <a:ea typeface="+mn-ea"/>
                <a:cs typeface="+mn-cs"/>
              </a:rPr>
              <a:t>4. Are your children safe if you are not home? </a:t>
            </a:r>
          </a:p>
          <a:p>
            <a:r>
              <a:rPr lang="en-US" sz="1200" kern="1200" dirty="0" smtClean="0">
                <a:solidFill>
                  <a:schemeClr val="tx1"/>
                </a:solidFill>
                <a:effectLst/>
                <a:latin typeface="+mn-lt"/>
                <a:ea typeface="+mn-ea"/>
                <a:cs typeface="+mn-cs"/>
              </a:rPr>
              <a:t>5. Do you and your children have access to a phone?</a:t>
            </a:r>
          </a:p>
          <a:p>
            <a:r>
              <a:rPr lang="en-US" sz="1200" kern="1200" dirty="0" smtClean="0">
                <a:solidFill>
                  <a:schemeClr val="tx1"/>
                </a:solidFill>
                <a:effectLst/>
                <a:latin typeface="+mn-lt"/>
                <a:ea typeface="+mn-ea"/>
                <a:cs typeface="+mn-cs"/>
              </a:rPr>
              <a:t>6. Is there adequate food in the home?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Other considerations:  </a:t>
            </a:r>
            <a:r>
              <a:rPr lang="en-US" sz="1200" kern="1200" dirty="0" smtClean="0">
                <a:solidFill>
                  <a:schemeClr val="tx1"/>
                </a:solidFill>
                <a:effectLst/>
                <a:latin typeface="+mn-lt"/>
                <a:ea typeface="+mn-ea"/>
                <a:cs typeface="+mn-cs"/>
              </a:rPr>
              <a:t>Temporary housing </a:t>
            </a:r>
            <a:r>
              <a:rPr lang="en-US" sz="1200" b="1" kern="1200" dirty="0" smtClean="0">
                <a:solidFill>
                  <a:schemeClr val="tx1"/>
                </a:solidFill>
                <a:effectLst/>
                <a:latin typeface="+mn-lt"/>
                <a:ea typeface="+mn-ea"/>
                <a:cs typeface="+mn-cs"/>
              </a:rPr>
              <a:t>due to loss of housing, economic hardship or similar reason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Where did you live previously?</a:t>
            </a:r>
          </a:p>
          <a:p>
            <a:r>
              <a:rPr lang="en-US" sz="1200" kern="1200" dirty="0" smtClean="0">
                <a:solidFill>
                  <a:schemeClr val="tx1"/>
                </a:solidFill>
                <a:effectLst/>
                <a:latin typeface="+mn-lt"/>
                <a:ea typeface="+mn-ea"/>
                <a:cs typeface="+mn-cs"/>
              </a:rPr>
              <a:t>2. What happened to cause you to move?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the student/family lose their previous housing due to:</a:t>
            </a:r>
          </a:p>
          <a:p>
            <a:pPr lvl="0"/>
            <a:r>
              <a:rPr lang="en-US" sz="1200" u="none" strike="noStrike" dirty="0" smtClean="0">
                <a:effectLst/>
              </a:rPr>
              <a:t> - An eviction or an inability to pay rent or other bills?</a:t>
            </a:r>
          </a:p>
          <a:p>
            <a:pPr lvl="0"/>
            <a:r>
              <a:rPr lang="en-US" sz="1200" u="none" strike="noStrike" baseline="0" dirty="0" smtClean="0">
                <a:effectLst/>
              </a:rPr>
              <a:t> - </a:t>
            </a:r>
            <a:r>
              <a:rPr lang="en-US" sz="1200" u="none" strike="noStrike" dirty="0" smtClean="0">
                <a:effectLst/>
              </a:rPr>
              <a:t>Destruction of or damage to the previous home?</a:t>
            </a:r>
          </a:p>
          <a:p>
            <a:pPr lvl="0"/>
            <a:r>
              <a:rPr lang="en-US" sz="1200" u="none" strike="noStrike" baseline="0" dirty="0" smtClean="0">
                <a:effectLst/>
              </a:rPr>
              <a:t> - </a:t>
            </a:r>
            <a:r>
              <a:rPr lang="en-US" sz="1200" u="none" strike="noStrike" dirty="0" smtClean="0">
                <a:effectLst/>
              </a:rPr>
              <a:t>Conflict, abuse or neglect?</a:t>
            </a:r>
          </a:p>
          <a:p>
            <a:pPr lvl="0"/>
            <a:r>
              <a:rPr lang="en-US" sz="1200" u="none" strike="noStrike" baseline="0" dirty="0" smtClean="0">
                <a:effectLst/>
              </a:rPr>
              <a:t> - </a:t>
            </a:r>
            <a:r>
              <a:rPr lang="en-US" sz="1200" u="none" strike="noStrike" dirty="0" smtClean="0">
                <a:effectLst/>
              </a:rPr>
              <a:t>Unhealthy conditions such as an inadequate physical environment or infestations?</a:t>
            </a:r>
          </a:p>
          <a:p>
            <a:pPr lvl="0"/>
            <a:r>
              <a:rPr lang="en-US" sz="1200" u="none" strike="noStrike" baseline="0" dirty="0" smtClean="0">
                <a:effectLst/>
              </a:rPr>
              <a:t> - </a:t>
            </a:r>
            <a:r>
              <a:rPr lang="en-US" sz="1200" u="none" strike="noStrike" dirty="0" smtClean="0">
                <a:effectLst/>
              </a:rPr>
              <a:t>Drug or alcohol abuse in the home or domestic violence?</a:t>
            </a:r>
          </a:p>
          <a:p>
            <a:pPr lvl="0"/>
            <a:r>
              <a:rPr lang="en-US" sz="1200" u="none" strike="noStrike"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Absence of a parent or guardian due to abandonment, incarceration or another reason?</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20</a:t>
            </a:fld>
            <a:endParaRPr lang="en-US"/>
          </a:p>
        </p:txBody>
      </p:sp>
    </p:spTree>
    <p:extLst>
      <p:ext uri="{BB962C8B-B14F-4D97-AF65-F5344CB8AC3E}">
        <p14:creationId xmlns:p14="http://schemas.microsoft.com/office/powerpoint/2010/main" val="227459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a:t>
            </a:fld>
            <a:endParaRPr lang="en-US"/>
          </a:p>
        </p:txBody>
      </p:sp>
    </p:spTree>
    <p:extLst>
      <p:ext uri="{BB962C8B-B14F-4D97-AF65-F5344CB8AC3E}">
        <p14:creationId xmlns:p14="http://schemas.microsoft.com/office/powerpoint/2010/main" val="25394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baseline="0" dirty="0" smtClean="0"/>
              <a:t>Doubled Up –</a:t>
            </a:r>
            <a:r>
              <a:rPr lang="en-US" dirty="0" smtClean="0"/>
              <a:t>An individual may be considered to be homeless if that person is “doubled up,” a term that refers to a situation where individuals are unable to maintain their housing situation and are forced to stay with a series of friends and/or extended family members.</a:t>
            </a:r>
          </a:p>
          <a:p>
            <a:pPr marL="171450" indent="-171450">
              <a:lnSpc>
                <a:spcPct val="80000"/>
              </a:lnSpc>
              <a:buFont typeface="Arial" panose="020B0604020202020204" pitchFamily="34" charset="0"/>
              <a:buChar char="•"/>
            </a:pPr>
            <a:endParaRPr lang="en-US" altLang="en-US" sz="1200" dirty="0" smtClean="0"/>
          </a:p>
          <a:p>
            <a:pPr marL="0" indent="0">
              <a:lnSpc>
                <a:spcPct val="80000"/>
              </a:lnSpc>
              <a:buFont typeface="Arial" panose="020B0604020202020204" pitchFamily="34" charset="0"/>
              <a:buNone/>
            </a:pPr>
            <a:r>
              <a:rPr lang="en-US" altLang="en-US" dirty="0" smtClean="0">
                <a:cs typeface="Times New Roman" panose="02020603050405020304" pitchFamily="18" charset="0"/>
              </a:rPr>
              <a:t>Clarifying</a:t>
            </a:r>
            <a:r>
              <a:rPr lang="en-US" altLang="en-US" baseline="0" dirty="0" smtClean="0">
                <a:cs typeface="Times New Roman" panose="02020603050405020304" pitchFamily="18" charset="0"/>
              </a:rPr>
              <a:t> questions for Doubled Up:  </a:t>
            </a:r>
          </a:p>
          <a:p>
            <a:pPr lvl="1">
              <a:spcBef>
                <a:spcPts val="2400"/>
              </a:spcBef>
            </a:pPr>
            <a:r>
              <a:rPr lang="en-US" sz="2000" dirty="0" smtClean="0"/>
              <a:t> - Does the family or youth have any legal right to be in the home?</a:t>
            </a:r>
          </a:p>
          <a:p>
            <a:pPr lvl="1">
              <a:spcBef>
                <a:spcPts val="2400"/>
              </a:spcBef>
            </a:pPr>
            <a:r>
              <a:rPr lang="en-US" sz="2000" dirty="0" smtClean="0"/>
              <a:t> - Can the family or youth be asked to leave at any time with no legal recourse?</a:t>
            </a:r>
          </a:p>
          <a:p>
            <a:pPr lvl="1">
              <a:spcBef>
                <a:spcPts val="2400"/>
              </a:spcBef>
            </a:pPr>
            <a:endParaRPr lang="en-US" sz="2000" dirty="0" smtClean="0"/>
          </a:p>
          <a:p>
            <a:pPr marL="0" marR="0" lvl="0" indent="0" algn="l" defTabSz="914400" rtl="0" eaLnBrk="1" fontAlgn="auto" latinLnBrk="0" hangingPunct="1">
              <a:lnSpc>
                <a:spcPct val="100000"/>
              </a:lnSpc>
              <a:spcBef>
                <a:spcPts val="2400"/>
              </a:spcBef>
              <a:spcAft>
                <a:spcPts val="0"/>
              </a:spcAft>
              <a:buClrTx/>
              <a:buSzTx/>
              <a:buFontTx/>
              <a:buNone/>
              <a:tabLst/>
              <a:defRPr/>
            </a:pPr>
            <a:r>
              <a:rPr lang="en-US" sz="2000" dirty="0" smtClean="0"/>
              <a:t>These questions may</a:t>
            </a:r>
            <a:r>
              <a:rPr lang="en-US" sz="2000" baseline="0" dirty="0" smtClean="0"/>
              <a:t> help to determine the stability of the living arrangement for purposes of determining homelessness.</a:t>
            </a:r>
          </a:p>
          <a:p>
            <a:pPr marL="0" marR="0" lvl="0" indent="0" algn="l" defTabSz="914400" rtl="0" eaLnBrk="1" fontAlgn="auto" latinLnBrk="0" hangingPunct="1">
              <a:lnSpc>
                <a:spcPct val="100000"/>
              </a:lnSpc>
              <a:spcBef>
                <a:spcPts val="2400"/>
              </a:spcBef>
              <a:spcAft>
                <a:spcPts val="0"/>
              </a:spcAft>
              <a:buClrTx/>
              <a:buSzTx/>
              <a:buFontTx/>
              <a:buNone/>
              <a:tabLst/>
              <a:defRPr/>
            </a:pPr>
            <a:r>
              <a:rPr lang="en-US" sz="2000" baseline="0" dirty="0" smtClean="0"/>
              <a:t>_______________________________________</a:t>
            </a:r>
          </a:p>
          <a:p>
            <a:pPr>
              <a:spcBef>
                <a:spcPts val="1200"/>
              </a:spcBef>
            </a:pPr>
            <a:r>
              <a:rPr lang="en-US" sz="2000" dirty="0" smtClean="0"/>
              <a:t>Clarifying questions: Did the family or youth lose previous housing due to</a:t>
            </a:r>
          </a:p>
          <a:p>
            <a:pPr lvl="1">
              <a:spcBef>
                <a:spcPts val="1200"/>
              </a:spcBef>
            </a:pPr>
            <a:r>
              <a:rPr lang="en-US" sz="1800" dirty="0" smtClean="0"/>
              <a:t>An eviction or foreclosure?</a:t>
            </a:r>
          </a:p>
          <a:p>
            <a:pPr lvl="1">
              <a:spcBef>
                <a:spcPts val="1200"/>
              </a:spcBef>
            </a:pPr>
            <a:r>
              <a:rPr lang="en-US" sz="1800" dirty="0" smtClean="0"/>
              <a:t>Destruction of or damage to the previous home?</a:t>
            </a:r>
          </a:p>
          <a:p>
            <a:pPr lvl="1">
              <a:spcBef>
                <a:spcPts val="1200"/>
              </a:spcBef>
            </a:pPr>
            <a:r>
              <a:rPr lang="en-US" sz="1800" dirty="0" smtClean="0"/>
              <a:t>Unhealthy or unsafe conditions?</a:t>
            </a:r>
          </a:p>
          <a:p>
            <a:pPr lvl="1">
              <a:spcBef>
                <a:spcPts val="1200"/>
              </a:spcBef>
            </a:pPr>
            <a:r>
              <a:rPr lang="en-US" sz="1800" dirty="0" smtClean="0"/>
              <a:t>Domestic violence?</a:t>
            </a:r>
          </a:p>
          <a:p>
            <a:pPr lvl="1">
              <a:spcBef>
                <a:spcPts val="1200"/>
              </a:spcBef>
            </a:pPr>
            <a:r>
              <a:rPr lang="en-US" sz="1800" dirty="0" smtClean="0"/>
              <a:t>Abuse or neglect?</a:t>
            </a:r>
          </a:p>
          <a:p>
            <a:pPr lvl="1">
              <a:spcBef>
                <a:spcPts val="1200"/>
              </a:spcBef>
            </a:pPr>
            <a:r>
              <a:rPr lang="en-US" sz="1800" dirty="0" smtClean="0"/>
              <a:t>The absence of a parent or guardian due to abandonment, parental incarceration, or a similar reason? </a:t>
            </a:r>
          </a:p>
          <a:p>
            <a:pPr marL="0" marR="0" lvl="0" indent="0" algn="l" defTabSz="914400" rtl="0" eaLnBrk="1" fontAlgn="auto" latinLnBrk="0" hangingPunct="1">
              <a:lnSpc>
                <a:spcPct val="100000"/>
              </a:lnSpc>
              <a:spcBef>
                <a:spcPts val="2400"/>
              </a:spcBef>
              <a:spcAft>
                <a:spcPts val="0"/>
              </a:spcAft>
              <a:buClrTx/>
              <a:buSzTx/>
              <a:buFontTx/>
              <a:buNone/>
              <a:tabLst/>
              <a:defRPr/>
            </a:pPr>
            <a:r>
              <a:rPr lang="en-US" sz="2000" dirty="0" smtClean="0"/>
              <a:t>____________________________________</a:t>
            </a:r>
          </a:p>
          <a:p>
            <a:pPr>
              <a:spcBef>
                <a:spcPts val="2400"/>
              </a:spcBef>
            </a:pPr>
            <a:r>
              <a:rPr lang="en-US" dirty="0" smtClean="0"/>
              <a:t>Implies that limited financial resources have forced the family or youth to leave the personal residence and share housing due to an inability to pay the rent/mortgage and other bills</a:t>
            </a:r>
          </a:p>
          <a:p>
            <a:pPr>
              <a:spcBef>
                <a:spcPts val="2400"/>
              </a:spcBef>
            </a:pPr>
            <a:r>
              <a:rPr lang="en-US" dirty="0" smtClean="0"/>
              <a:t>Clarifying question:</a:t>
            </a:r>
          </a:p>
          <a:p>
            <a:pPr lvl="1">
              <a:spcBef>
                <a:spcPts val="2400"/>
              </a:spcBef>
            </a:pPr>
            <a:r>
              <a:rPr lang="en-US" sz="2000" dirty="0" smtClean="0"/>
              <a:t>Did economic hardship due to an accident or illness, loss of employment, loss of public benefits, or a similar reason force the</a:t>
            </a:r>
            <a:br>
              <a:rPr lang="en-US" sz="2000" dirty="0" smtClean="0"/>
            </a:br>
            <a:r>
              <a:rPr lang="en-US" sz="2000" dirty="0" smtClean="0"/>
              <a:t>family or youth to share the housing of</a:t>
            </a:r>
            <a:br>
              <a:rPr lang="en-US" sz="2000" dirty="0" smtClean="0"/>
            </a:br>
            <a:r>
              <a:rPr lang="en-US" sz="2000" dirty="0" smtClean="0"/>
              <a:t>others temporarily?</a:t>
            </a:r>
          </a:p>
          <a:p>
            <a:pPr marL="0" marR="0" lvl="0" indent="0" algn="l" defTabSz="914400" rtl="0" eaLnBrk="1" fontAlgn="auto" latinLnBrk="0" hangingPunct="1">
              <a:lnSpc>
                <a:spcPct val="100000"/>
              </a:lnSpc>
              <a:spcBef>
                <a:spcPts val="2400"/>
              </a:spcBef>
              <a:spcAft>
                <a:spcPts val="0"/>
              </a:spcAft>
              <a:buClrTx/>
              <a:buSzTx/>
              <a:buFontTx/>
              <a:buNone/>
              <a:tabLst/>
              <a:defRPr/>
            </a:pPr>
            <a:r>
              <a:rPr lang="en-US" sz="2000" dirty="0" smtClean="0"/>
              <a:t>It is important to note that </a:t>
            </a:r>
            <a:r>
              <a:rPr lang="en-US" sz="2000" baseline="0" dirty="0" smtClean="0"/>
              <a:t>a</a:t>
            </a:r>
            <a:r>
              <a:rPr lang="en-US" sz="2000" dirty="0" smtClean="0"/>
              <a:t> long-term, cooperative living arrangement among families or friends that is fixed, regular, and adequate should not be considered a homeless situation, even if the parties are living together to save money. </a:t>
            </a:r>
          </a:p>
          <a:p>
            <a:pPr marL="0" marR="0" lvl="0" indent="0" algn="l" defTabSz="914400" rtl="0" eaLnBrk="1" fontAlgn="auto" latinLnBrk="0" hangingPunct="1">
              <a:lnSpc>
                <a:spcPct val="100000"/>
              </a:lnSpc>
              <a:spcBef>
                <a:spcPts val="2400"/>
              </a:spcBef>
              <a:spcAft>
                <a:spcPts val="0"/>
              </a:spcAft>
              <a:buClrTx/>
              <a:buSzTx/>
              <a:buFontTx/>
              <a:buNone/>
              <a:tabLst/>
              <a:defRPr/>
            </a:pPr>
            <a:endParaRPr lang="en-US" sz="2000" dirty="0" smtClean="0"/>
          </a:p>
          <a:p>
            <a:pPr lvl="1">
              <a:spcBef>
                <a:spcPts val="2400"/>
              </a:spcBef>
            </a:pPr>
            <a:endParaRPr lang="en-US" sz="2000" dirty="0" smtClean="0"/>
          </a:p>
          <a:p>
            <a:pPr marL="0" indent="0">
              <a:lnSpc>
                <a:spcPct val="80000"/>
              </a:lnSpc>
              <a:buFont typeface="Arial" panose="020B0604020202020204" pitchFamily="34" charset="0"/>
              <a:buNone/>
            </a:pPr>
            <a:endParaRPr lang="en-US" altLang="en-US" dirty="0" smtClean="0"/>
          </a:p>
          <a:p>
            <a:pPr marL="0" indent="0">
              <a:lnSpc>
                <a:spcPct val="80000"/>
              </a:lnSpc>
              <a:buFont typeface="Arial" panose="020B0604020202020204" pitchFamily="34" charset="0"/>
              <a:buNone/>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21</a:t>
            </a:fld>
            <a:endParaRPr lang="en-US"/>
          </a:p>
        </p:txBody>
      </p:sp>
    </p:spTree>
    <p:extLst>
      <p:ext uri="{BB962C8B-B14F-4D97-AF65-F5344CB8AC3E}">
        <p14:creationId xmlns:p14="http://schemas.microsoft.com/office/powerpoint/2010/main" val="251122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0000"/>
              </a:lnSpc>
              <a:buFont typeface="Arial" panose="020B0604020202020204" pitchFamily="34" charset="0"/>
              <a:buChar char="•"/>
            </a:pPr>
            <a:endParaRPr lang="en-US" altLang="en-US" sz="1200" dirty="0" smtClean="0"/>
          </a:p>
          <a:p>
            <a:pPr marL="0" indent="0">
              <a:lnSpc>
                <a:spcPct val="80000"/>
              </a:lnSpc>
              <a:buFont typeface="Arial" panose="020B0604020202020204" pitchFamily="34" charset="0"/>
              <a:buNone/>
            </a:pPr>
            <a:r>
              <a:rPr lang="en-US" altLang="en-US" sz="1200" dirty="0" smtClean="0"/>
              <a:t>Unaccompanied Youth</a:t>
            </a: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altLang="en-US" sz="1200" dirty="0" smtClean="0"/>
              <a:t> - Develop clear policies for enrolling unaccompanied youth immediately, whether youth enroll themselves, liaisons do enrollment, caretakers enroll youth in their care, or another procedure is in place.</a:t>
            </a:r>
          </a:p>
          <a:p>
            <a:pPr eaLnBrk="1" hangingPunct="1"/>
            <a:r>
              <a:rPr lang="en-US" altLang="en-US" dirty="0" smtClean="0"/>
              <a:t> - Offer youth an adult and peer mentor.</a:t>
            </a:r>
          </a:p>
          <a:p>
            <a:pPr eaLnBrk="1" hangingPunct="1"/>
            <a:r>
              <a:rPr lang="en-US" altLang="en-US" dirty="0" smtClean="0"/>
              <a:t> - Establish systems to monitor youth’s attendance and performance, and let youth know you’ll be checking up on them.</a:t>
            </a:r>
          </a:p>
          <a:p>
            <a:pPr eaLnBrk="1" hangingPunct="1"/>
            <a:r>
              <a:rPr lang="en-US" altLang="en-US" dirty="0" smtClean="0"/>
              <a:t> - Help youth participate fully in school (clubs, sports, homework help, etc.)</a:t>
            </a:r>
          </a:p>
          <a:p>
            <a:pPr eaLnBrk="1" hangingPunct="1"/>
            <a:r>
              <a:rPr lang="en-US" altLang="en-US" dirty="0" smtClean="0">
                <a:cs typeface="Times New Roman" panose="02020603050405020304" pitchFamily="18" charset="0"/>
              </a:rPr>
              <a:t> - Build trust!  Be patient, and ensure discretion and confidentiality when working with youth.</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22</a:t>
            </a:fld>
            <a:endParaRPr lang="en-US"/>
          </a:p>
        </p:txBody>
      </p:sp>
    </p:spTree>
    <p:extLst>
      <p:ext uri="{BB962C8B-B14F-4D97-AF65-F5344CB8AC3E}">
        <p14:creationId xmlns:p14="http://schemas.microsoft.com/office/powerpoint/2010/main" val="342653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23</a:t>
            </a:fld>
            <a:endParaRPr lang="en-US"/>
          </a:p>
        </p:txBody>
      </p:sp>
    </p:spTree>
    <p:extLst>
      <p:ext uri="{BB962C8B-B14F-4D97-AF65-F5344CB8AC3E}">
        <p14:creationId xmlns:p14="http://schemas.microsoft.com/office/powerpoint/2010/main" val="2268586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your Student Management System</a:t>
            </a:r>
            <a:r>
              <a:rPr lang="en-US" baseline="0" dirty="0" smtClean="0"/>
              <a:t> (SMS)</a:t>
            </a:r>
            <a:endParaRPr lang="en-US" dirty="0" smtClean="0"/>
          </a:p>
          <a:p>
            <a:endParaRPr lang="en-US" dirty="0" smtClean="0"/>
          </a:p>
          <a:p>
            <a:r>
              <a:rPr lang="en-US" dirty="0" smtClean="0"/>
              <a:t>Those</a:t>
            </a:r>
            <a:r>
              <a:rPr lang="en-US" baseline="0" dirty="0" smtClean="0"/>
              <a:t> in the district who are responsible for these:</a:t>
            </a:r>
          </a:p>
          <a:p>
            <a:r>
              <a:rPr lang="en-US" baseline="0" dirty="0" smtClean="0"/>
              <a:t>Outreach Activities__________________________________</a:t>
            </a:r>
          </a:p>
          <a:p>
            <a:r>
              <a:rPr lang="en-US" baseline="0" dirty="0" smtClean="0"/>
              <a:t>Verification/Determining Needs_____________________</a:t>
            </a:r>
          </a:p>
          <a:p>
            <a:r>
              <a:rPr lang="en-US" baseline="0" dirty="0" smtClean="0"/>
              <a:t>Notification__________________________________________</a:t>
            </a:r>
          </a:p>
          <a:p>
            <a:r>
              <a:rPr lang="en-US" baseline="0" dirty="0" smtClean="0"/>
              <a:t>Coding &amp; Data Quality______________________________</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24</a:t>
            </a:fld>
            <a:endParaRPr lang="en-US"/>
          </a:p>
        </p:txBody>
      </p:sp>
    </p:spTree>
    <p:extLst>
      <p:ext uri="{BB962C8B-B14F-4D97-AF65-F5344CB8AC3E}">
        <p14:creationId xmlns:p14="http://schemas.microsoft.com/office/powerpoint/2010/main" val="305238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past the drama of the situation.  </a:t>
            </a:r>
          </a:p>
          <a:p>
            <a:endParaRPr lang="en-US" baseline="0" dirty="0" smtClean="0"/>
          </a:p>
          <a:p>
            <a:r>
              <a:rPr lang="en-US" baseline="0" dirty="0" smtClean="0"/>
              <a:t>Flowcharts can be helpful - MV &amp; UHY</a:t>
            </a:r>
            <a:endParaRPr lang="en-US" dirty="0" smtClean="0"/>
          </a:p>
        </p:txBody>
      </p:sp>
      <p:sp>
        <p:nvSpPr>
          <p:cNvPr id="4" name="Slide Number Placeholder 3"/>
          <p:cNvSpPr>
            <a:spLocks noGrp="1"/>
          </p:cNvSpPr>
          <p:nvPr>
            <p:ph type="sldNum" sz="quarter" idx="10"/>
          </p:nvPr>
        </p:nvSpPr>
        <p:spPr/>
        <p:txBody>
          <a:bodyPr/>
          <a:lstStyle/>
          <a:p>
            <a:fld id="{13063EB2-C203-4E0B-B81C-0429BB0EF5D8}" type="slidenum">
              <a:rPr lang="en-US" smtClean="0"/>
              <a:t>25</a:t>
            </a:fld>
            <a:endParaRPr lang="en-US"/>
          </a:p>
        </p:txBody>
      </p:sp>
    </p:spTree>
    <p:extLst>
      <p:ext uri="{BB962C8B-B14F-4D97-AF65-F5344CB8AC3E}">
        <p14:creationId xmlns:p14="http://schemas.microsoft.com/office/powerpoint/2010/main" val="2656602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26</a:t>
            </a:fld>
            <a:endParaRPr lang="en-US"/>
          </a:p>
        </p:txBody>
      </p:sp>
    </p:spTree>
    <p:extLst>
      <p:ext uri="{BB962C8B-B14F-4D97-AF65-F5344CB8AC3E}">
        <p14:creationId xmlns:p14="http://schemas.microsoft.com/office/powerpoint/2010/main" val="404426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27</a:t>
            </a:fld>
            <a:endParaRPr lang="en-US"/>
          </a:p>
        </p:txBody>
      </p:sp>
    </p:spTree>
    <p:extLst>
      <p:ext uri="{BB962C8B-B14F-4D97-AF65-F5344CB8AC3E}">
        <p14:creationId xmlns:p14="http://schemas.microsoft.com/office/powerpoint/2010/main" val="2250952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a:t>
            </a:r>
            <a:r>
              <a:rPr lang="en-US" baseline="0" dirty="0" smtClean="0"/>
              <a:t> Nation.org – Hidden in Plain Sight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28</a:t>
            </a:fld>
            <a:endParaRPr lang="en-US"/>
          </a:p>
        </p:txBody>
      </p:sp>
    </p:spTree>
    <p:extLst>
      <p:ext uri="{BB962C8B-B14F-4D97-AF65-F5344CB8AC3E}">
        <p14:creationId xmlns:p14="http://schemas.microsoft.com/office/powerpoint/2010/main" val="371502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for your district</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29</a:t>
            </a:fld>
            <a:endParaRPr lang="en-US"/>
          </a:p>
        </p:txBody>
      </p:sp>
    </p:spTree>
    <p:extLst>
      <p:ext uri="{BB962C8B-B14F-4D97-AF65-F5344CB8AC3E}">
        <p14:creationId xmlns:p14="http://schemas.microsoft.com/office/powerpoint/2010/main" val="80952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process in our district for monitoring student well-being &amp; academic success?</a:t>
            </a:r>
          </a:p>
          <a:p>
            <a:endParaRPr lang="en-US" baseline="0" dirty="0" smtClean="0"/>
          </a:p>
        </p:txBody>
      </p:sp>
      <p:sp>
        <p:nvSpPr>
          <p:cNvPr id="4" name="Slide Number Placeholder 3"/>
          <p:cNvSpPr>
            <a:spLocks noGrp="1"/>
          </p:cNvSpPr>
          <p:nvPr>
            <p:ph type="sldNum" sz="quarter" idx="10"/>
          </p:nvPr>
        </p:nvSpPr>
        <p:spPr/>
        <p:txBody>
          <a:bodyPr/>
          <a:lstStyle/>
          <a:p>
            <a:fld id="{13063EB2-C203-4E0B-B81C-0429BB0EF5D8}" type="slidenum">
              <a:rPr lang="en-US" smtClean="0"/>
              <a:t>30</a:t>
            </a:fld>
            <a:endParaRPr lang="en-US"/>
          </a:p>
        </p:txBody>
      </p:sp>
    </p:spTree>
    <p:extLst>
      <p:ext uri="{BB962C8B-B14F-4D97-AF65-F5344CB8AC3E}">
        <p14:creationId xmlns:p14="http://schemas.microsoft.com/office/powerpoint/2010/main" val="307478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Homeless Data evokes emotion! It is a statewide issue – NOT just in our larger population areas.  Rural homelessness has it’s own unique issues.  </a:t>
            </a:r>
          </a:p>
          <a:p>
            <a:r>
              <a:rPr lang="en-US" baseline="0" dirty="0" smtClean="0"/>
              <a:t> - The darker the color the more students who receive Free and/or Reduced Lunch in a district/area</a:t>
            </a:r>
          </a:p>
          <a:p>
            <a:r>
              <a:rPr lang="en-US" baseline="0" dirty="0" smtClean="0"/>
              <a:t> - The larger the orange circle the more students identified w/in districts</a:t>
            </a:r>
            <a:endParaRPr lang="en-US" dirty="0" smtClean="0"/>
          </a:p>
          <a:p>
            <a:endParaRPr lang="en-US" dirty="0" smtClean="0"/>
          </a:p>
          <a:p>
            <a:r>
              <a:rPr lang="en-US" dirty="0" smtClean="0"/>
              <a:t> - We are seeing yearly increases.  </a:t>
            </a:r>
          </a:p>
          <a:p>
            <a:r>
              <a:rPr lang="en-US" dirty="0" smtClean="0"/>
              <a:t> - We follow the national trends</a:t>
            </a:r>
            <a:r>
              <a:rPr lang="en-US" baseline="0" dirty="0" smtClean="0"/>
              <a:t> of the bulk of our students are living in a doubled up saturation (These are stressful and oftentimes not safe)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a:t>
            </a:fld>
            <a:endParaRPr lang="en-US"/>
          </a:p>
        </p:txBody>
      </p:sp>
    </p:spTree>
    <p:extLst>
      <p:ext uri="{BB962C8B-B14F-4D97-AF65-F5344CB8AC3E}">
        <p14:creationId xmlns:p14="http://schemas.microsoft.com/office/powerpoint/2010/main" val="426725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0"/>
              </a:spcBef>
            </a:pPr>
            <a:r>
              <a:rPr lang="en-US" dirty="0" smtClean="0"/>
              <a:t>Children and youth experiencing homelessness have the right to </a:t>
            </a:r>
            <a:r>
              <a:rPr lang="en-US" b="1" dirty="0" smtClean="0"/>
              <a:t>immediate school enrollment</a:t>
            </a:r>
          </a:p>
          <a:p>
            <a:pPr lvl="1">
              <a:spcBef>
                <a:spcPts val="3000"/>
              </a:spcBef>
            </a:pPr>
            <a:r>
              <a:rPr lang="en-US" sz="3000" dirty="0" smtClean="0"/>
              <a:t>even if lacking paperwork normally required for enrollment; or</a:t>
            </a:r>
          </a:p>
          <a:p>
            <a:pPr lvl="1">
              <a:spcBef>
                <a:spcPts val="3000"/>
              </a:spcBef>
            </a:pPr>
            <a:r>
              <a:rPr lang="en-US" sz="3000" dirty="0" smtClean="0"/>
              <a:t>even if having missed application or enrollment deadlines during any period of homelessness </a:t>
            </a:r>
            <a:r>
              <a:rPr lang="en-US" sz="3000" dirty="0" smtClean="0">
                <a:solidFill>
                  <a:schemeClr val="tx2">
                    <a:lumMod val="50000"/>
                    <a:lumOff val="50000"/>
                  </a:schemeClr>
                </a:solidFill>
              </a:rPr>
              <a:t>[42 U.S.C. § 11432(g)(3)(C)(</a:t>
            </a:r>
            <a:r>
              <a:rPr lang="en-US" sz="3000" dirty="0" err="1" smtClean="0">
                <a:solidFill>
                  <a:schemeClr val="tx2">
                    <a:lumMod val="50000"/>
                    <a:lumOff val="50000"/>
                  </a:schemeClr>
                </a:solidFill>
              </a:rPr>
              <a:t>i</a:t>
            </a:r>
            <a:r>
              <a:rPr lang="en-US" sz="3000" dirty="0" smtClean="0">
                <a:solidFill>
                  <a:schemeClr val="tx2">
                    <a:lumMod val="50000"/>
                    <a:lumOff val="50000"/>
                  </a:schemeClr>
                </a:solidFill>
              </a:rPr>
              <a:t>)]</a:t>
            </a:r>
            <a:r>
              <a:rPr lang="en-US" sz="3000" dirty="0" smtClean="0"/>
              <a:t>.</a:t>
            </a:r>
          </a:p>
          <a:p>
            <a:pPr>
              <a:spcBef>
                <a:spcPts val="3000"/>
              </a:spcBef>
            </a:pPr>
            <a:r>
              <a:rPr lang="en-US" b="1" i="1" dirty="0" smtClean="0"/>
              <a:t>Enrollment</a:t>
            </a:r>
            <a:r>
              <a:rPr lang="en-US" dirty="0" smtClean="0"/>
              <a:t> is defined as “attending classes and participating fully in school activities</a:t>
            </a:r>
            <a:r>
              <a:rPr lang="en-US" sz="3200" dirty="0" smtClean="0"/>
              <a:t>” </a:t>
            </a:r>
            <a:r>
              <a:rPr lang="en-US" sz="3200" dirty="0" smtClean="0">
                <a:solidFill>
                  <a:schemeClr val="tx2">
                    <a:lumMod val="50000"/>
                    <a:lumOff val="50000"/>
                  </a:schemeClr>
                </a:solidFill>
              </a:rPr>
              <a:t>[42 U.S.C. § 11434a(1)]</a:t>
            </a:r>
            <a:r>
              <a:rPr lang="en-US" sz="3200" dirty="0" smtClean="0"/>
              <a:t>.</a:t>
            </a:r>
          </a:p>
          <a:p>
            <a:pPr>
              <a:spcBef>
                <a:spcPts val="3000"/>
              </a:spcBef>
            </a:pPr>
            <a:endParaRPr lang="en-US" sz="3200" dirty="0" smtClean="0"/>
          </a:p>
          <a:p>
            <a:pPr>
              <a:spcBef>
                <a:spcPts val="900"/>
              </a:spcBef>
            </a:pPr>
            <a:r>
              <a:rPr lang="en-US" b="1" dirty="0" smtClean="0"/>
              <a:t>Children and youth experiencing homelessness have the right to attend</a:t>
            </a:r>
          </a:p>
          <a:p>
            <a:pPr lvl="1">
              <a:spcBef>
                <a:spcPts val="900"/>
              </a:spcBef>
            </a:pPr>
            <a:r>
              <a:rPr lang="en-US" sz="3800" b="1" dirty="0" smtClean="0"/>
              <a:t>The school of origin</a:t>
            </a:r>
            <a:r>
              <a:rPr lang="en-US" sz="3800" b="1" dirty="0" smtClean="0">
                <a:solidFill>
                  <a:schemeClr val="tx2">
                    <a:lumMod val="50000"/>
                    <a:lumOff val="50000"/>
                  </a:schemeClr>
                </a:solidFill>
              </a:rPr>
              <a:t> </a:t>
            </a:r>
            <a:r>
              <a:rPr lang="en-US" sz="2400" dirty="0" smtClean="0">
                <a:solidFill>
                  <a:schemeClr val="tx2">
                    <a:lumMod val="50000"/>
                    <a:lumOff val="50000"/>
                  </a:schemeClr>
                </a:solidFill>
              </a:rPr>
              <a:t>[42 U.S.C. § 11432(g)(3)(I)(</a:t>
            </a:r>
            <a:r>
              <a:rPr lang="en-US" sz="2400" dirty="0" err="1" smtClean="0">
                <a:solidFill>
                  <a:schemeClr val="tx2">
                    <a:lumMod val="50000"/>
                    <a:lumOff val="50000"/>
                  </a:schemeClr>
                </a:solidFill>
              </a:rPr>
              <a:t>i</a:t>
            </a:r>
            <a:r>
              <a:rPr lang="en-US" sz="2400" dirty="0" smtClean="0">
                <a:solidFill>
                  <a:schemeClr val="tx2">
                    <a:lumMod val="50000"/>
                    <a:lumOff val="50000"/>
                  </a:schemeClr>
                </a:solidFill>
              </a:rPr>
              <a:t>)]</a:t>
            </a:r>
          </a:p>
          <a:p>
            <a:pPr lvl="2">
              <a:spcBef>
                <a:spcPts val="900"/>
              </a:spcBef>
            </a:pPr>
            <a:r>
              <a:rPr lang="en-US" dirty="0" smtClean="0"/>
              <a:t>The school that a child or youth attended when permanently housed, or</a:t>
            </a:r>
          </a:p>
          <a:p>
            <a:pPr lvl="2">
              <a:spcBef>
                <a:spcPts val="900"/>
              </a:spcBef>
            </a:pPr>
            <a:r>
              <a:rPr lang="en-US" dirty="0" smtClean="0"/>
              <a:t>The school in which the child or youth was last enrolled</a:t>
            </a:r>
          </a:p>
          <a:p>
            <a:pPr lvl="2">
              <a:spcBef>
                <a:spcPts val="900"/>
              </a:spcBef>
            </a:pPr>
            <a:r>
              <a:rPr lang="en-US" dirty="0" smtClean="0">
                <a:solidFill>
                  <a:schemeClr val="tx1"/>
                </a:solidFill>
              </a:rPr>
              <a:t>Includes public preschools</a:t>
            </a:r>
          </a:p>
          <a:p>
            <a:pPr lvl="2">
              <a:spcBef>
                <a:spcPts val="900"/>
              </a:spcBef>
            </a:pPr>
            <a:r>
              <a:rPr lang="en-US" dirty="0" smtClean="0">
                <a:solidFill>
                  <a:schemeClr val="tx1"/>
                </a:solidFill>
              </a:rPr>
              <a:t>Includes receiving schools</a:t>
            </a:r>
            <a:endParaRPr lang="en-US" b="1" dirty="0" smtClean="0">
              <a:solidFill>
                <a:schemeClr val="tx1"/>
              </a:solidFill>
            </a:endParaRPr>
          </a:p>
          <a:p>
            <a:pPr lvl="1">
              <a:spcBef>
                <a:spcPts val="900"/>
              </a:spcBef>
            </a:pPr>
            <a:r>
              <a:rPr lang="en-US" sz="3500" b="1" dirty="0" smtClean="0"/>
              <a:t>The local attendance area school </a:t>
            </a:r>
            <a:r>
              <a:rPr lang="en-US" sz="2400" dirty="0" smtClean="0">
                <a:solidFill>
                  <a:schemeClr val="tx2">
                    <a:lumMod val="50000"/>
                    <a:lumOff val="50000"/>
                  </a:schemeClr>
                </a:solidFill>
              </a:rPr>
              <a:t>[42 U.S.C. § 11432(g)(3)(A)(ii)]</a:t>
            </a:r>
          </a:p>
          <a:p>
            <a:pPr lvl="2">
              <a:spcBef>
                <a:spcPts val="900"/>
              </a:spcBef>
            </a:pPr>
            <a:r>
              <a:rPr lang="en-US" dirty="0" smtClean="0"/>
              <a:t>Any public school that non-homeless students who live in the attendance area in which the child or youth is actually living are eligible to attend</a:t>
            </a:r>
          </a:p>
          <a:p>
            <a:pPr lvl="2">
              <a:spcBef>
                <a:spcPts val="900"/>
              </a:spcBef>
            </a:pPr>
            <a:endParaRPr lang="en-US" dirty="0" smtClean="0"/>
          </a:p>
          <a:p>
            <a:pPr>
              <a:spcBef>
                <a:spcPts val="3000"/>
              </a:spcBef>
            </a:pPr>
            <a:r>
              <a:rPr lang="en-US" dirty="0" smtClean="0"/>
              <a:t>Homeless children and youth have the right to attend the school of origin for the duration of homelessness</a:t>
            </a:r>
            <a:br>
              <a:rPr lang="en-US" dirty="0" smtClean="0"/>
            </a:br>
            <a:r>
              <a:rPr lang="en-US" sz="2000" dirty="0" smtClean="0"/>
              <a:t> - In any case in which a family becomes homeless between academic years or during an academic year</a:t>
            </a:r>
          </a:p>
          <a:p>
            <a:pPr>
              <a:spcBef>
                <a:spcPts val="3000"/>
              </a:spcBef>
            </a:pPr>
            <a:r>
              <a:rPr lang="en-US" sz="2000" baseline="0" dirty="0" smtClean="0"/>
              <a:t> </a:t>
            </a:r>
            <a:r>
              <a:rPr lang="en-US" sz="2000" dirty="0" smtClean="0"/>
              <a:t>- For the remainder of the academic year, if the child or youth becomes permanently housed during an academic year</a:t>
            </a:r>
            <a:br>
              <a:rPr lang="en-US" sz="2000" dirty="0" smtClean="0"/>
            </a:br>
            <a:r>
              <a:rPr lang="en-US" sz="1600" dirty="0" smtClean="0">
                <a:solidFill>
                  <a:schemeClr val="tx2">
                    <a:lumMod val="50000"/>
                    <a:lumOff val="50000"/>
                  </a:schemeClr>
                </a:solidFill>
              </a:rPr>
              <a:t>[42 U.S.C. § 11432(g)(3)(A)(</a:t>
            </a:r>
            <a:r>
              <a:rPr lang="en-US" sz="1600" dirty="0" err="1" smtClean="0">
                <a:solidFill>
                  <a:schemeClr val="tx2">
                    <a:lumMod val="50000"/>
                    <a:lumOff val="50000"/>
                  </a:schemeClr>
                </a:solidFill>
              </a:rPr>
              <a:t>i</a:t>
            </a:r>
            <a:r>
              <a:rPr lang="en-US" sz="1600" dirty="0" smtClean="0">
                <a:solidFill>
                  <a:schemeClr val="tx2">
                    <a:lumMod val="50000"/>
                    <a:lumOff val="50000"/>
                  </a:schemeClr>
                </a:solidFill>
              </a:rPr>
              <a:t>)(II)]</a:t>
            </a:r>
          </a:p>
          <a:p>
            <a:pPr>
              <a:spcBef>
                <a:spcPts val="3000"/>
              </a:spcBef>
            </a:pPr>
            <a:endParaRPr lang="en-US" sz="1600" dirty="0" smtClean="0">
              <a:solidFill>
                <a:schemeClr val="tx2">
                  <a:lumMod val="50000"/>
                  <a:lumOff val="50000"/>
                </a:schemeClr>
              </a:solidFill>
            </a:endParaRPr>
          </a:p>
          <a:p>
            <a:pPr marL="11112" indent="0">
              <a:spcBef>
                <a:spcPts val="1800"/>
              </a:spcBef>
              <a:buNone/>
            </a:pPr>
            <a:r>
              <a:rPr lang="en-US" sz="1600" b="1" dirty="0" smtClean="0">
                <a:solidFill>
                  <a:srgbClr val="333333"/>
                </a:solidFill>
              </a:rPr>
              <a:t>Do McKinney-Vento Act requirements apply to homeless children attending preschool?</a:t>
            </a:r>
          </a:p>
          <a:p>
            <a:pPr marL="11112" indent="0">
              <a:spcBef>
                <a:spcPts val="1800"/>
              </a:spcBef>
              <a:buNone/>
            </a:pPr>
            <a:r>
              <a:rPr lang="en-US" sz="1600" dirty="0" smtClean="0">
                <a:solidFill>
                  <a:srgbClr val="333333"/>
                </a:solidFill>
              </a:rPr>
              <a:t>To the extent that an LEA offers a public education to preschool children, including LEA-administered Head Start programs, an LEA must meet the McKinney-Vento Act requirements for homeless children in preschool, including ensuring that a homeless child remains in his or her public preschool of origin, unless a determination is made that it is not in the child’s best interest.</a:t>
            </a:r>
          </a:p>
          <a:p>
            <a:pPr>
              <a:spcBef>
                <a:spcPts val="3000"/>
              </a:spcBef>
            </a:pPr>
            <a:endParaRPr lang="en-US" sz="1600" dirty="0" smtClean="0">
              <a:solidFill>
                <a:schemeClr val="tx2">
                  <a:lumMod val="50000"/>
                  <a:lumOff val="50000"/>
                </a:schemeClr>
              </a:solidFill>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lang="en-US" sz="1600" dirty="0" smtClean="0"/>
              <a:t>When the child or youth completes the final grade level served by the school of origin, the term </a:t>
            </a:r>
            <a:r>
              <a:rPr lang="en-US" sz="1600" b="1" i="1" dirty="0" smtClean="0"/>
              <a:t>school of origin </a:t>
            </a:r>
            <a:r>
              <a:rPr lang="en-US" sz="1600" dirty="0" smtClean="0"/>
              <a:t>shall include the designated receiving school at the next grade level for all feeder schools </a:t>
            </a:r>
            <a:r>
              <a:rPr lang="en-US" sz="1600" dirty="0" smtClean="0">
                <a:solidFill>
                  <a:schemeClr val="tx2">
                    <a:lumMod val="50000"/>
                    <a:lumOff val="50000"/>
                  </a:schemeClr>
                </a:solidFill>
              </a:rPr>
              <a:t>[</a:t>
            </a:r>
            <a:r>
              <a:rPr lang="it-IT" sz="1600" dirty="0" smtClean="0">
                <a:solidFill>
                  <a:schemeClr val="tx2">
                    <a:lumMod val="50000"/>
                    <a:lumOff val="50000"/>
                  </a:schemeClr>
                </a:solidFill>
              </a:rPr>
              <a:t>42 U.S.C. §11432(g)(3)(I)(ii)]</a:t>
            </a:r>
            <a:r>
              <a:rPr lang="it-IT" sz="1600" dirty="0" smtClean="0"/>
              <a:t>.</a:t>
            </a:r>
          </a:p>
          <a:p>
            <a:pPr>
              <a:spcBef>
                <a:spcPts val="2400"/>
              </a:spcBef>
            </a:pPr>
            <a:r>
              <a:rPr lang="en-US" dirty="0" smtClean="0"/>
              <a:t>In determining best interest, the school district shall</a:t>
            </a:r>
          </a:p>
          <a:p>
            <a:pPr lvl="1">
              <a:spcBef>
                <a:spcPts val="2400"/>
              </a:spcBef>
            </a:pPr>
            <a:r>
              <a:rPr lang="en-US" sz="3200" b="1" dirty="0" smtClean="0"/>
              <a:t>Presume</a:t>
            </a:r>
            <a:r>
              <a:rPr lang="en-US" sz="3200" dirty="0" smtClean="0"/>
              <a:t> that keeping the child or youth in the school of origin is in the child’s or youth’s best interest, except when doing so is contrary to the request of the parent, guardian, or unaccompanied youth</a:t>
            </a:r>
          </a:p>
          <a:p>
            <a:pPr lvl="1">
              <a:spcBef>
                <a:spcPts val="2400"/>
              </a:spcBef>
            </a:pPr>
            <a:r>
              <a:rPr lang="en-US" sz="3200" b="1" dirty="0" smtClean="0"/>
              <a:t>Consider student-centered factors </a:t>
            </a:r>
            <a:r>
              <a:rPr lang="en-US" sz="3200" dirty="0" smtClean="0"/>
              <a:t>related to the child’s or youth’s best interest, including factors related to the impact of mobility on achievement, education, health, and safety, giving priority to the request of the parent, guardian, or unaccompanied youth</a:t>
            </a:r>
          </a:p>
          <a:p>
            <a:pPr lvl="1">
              <a:spcBef>
                <a:spcPts val="2400"/>
              </a:spcBef>
            </a:pPr>
            <a:endParaRPr lang="en-US" sz="3200" dirty="0" smtClean="0"/>
          </a:p>
          <a:p>
            <a:pPr marL="11112" indent="0">
              <a:spcBef>
                <a:spcPts val="2400"/>
              </a:spcBef>
              <a:buNone/>
            </a:pPr>
            <a:r>
              <a:rPr lang="en-US" b="1" dirty="0" smtClean="0">
                <a:solidFill>
                  <a:srgbClr val="333333"/>
                </a:solidFill>
              </a:rPr>
              <a:t>Must LEAs continue to provide transportation to and from the school of origin for formerly homeless students who have become permanently housed?</a:t>
            </a:r>
          </a:p>
          <a:p>
            <a:pPr marL="11112" indent="0">
              <a:spcBef>
                <a:spcPts val="2400"/>
              </a:spcBef>
              <a:buNone/>
            </a:pPr>
            <a:r>
              <a:rPr lang="en-US" dirty="0" smtClean="0">
                <a:solidFill>
                  <a:srgbClr val="333333"/>
                </a:solidFill>
              </a:rPr>
              <a:t>Yes. LEAs must continue to provide transportation to and from the school of origin to formerly homeless students who have become permanently housed for the remainder of the academic year during which the child or youth becomes permanently housed.</a:t>
            </a:r>
          </a:p>
          <a:p>
            <a:endParaRPr lang="en-US" dirty="0" smtClean="0"/>
          </a:p>
          <a:p>
            <a:pPr marL="11112" indent="0">
              <a:spcBef>
                <a:spcPts val="1200"/>
              </a:spcBef>
              <a:buNone/>
            </a:pPr>
            <a:r>
              <a:rPr lang="en-US" b="1" dirty="0" smtClean="0">
                <a:solidFill>
                  <a:srgbClr val="333333"/>
                </a:solidFill>
              </a:rPr>
              <a:t>Does the McKinney-Vento Act require an LEA to provide transportation services to homeless children attending preschool?</a:t>
            </a:r>
          </a:p>
          <a:p>
            <a:pPr marL="11112" indent="0">
              <a:spcBef>
                <a:spcPts val="1200"/>
              </a:spcBef>
              <a:buNone/>
            </a:pPr>
            <a:r>
              <a:rPr lang="en-US" dirty="0" smtClean="0">
                <a:solidFill>
                  <a:srgbClr val="333333"/>
                </a:solidFill>
              </a:rPr>
              <a:t>Yes. The McKinney-Vento Act requires LEAs to provide transportation services to the school of origin, which includes public preschools. Accordingly, transportation to the school of origin must be provided even if a homeless preschooler who is enrolled in a public preschool in one LEA moves to another LEA that does not provide widely available or universal preschool.</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If crossing LEA lines,  they must determine how to divide the responsibility and share the cost, or they must share the cost equally.</a:t>
            </a:r>
          </a:p>
          <a:p>
            <a:r>
              <a:rPr lang="en-US" dirty="0" smtClean="0"/>
              <a:t>Strategies:</a:t>
            </a:r>
          </a:p>
          <a:p>
            <a:pPr eaLnBrk="1" hangingPunct="1">
              <a:lnSpc>
                <a:spcPct val="90000"/>
              </a:lnSpc>
            </a:pPr>
            <a:r>
              <a:rPr lang="en-US" altLang="en-US" sz="1200" dirty="0" smtClean="0">
                <a:cs typeface="Times New Roman" panose="02020603050405020304" pitchFamily="18" charset="0"/>
              </a:rPr>
              <a:t> - Develop close ties among local liaisons, school staff, pupil transportation staff, and shelter workers.</a:t>
            </a:r>
          </a:p>
          <a:p>
            <a:pPr eaLnBrk="1" hangingPunct="1">
              <a:lnSpc>
                <a:spcPct val="90000"/>
              </a:lnSpc>
            </a:pPr>
            <a:r>
              <a:rPr lang="en-US" altLang="en-US" sz="1200" dirty="0" smtClean="0">
                <a:cs typeface="Times New Roman" panose="02020603050405020304" pitchFamily="18" charset="0"/>
              </a:rPr>
              <a:t> - Use school buses (including special education, magnet school and other buses).</a:t>
            </a:r>
          </a:p>
          <a:p>
            <a:pPr eaLnBrk="1" hangingPunct="1">
              <a:lnSpc>
                <a:spcPct val="90000"/>
              </a:lnSpc>
            </a:pPr>
            <a:r>
              <a:rPr lang="en-US" altLang="en-US" sz="1200" dirty="0" smtClean="0">
                <a:cs typeface="Times New Roman" panose="02020603050405020304" pitchFamily="18" charset="0"/>
              </a:rPr>
              <a:t> - Develop formal or informal agreements with school districts where homeless children cross district lines</a:t>
            </a:r>
            <a:r>
              <a:rPr lang="en-US" altLang="en-US" sz="1200" dirty="0" smtClean="0"/>
              <a:t>.</a:t>
            </a:r>
          </a:p>
          <a:p>
            <a:pPr eaLnBrk="1" hangingPunct="1">
              <a:lnSpc>
                <a:spcPct val="90000"/>
              </a:lnSpc>
            </a:pPr>
            <a:r>
              <a:rPr lang="en-US" altLang="en-US" sz="1200" dirty="0" smtClean="0">
                <a:cs typeface="Times New Roman" panose="02020603050405020304" pitchFamily="18" charset="0"/>
              </a:rPr>
              <a:t> - Use public transit where feasible.</a:t>
            </a:r>
            <a:endParaRPr lang="en-US" altLang="en-US" sz="1200" dirty="0" smtClean="0"/>
          </a:p>
          <a:p>
            <a:pPr eaLnBrk="1" hangingPunct="1">
              <a:lnSpc>
                <a:spcPct val="90000"/>
              </a:lnSpc>
            </a:pPr>
            <a:r>
              <a:rPr lang="en-US" altLang="en-US" sz="1200" dirty="0" smtClean="0">
                <a:cs typeface="Times New Roman" panose="02020603050405020304" pitchFamily="18" charset="0"/>
              </a:rPr>
              <a:t> - Use approved carpools, van or taxi services.</a:t>
            </a:r>
          </a:p>
          <a:p>
            <a:pPr eaLnBrk="1" hangingPunct="1">
              <a:lnSpc>
                <a:spcPct val="90000"/>
              </a:lnSpc>
            </a:pPr>
            <a:r>
              <a:rPr lang="en-US" altLang="en-US" sz="1200" dirty="0" smtClean="0">
                <a:cs typeface="Times New Roman" panose="02020603050405020304" pitchFamily="18" charset="0"/>
              </a:rPr>
              <a:t> - Reimburse parents and youth for gas</a:t>
            </a:r>
            <a:r>
              <a:rPr lang="en-US" altLang="en-US" sz="1200" dirty="0" smtClean="0"/>
              <a:t>.</a:t>
            </a:r>
          </a:p>
          <a:p>
            <a:pPr eaLnBrk="1" hangingPunct="1">
              <a:lnSpc>
                <a:spcPct val="90000"/>
              </a:lnSpc>
            </a:pPr>
            <a:endParaRPr lang="en-US" altLang="en-US" sz="1200" dirty="0" smtClean="0"/>
          </a:p>
          <a:p>
            <a:r>
              <a:rPr lang="en-US" dirty="0" smtClean="0">
                <a:solidFill>
                  <a:srgbClr val="333333"/>
                </a:solidFill>
              </a:rPr>
              <a:t>Transportation must be provided to and from the school of origin at the request of the parent or guardian, or, in the case of an unaccompanied youth, at the request of the local liaison.</a:t>
            </a:r>
          </a:p>
          <a:p>
            <a:pPr marL="0" indent="0">
              <a:buNone/>
            </a:pPr>
            <a:r>
              <a:rPr lang="en-US" sz="2800" dirty="0" smtClean="0">
                <a:solidFill>
                  <a:srgbClr val="333333"/>
                </a:solidFill>
              </a:rPr>
              <a:t>    </a:t>
            </a:r>
            <a:r>
              <a:rPr lang="en-US" sz="2800" dirty="0" smtClean="0">
                <a:solidFill>
                  <a:schemeClr val="tx2">
                    <a:lumMod val="50000"/>
                    <a:lumOff val="50000"/>
                  </a:schemeClr>
                </a:solidFill>
              </a:rPr>
              <a:t>[</a:t>
            </a:r>
            <a:r>
              <a:rPr lang="it-IT" sz="2800" dirty="0" smtClean="0">
                <a:solidFill>
                  <a:schemeClr val="tx2">
                    <a:lumMod val="50000"/>
                    <a:lumOff val="50000"/>
                  </a:schemeClr>
                </a:solidFill>
              </a:rPr>
              <a:t>42 U.S.C. §11432(g)(1)(J)(iii)]</a:t>
            </a:r>
          </a:p>
          <a:p>
            <a:pPr marL="0" indent="0">
              <a:buNone/>
            </a:pPr>
            <a:endParaRPr lang="it-IT" sz="2800" dirty="0" smtClean="0">
              <a:solidFill>
                <a:schemeClr val="tx2">
                  <a:lumMod val="50000"/>
                  <a:lumOff val="50000"/>
                </a:schemeClr>
              </a:solidFill>
            </a:endParaRPr>
          </a:p>
          <a:p>
            <a:pPr lvl="1"/>
            <a:r>
              <a:rPr lang="it-IT" dirty="0" smtClean="0">
                <a:solidFill>
                  <a:schemeClr val="tx1"/>
                </a:solidFill>
              </a:rPr>
              <a:t>Arrange services with your transportation department</a:t>
            </a:r>
          </a:p>
          <a:p>
            <a:pPr lvl="1"/>
            <a:r>
              <a:rPr lang="it-IT" dirty="0" smtClean="0">
                <a:solidFill>
                  <a:schemeClr val="tx1"/>
                </a:solidFill>
              </a:rPr>
              <a:t>Inter-district Memorandium of Understanding (MOU)</a:t>
            </a:r>
            <a:endParaRPr lang="en-US" dirty="0" smtClean="0"/>
          </a:p>
          <a:p>
            <a:pPr eaLnBrk="1" hangingPunct="1">
              <a:lnSpc>
                <a:spcPct val="90000"/>
              </a:lnSpc>
            </a:pPr>
            <a:endParaRPr lang="en-US" altLang="en-US" sz="1200" dirty="0" smtClean="0"/>
          </a:p>
          <a:p>
            <a:pPr lvl="1">
              <a:spcBef>
                <a:spcPts val="2400"/>
              </a:spcBef>
            </a:pPr>
            <a:endParaRPr lang="en-US" sz="3200" dirty="0" smtClean="0"/>
          </a:p>
          <a:p>
            <a:pPr marL="0" marR="0" lvl="0" indent="0" algn="l" defTabSz="914400" rtl="0" eaLnBrk="1" fontAlgn="auto" latinLnBrk="0" hangingPunct="1">
              <a:lnSpc>
                <a:spcPct val="100000"/>
              </a:lnSpc>
              <a:spcBef>
                <a:spcPts val="3000"/>
              </a:spcBef>
              <a:spcAft>
                <a:spcPts val="0"/>
              </a:spcAft>
              <a:buClrTx/>
              <a:buSzTx/>
              <a:buFontTx/>
              <a:buNone/>
              <a:tabLst/>
              <a:defRPr/>
            </a:pPr>
            <a:endParaRPr lang="en-US" sz="1600" dirty="0" smtClean="0"/>
          </a:p>
          <a:p>
            <a:pPr lvl="2">
              <a:spcBef>
                <a:spcPts val="900"/>
              </a:spcBef>
            </a:pPr>
            <a:endParaRPr lang="en-US" dirty="0" smtClean="0"/>
          </a:p>
          <a:p>
            <a:pPr>
              <a:spcBef>
                <a:spcPts val="3000"/>
              </a:spcBef>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31</a:t>
            </a:fld>
            <a:endParaRPr lang="en-US"/>
          </a:p>
        </p:txBody>
      </p:sp>
    </p:spTree>
    <p:extLst>
      <p:ext uri="{BB962C8B-B14F-4D97-AF65-F5344CB8AC3E}">
        <p14:creationId xmlns:p14="http://schemas.microsoft.com/office/powerpoint/2010/main" val="390887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32</a:t>
            </a:fld>
            <a:endParaRPr lang="en-US"/>
          </a:p>
        </p:txBody>
      </p:sp>
    </p:spTree>
    <p:extLst>
      <p:ext uri="{BB962C8B-B14F-4D97-AF65-F5344CB8AC3E}">
        <p14:creationId xmlns:p14="http://schemas.microsoft.com/office/powerpoint/2010/main" val="47581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33</a:t>
            </a:fld>
            <a:endParaRPr lang="en-US"/>
          </a:p>
        </p:txBody>
      </p:sp>
    </p:spTree>
    <p:extLst>
      <p:ext uri="{BB962C8B-B14F-4D97-AF65-F5344CB8AC3E}">
        <p14:creationId xmlns:p14="http://schemas.microsoft.com/office/powerpoint/2010/main" val="71921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34</a:t>
            </a:fld>
            <a:endParaRPr lang="en-US"/>
          </a:p>
        </p:txBody>
      </p:sp>
    </p:spTree>
    <p:extLst>
      <p:ext uri="{BB962C8B-B14F-4D97-AF65-F5344CB8AC3E}">
        <p14:creationId xmlns:p14="http://schemas.microsoft.com/office/powerpoint/2010/main" val="3576262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35</a:t>
            </a:fld>
            <a:endParaRPr lang="en-US"/>
          </a:p>
        </p:txBody>
      </p:sp>
    </p:spTree>
    <p:extLst>
      <p:ext uri="{BB962C8B-B14F-4D97-AF65-F5344CB8AC3E}">
        <p14:creationId xmlns:p14="http://schemas.microsoft.com/office/powerpoint/2010/main" val="1506806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for</a:t>
            </a:r>
            <a:r>
              <a:rPr lang="en-US" baseline="0" dirty="0" smtClean="0"/>
              <a:t> district</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36</a:t>
            </a:fld>
            <a:endParaRPr lang="en-US"/>
          </a:p>
        </p:txBody>
      </p:sp>
    </p:spTree>
    <p:extLst>
      <p:ext uri="{BB962C8B-B14F-4D97-AF65-F5344CB8AC3E}">
        <p14:creationId xmlns:p14="http://schemas.microsoft.com/office/powerpoint/2010/main" val="5136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good rule of thumb for figuring the approximate number of students experiencing homelessness is to look at the district Free &amp; Reduced percentage – About 10% of that number could be living in unstable housing situations.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a:t>
            </a:fld>
            <a:endParaRPr lang="en-US"/>
          </a:p>
        </p:txBody>
      </p:sp>
    </p:spTree>
    <p:extLst>
      <p:ext uri="{BB962C8B-B14F-4D97-AF65-F5344CB8AC3E}">
        <p14:creationId xmlns:p14="http://schemas.microsoft.com/office/powerpoint/2010/main" val="45791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Lack of affordable housing </a:t>
            </a:r>
          </a:p>
          <a:p>
            <a:pPr>
              <a:defRPr/>
            </a:pPr>
            <a:r>
              <a:rPr lang="en-US" dirty="0" smtClean="0"/>
              <a:t>– Housing costs are increasing to the point where it</a:t>
            </a:r>
            <a:r>
              <a:rPr lang="en-US" baseline="0" dirty="0" smtClean="0"/>
              <a:t> is almost impossible for people to buy a home </a:t>
            </a:r>
          </a:p>
          <a:p>
            <a:pPr>
              <a:defRPr/>
            </a:pPr>
            <a:r>
              <a:rPr lang="en-US" baseline="0" dirty="0" smtClean="0"/>
              <a:t> - Rental market is so tight and so difficult to navigate w/ first &amp; last months rent, security deposits, and application fees</a:t>
            </a:r>
            <a:endParaRPr lang="en-US" dirty="0" smtClean="0"/>
          </a:p>
          <a:p>
            <a:pPr>
              <a:defRPr/>
            </a:pPr>
            <a:r>
              <a:rPr lang="en-US" b="1" dirty="0" smtClean="0"/>
              <a:t>Poverty/Under-employment</a:t>
            </a:r>
          </a:p>
          <a:p>
            <a:pPr>
              <a:defRPr/>
            </a:pPr>
            <a:r>
              <a:rPr lang="en-US" b="1" dirty="0" smtClean="0"/>
              <a:t> - </a:t>
            </a:r>
            <a:r>
              <a:rPr lang="en-US" b="0" dirty="0" smtClean="0"/>
              <a:t>Many</a:t>
            </a:r>
            <a:r>
              <a:rPr lang="en-US" b="0" baseline="0" dirty="0" smtClean="0"/>
              <a:t> of our families are working 2 and 3 jobs just to make it</a:t>
            </a:r>
            <a:endParaRPr lang="en-US" b="1" dirty="0" smtClean="0"/>
          </a:p>
          <a:p>
            <a:pPr>
              <a:defRPr/>
            </a:pPr>
            <a:r>
              <a:rPr lang="en-US" b="1" dirty="0" smtClean="0"/>
              <a:t>Health problems/Medical bills</a:t>
            </a:r>
          </a:p>
          <a:p>
            <a:pPr>
              <a:defRPr/>
            </a:pPr>
            <a:r>
              <a:rPr lang="en-US" b="1" dirty="0" smtClean="0"/>
              <a:t> - </a:t>
            </a:r>
            <a:r>
              <a:rPr lang="en-US" b="0" dirty="0" smtClean="0"/>
              <a:t>Think about your own situation if you had a major medical</a:t>
            </a:r>
            <a:r>
              <a:rPr lang="en-US" b="0" baseline="0" dirty="0" smtClean="0"/>
              <a:t> bill.  How close are you to losing it all???</a:t>
            </a:r>
            <a:endParaRPr lang="en-US" b="1" dirty="0" smtClean="0"/>
          </a:p>
          <a:p>
            <a:pPr>
              <a:defRPr/>
            </a:pPr>
            <a:r>
              <a:rPr lang="en-US" b="1" dirty="0" smtClean="0"/>
              <a:t>Domestic violence</a:t>
            </a:r>
          </a:p>
          <a:p>
            <a:pPr>
              <a:defRPr/>
            </a:pPr>
            <a:r>
              <a:rPr lang="en-US" b="1" dirty="0" smtClean="0"/>
              <a:t> - </a:t>
            </a:r>
            <a:r>
              <a:rPr lang="en-US" b="0" dirty="0" smtClean="0"/>
              <a:t>Families</a:t>
            </a:r>
            <a:r>
              <a:rPr lang="en-US" b="0" baseline="0" dirty="0" smtClean="0"/>
              <a:t> are stressed</a:t>
            </a:r>
          </a:p>
          <a:p>
            <a:pPr>
              <a:defRPr/>
            </a:pPr>
            <a:r>
              <a:rPr lang="en-US" b="0" baseline="0" dirty="0" smtClean="0"/>
              <a:t> - Kids are experiencing trauma</a:t>
            </a:r>
            <a:endParaRPr lang="en-US" b="1" dirty="0" smtClean="0"/>
          </a:p>
          <a:p>
            <a:pPr>
              <a:defRPr/>
            </a:pPr>
            <a:r>
              <a:rPr lang="en-US" b="1" dirty="0" smtClean="0"/>
              <a:t>Natural and other disasters</a:t>
            </a:r>
          </a:p>
          <a:p>
            <a:pPr>
              <a:defRPr/>
            </a:pPr>
            <a:r>
              <a:rPr lang="en-US" b="1" dirty="0" smtClean="0"/>
              <a:t> - </a:t>
            </a:r>
            <a:r>
              <a:rPr lang="en-US" b="0" dirty="0" smtClean="0"/>
              <a:t>Fires, flooding, etc.</a:t>
            </a:r>
            <a:r>
              <a:rPr lang="en-US" b="0" baseline="0" dirty="0" smtClean="0"/>
              <a:t> can displace families – which would qualify them for MV supports</a:t>
            </a:r>
            <a:endParaRPr lang="en-US" b="1" dirty="0" smtClean="0"/>
          </a:p>
          <a:p>
            <a:pPr>
              <a:defRPr/>
            </a:pPr>
            <a:r>
              <a:rPr lang="en-US" b="1" dirty="0" smtClean="0"/>
              <a:t>Abuse/neglect</a:t>
            </a:r>
            <a:r>
              <a:rPr lang="en-US" baseline="0" dirty="0" smtClean="0"/>
              <a:t> </a:t>
            </a:r>
          </a:p>
          <a:p>
            <a:pPr>
              <a:defRPr/>
            </a:pPr>
            <a:r>
              <a:rPr lang="en-US" baseline="0" dirty="0" smtClean="0"/>
              <a:t>– especially w/ </a:t>
            </a:r>
            <a:r>
              <a:rPr lang="en-US" dirty="0" smtClean="0"/>
              <a:t>unaccompanied youth</a:t>
            </a:r>
            <a:r>
              <a:rPr lang="en-US" baseline="0" dirty="0" smtClean="0"/>
              <a:t>.  They are leaving situations they can no longer handle.  </a:t>
            </a:r>
            <a:endParaRPr lang="en-US"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a:t>
            </a:fld>
            <a:endParaRPr lang="en-US"/>
          </a:p>
        </p:txBody>
      </p:sp>
    </p:spTree>
    <p:extLst>
      <p:ext uri="{BB962C8B-B14F-4D97-AF65-F5344CB8AC3E}">
        <p14:creationId xmlns:p14="http://schemas.microsoft.com/office/powerpoint/2010/main" val="52603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7</a:t>
            </a:fld>
            <a:endParaRPr lang="en-US"/>
          </a:p>
        </p:txBody>
      </p:sp>
    </p:spTree>
    <p:extLst>
      <p:ext uri="{BB962C8B-B14F-4D97-AF65-F5344CB8AC3E}">
        <p14:creationId xmlns:p14="http://schemas.microsoft.com/office/powerpoint/2010/main" val="136962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Can you pick out the student?</a:t>
            </a:r>
            <a:r>
              <a:rPr lang="en-US" baseline="0" dirty="0" smtClean="0"/>
              <a:t> SOMETIMES THERE ARE NO SIGNS!!!</a:t>
            </a:r>
            <a:endParaRPr lang="en-US" dirty="0" smtClean="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8</a:t>
            </a:fld>
            <a:endParaRPr lang="en-US"/>
          </a:p>
        </p:txBody>
      </p:sp>
    </p:spTree>
    <p:extLst>
      <p:ext uri="{BB962C8B-B14F-4D97-AF65-F5344CB8AC3E}">
        <p14:creationId xmlns:p14="http://schemas.microsoft.com/office/powerpoint/2010/main" val="100069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results of these on kids?</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9</a:t>
            </a:fld>
            <a:endParaRPr lang="en-US"/>
          </a:p>
        </p:txBody>
      </p:sp>
    </p:spTree>
    <p:extLst>
      <p:ext uri="{BB962C8B-B14F-4D97-AF65-F5344CB8AC3E}">
        <p14:creationId xmlns:p14="http://schemas.microsoft.com/office/powerpoint/2010/main" val="122412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10</a:t>
            </a:fld>
            <a:endParaRPr lang="en-US"/>
          </a:p>
        </p:txBody>
      </p:sp>
    </p:spTree>
    <p:extLst>
      <p:ext uri="{BB962C8B-B14F-4D97-AF65-F5344CB8AC3E}">
        <p14:creationId xmlns:p14="http://schemas.microsoft.com/office/powerpoint/2010/main" val="344572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64111"/>
            <a:ext cx="12195233" cy="3775282"/>
          </a:xfrm>
          <a:prstGeom prst="rect">
            <a:avLst/>
          </a:prstGeom>
        </p:spPr>
      </p:pic>
      <p:sp>
        <p:nvSpPr>
          <p:cNvPr id="2"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smtClean="0"/>
              <a:t>Click here to edit </a:t>
            </a:r>
            <a:br>
              <a:rPr lang="en-US" dirty="0" smtClean="0"/>
            </a:br>
            <a:r>
              <a:rPr lang="en-US" dirty="0" smtClean="0"/>
              <a:t>master slide</a:t>
            </a:r>
            <a:endParaRPr lang="en-US" dirty="0"/>
          </a:p>
        </p:txBody>
      </p:sp>
      <p:sp>
        <p:nvSpPr>
          <p:cNvPr id="3"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here to edit subtitle</a:t>
            </a:r>
            <a:endParaRPr lang="en-US" dirty="0"/>
          </a:p>
        </p:txBody>
      </p:sp>
      <p:pic>
        <p:nvPicPr>
          <p:cNvPr id="14" name="Picture 13"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smtClean="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smtClean="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87494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58970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554"/>
            <a:ext cx="11530401" cy="1002154"/>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smtClean="0"/>
              <a:t>Click to edit Master title style</a:t>
            </a:r>
            <a:endParaRPr lang="en-US" dirty="0"/>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2126847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6590"/>
            <a:ext cx="12183574" cy="3271956"/>
          </a:xfrm>
          <a:prstGeom prst="rect">
            <a:avLst/>
          </a:prstGeom>
        </p:spPr>
      </p:pic>
      <p:sp>
        <p:nvSpPr>
          <p:cNvPr id="10"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smtClean="0"/>
              <a:t>Click here to edit </a:t>
            </a:r>
            <a:br>
              <a:rPr lang="en-US" dirty="0" smtClean="0"/>
            </a:br>
            <a:r>
              <a:rPr lang="en-US" dirty="0" smtClean="0"/>
              <a:t>master slide</a:t>
            </a:r>
            <a:endParaRPr lang="en-US" dirty="0"/>
          </a:p>
        </p:txBody>
      </p:sp>
      <p:sp>
        <p:nvSpPr>
          <p:cNvPr id="13"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here to edit subtitle</a:t>
            </a:r>
            <a:endParaRPr lang="en-US" dirty="0"/>
          </a:p>
        </p:txBody>
      </p:sp>
      <p:pic>
        <p:nvPicPr>
          <p:cNvPr id="21" name="Picture 20"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sp>
        <p:nvSpPr>
          <p:cNvPr id="15"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24470894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8" name="Picture 17"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554"/>
            <a:ext cx="11530401" cy="1002154"/>
          </a:xfrm>
          <a:prstGeom prst="rect">
            <a:avLst/>
          </a:prstGeom>
        </p:spPr>
      </p:pic>
      <p:sp>
        <p:nvSpPr>
          <p:cNvPr id="19"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6" name="Picture 25"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4"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9" name="Picture 18"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554"/>
            <a:ext cx="11530401" cy="1002154"/>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64"/>
            <a:ext cx="12192000" cy="2131219"/>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dirty="0" smtClean="0"/>
              <a:t>Click to edit Master title style</a:t>
            </a:r>
            <a:endParaRPr lang="en-US" dirty="0"/>
          </a:p>
        </p:txBody>
      </p:sp>
      <p:pic>
        <p:nvPicPr>
          <p:cNvPr id="16" name="Picture 15"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611" y="4818159"/>
            <a:ext cx="807791" cy="82296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smtClean="0"/>
              <a:t> Presentation Title | </a:t>
            </a:r>
            <a:fld id="{C26AAFF7-C4D7-4A72-B8FA-A17532192431}" type="slidenum">
              <a:rPr lang="en-US" smtClean="0"/>
              <a:pPr/>
              <a:t>‹#›</a:t>
            </a:fld>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smtClean="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smtClean="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879262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4477858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peck@sde.Idaho.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sde.idaho.gov/federal-program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2179272"/>
            <a:ext cx="6567705" cy="1876899"/>
          </a:xfrm>
        </p:spPr>
        <p:txBody>
          <a:bodyPr>
            <a:normAutofit fontScale="90000"/>
          </a:bodyPr>
          <a:lstStyle/>
          <a:p>
            <a:r>
              <a:rPr lang="en-US" dirty="0" smtClean="0"/>
              <a:t>Supporting Students Experiencing Homelessness in the _____ School District</a:t>
            </a:r>
            <a:br>
              <a:rPr lang="en-US" dirty="0" smtClean="0"/>
            </a:br>
            <a:endParaRPr lang="en-US" dirty="0"/>
          </a:p>
        </p:txBody>
      </p:sp>
      <p:sp>
        <p:nvSpPr>
          <p:cNvPr id="5" name="Subtitle 4"/>
          <p:cNvSpPr>
            <a:spLocks noGrp="1"/>
          </p:cNvSpPr>
          <p:nvPr>
            <p:ph type="subTitle" idx="1"/>
          </p:nvPr>
        </p:nvSpPr>
        <p:spPr>
          <a:xfrm>
            <a:off x="0" y="3582273"/>
            <a:ext cx="9144000" cy="473898"/>
          </a:xfrm>
        </p:spPr>
        <p:txBody>
          <a:bodyPr/>
          <a:lstStyle/>
          <a:p>
            <a:r>
              <a:rPr lang="en-US" dirty="0" smtClean="0"/>
              <a:t>Implementing the McKinney-Vento Act</a:t>
            </a:r>
            <a:endParaRPr lang="en-US" dirty="0"/>
          </a:p>
        </p:txBody>
      </p:sp>
      <p:sp>
        <p:nvSpPr>
          <p:cNvPr id="4" name="Subtitle 2"/>
          <p:cNvSpPr txBox="1">
            <a:spLocks/>
          </p:cNvSpPr>
          <p:nvPr/>
        </p:nvSpPr>
        <p:spPr>
          <a:xfrm>
            <a:off x="96073" y="4435813"/>
            <a:ext cx="9144000" cy="4330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smtClean="0">
                <a:latin typeface="+mj-lt"/>
                <a:ea typeface="Open Sans Light" panose="020B0306030504020204" pitchFamily="34" charset="0"/>
                <a:cs typeface="Open Sans Light" panose="020B0306030504020204" pitchFamily="34" charset="0"/>
              </a:rPr>
              <a:t>Annual Training</a:t>
            </a:r>
          </a:p>
          <a:p>
            <a:pPr>
              <a:lnSpc>
                <a:spcPct val="100000"/>
              </a:lnSpc>
              <a:spcBef>
                <a:spcPts val="0"/>
              </a:spcBef>
            </a:pPr>
            <a:endParaRPr lang="en-US" dirty="0">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5715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66" y="-1044"/>
            <a:ext cx="10515600" cy="988601"/>
          </a:xfrm>
        </p:spPr>
        <p:txBody>
          <a:bodyPr/>
          <a:lstStyle/>
          <a:p>
            <a:r>
              <a:rPr lang="en-US" dirty="0" smtClean="0"/>
              <a:t>Homelessness </a:t>
            </a:r>
            <a:r>
              <a:rPr lang="en-US" dirty="0"/>
              <a:t>A</a:t>
            </a:r>
            <a:r>
              <a:rPr lang="en-US" dirty="0" smtClean="0"/>
              <a:t>ffects Learning</a:t>
            </a:r>
            <a:endParaRPr lang="en-US" dirty="0"/>
          </a:p>
        </p:txBody>
      </p:sp>
      <p:sp>
        <p:nvSpPr>
          <p:cNvPr id="8" name="Slide Number Placeholder 7"/>
          <p:cNvSpPr>
            <a:spLocks noGrp="1"/>
          </p:cNvSpPr>
          <p:nvPr>
            <p:ph type="sldNum" sz="quarter" idx="12"/>
          </p:nvPr>
        </p:nvSpPr>
        <p:spPr/>
        <p:txBody>
          <a:bodyPr/>
          <a:lstStyle/>
          <a:p>
            <a:r>
              <a:rPr lang="en-US" dirty="0"/>
              <a:t> Annual MV Training | </a:t>
            </a:r>
            <a:fld id="{C26AAFF7-C4D7-4A72-B8FA-A17532192431}" type="slidenum">
              <a:rPr lang="en-US" smtClean="0"/>
              <a:pPr/>
              <a:t>10</a:t>
            </a:fld>
            <a:endParaRPr lang="en-US" dirty="0"/>
          </a:p>
        </p:txBody>
      </p:sp>
      <p:sp>
        <p:nvSpPr>
          <p:cNvPr id="2" name="Content Placeholder 1"/>
          <p:cNvSpPr>
            <a:spLocks noGrp="1"/>
          </p:cNvSpPr>
          <p:nvPr>
            <p:ph idx="13"/>
          </p:nvPr>
        </p:nvSpPr>
        <p:spPr>
          <a:xfrm>
            <a:off x="389466" y="1340124"/>
            <a:ext cx="11584396" cy="5517876"/>
          </a:xfrm>
        </p:spPr>
        <p:txBody>
          <a:bodyPr>
            <a:normAutofit fontScale="92500" lnSpcReduction="10000"/>
          </a:bodyPr>
          <a:lstStyle/>
          <a:p>
            <a:pPr>
              <a:spcBef>
                <a:spcPts val="1200"/>
              </a:spcBef>
            </a:pPr>
            <a:r>
              <a:rPr lang="en-US" sz="3600" b="1" dirty="0"/>
              <a:t>Students experiencing homelessness are more</a:t>
            </a:r>
            <a:br>
              <a:rPr lang="en-US" sz="3600" b="1" dirty="0"/>
            </a:br>
            <a:r>
              <a:rPr lang="en-US" sz="3600" b="1" dirty="0"/>
              <a:t>likely </a:t>
            </a:r>
            <a:r>
              <a:rPr lang="en-US" sz="3600" b="1" dirty="0" smtClean="0"/>
              <a:t>to - </a:t>
            </a:r>
            <a:endParaRPr lang="en-US" sz="3600" b="1" dirty="0"/>
          </a:p>
          <a:p>
            <a:pPr lvl="1">
              <a:spcBef>
                <a:spcPts val="1200"/>
              </a:spcBef>
            </a:pPr>
            <a:r>
              <a:rPr lang="en-US" dirty="0" smtClean="0"/>
              <a:t>Have higher incidences of acute and chronic illnesses, depression and anxiety.</a:t>
            </a:r>
          </a:p>
          <a:p>
            <a:pPr lvl="1">
              <a:spcBef>
                <a:spcPts val="1200"/>
              </a:spcBef>
            </a:pPr>
            <a:r>
              <a:rPr lang="en-US" dirty="0" smtClean="0"/>
              <a:t>Be </a:t>
            </a:r>
            <a:r>
              <a:rPr lang="en-US" dirty="0"/>
              <a:t>chronically absent from school</a:t>
            </a:r>
          </a:p>
          <a:p>
            <a:pPr lvl="1">
              <a:spcBef>
                <a:spcPts val="1200"/>
              </a:spcBef>
            </a:pPr>
            <a:r>
              <a:rPr lang="en-US" dirty="0"/>
              <a:t>Get lower </a:t>
            </a:r>
            <a:r>
              <a:rPr lang="en-US" dirty="0" smtClean="0"/>
              <a:t>grades</a:t>
            </a:r>
          </a:p>
          <a:p>
            <a:pPr lvl="1">
              <a:spcBef>
                <a:spcPts val="1200"/>
              </a:spcBef>
            </a:pPr>
            <a:r>
              <a:rPr lang="en-US" dirty="0" smtClean="0"/>
              <a:t>Poor classroom engagement &amp; social skills</a:t>
            </a:r>
            <a:endParaRPr lang="en-US" dirty="0"/>
          </a:p>
          <a:p>
            <a:pPr lvl="1">
              <a:spcBef>
                <a:spcPts val="1200"/>
              </a:spcBef>
            </a:pPr>
            <a:r>
              <a:rPr lang="en-US" dirty="0"/>
              <a:t>Have special education needs</a:t>
            </a:r>
          </a:p>
          <a:p>
            <a:pPr lvl="1">
              <a:spcBef>
                <a:spcPts val="1200"/>
              </a:spcBef>
            </a:pPr>
            <a:r>
              <a:rPr lang="en-US" dirty="0"/>
              <a:t>Score poorly on assessment tests</a:t>
            </a:r>
          </a:p>
          <a:p>
            <a:pPr lvl="1">
              <a:spcBef>
                <a:spcPts val="1200"/>
              </a:spcBef>
            </a:pPr>
            <a:r>
              <a:rPr lang="en-US" dirty="0" smtClean="0"/>
              <a:t>87% more likely to drop </a:t>
            </a:r>
            <a:r>
              <a:rPr lang="en-US" dirty="0"/>
              <a:t>out of </a:t>
            </a:r>
            <a:r>
              <a:rPr lang="en-US" dirty="0" smtClean="0"/>
              <a:t>school</a:t>
            </a:r>
            <a:endParaRPr lang="en-US" dirty="0"/>
          </a:p>
        </p:txBody>
      </p:sp>
    </p:spTree>
    <p:extLst>
      <p:ext uri="{BB962C8B-B14F-4D97-AF65-F5344CB8AC3E}">
        <p14:creationId xmlns:p14="http://schemas.microsoft.com/office/powerpoint/2010/main" val="4111226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At Greatest Risk</a:t>
            </a:r>
            <a:endParaRPr lang="en-US" dirty="0"/>
          </a:p>
        </p:txBody>
      </p:sp>
      <p:pic>
        <p:nvPicPr>
          <p:cNvPr id="5" name="Content Placeholder 4" descr="Subpopulations at risk of having higher rates of homelessness. Finding from Voices of Youth count, an initiative of Chapin Hall at the University of Chicago.  &#10;&#10;Youth with less than a high school diploma or GED had a 346% higher risk for homelessness. &#10;&#10;Youth reporting annual household income of less than $24,000 were at a 162% higher risk of being homelessness.  &#10;&#10;Black or Africian American youth had an 83% higher risk of homelessness. &#10;&#10;LGBT youth had a 120% higher risk of homelessness.&#10;&#10;Hispanic, non-White youth had a 33% higher risk or homelessness.  &#10;&#10;Unmarried parenting youth have 200% higher risk of homelessness.  &#10;&#10;http://voicesofyouthcount.org/wp-content/uploads/2017/11/ChapinHall_VoYC_1-Pager_Final_111517.pdf &#10;" title="Voices of Youth Count findings">
            <a:extLst>
              <a:ext uri="{FF2B5EF4-FFF2-40B4-BE49-F238E27FC236}">
                <a16:creationId xmlns:a16="http://schemas.microsoft.com/office/drawing/2014/main" id="{CF4FA663-1DD9-4D0D-8EF6-A9846EC5A2F4}"/>
              </a:ext>
            </a:extLst>
          </p:cNvPr>
          <p:cNvPicPr>
            <a:picLocks noGrp="1" noChangeAspect="1"/>
          </p:cNvPicPr>
          <p:nvPr>
            <p:ph idx="13"/>
          </p:nvPr>
        </p:nvPicPr>
        <p:blipFill>
          <a:blip r:embed="rId3"/>
          <a:stretch>
            <a:fillRect/>
          </a:stretch>
        </p:blipFill>
        <p:spPr>
          <a:xfrm>
            <a:off x="536647" y="1325218"/>
            <a:ext cx="11193759" cy="3723860"/>
          </a:xfrm>
          <a:prstGeom prst="rect">
            <a:avLst/>
          </a:prstGeom>
          <a:ln>
            <a:solidFill>
              <a:srgbClr val="8A2F93"/>
            </a:solidFill>
          </a:ln>
        </p:spPr>
      </p:pic>
      <p:pic>
        <p:nvPicPr>
          <p:cNvPr id="6" name="Picture 5" title="Voices of Youth Count Logo">
            <a:extLst>
              <a:ext uri="{FF2B5EF4-FFF2-40B4-BE49-F238E27FC236}">
                <a16:creationId xmlns:a16="http://schemas.microsoft.com/office/drawing/2014/main" id="{EB9693A5-B5C9-4DAA-B019-188B1C97C347}"/>
              </a:ext>
            </a:extLst>
          </p:cNvPr>
          <p:cNvPicPr>
            <a:picLocks noChangeAspect="1"/>
          </p:cNvPicPr>
          <p:nvPr/>
        </p:nvPicPr>
        <p:blipFill>
          <a:blip r:embed="rId4"/>
          <a:stretch>
            <a:fillRect/>
          </a:stretch>
        </p:blipFill>
        <p:spPr>
          <a:xfrm>
            <a:off x="5285106" y="5385695"/>
            <a:ext cx="2416916" cy="914400"/>
          </a:xfrm>
          <a:prstGeom prst="rect">
            <a:avLst/>
          </a:prstGeom>
        </p:spPr>
      </p:pic>
      <p:sp>
        <p:nvSpPr>
          <p:cNvPr id="3" name="Rectangle 2" descr="Rectangle highlighting the need for students to graduate from High School&#10;"/>
          <p:cNvSpPr/>
          <p:nvPr/>
        </p:nvSpPr>
        <p:spPr>
          <a:xfrm>
            <a:off x="1554480" y="1854926"/>
            <a:ext cx="2651760" cy="1436914"/>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11</a:t>
            </a:fld>
            <a:endParaRPr lang="en-US" dirty="0"/>
          </a:p>
        </p:txBody>
      </p:sp>
    </p:spTree>
    <p:extLst>
      <p:ext uri="{BB962C8B-B14F-4D97-AF65-F5344CB8AC3E}">
        <p14:creationId xmlns:p14="http://schemas.microsoft.com/office/powerpoint/2010/main" val="2344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933"/>
            <a:ext cx="10515600" cy="988601"/>
          </a:xfrm>
        </p:spPr>
        <p:txBody>
          <a:bodyPr>
            <a:normAutofit/>
          </a:bodyPr>
          <a:lstStyle/>
          <a:p>
            <a:r>
              <a:rPr lang="en-US" sz="3900" dirty="0" smtClean="0"/>
              <a:t>The Preventive Value of Education</a:t>
            </a:r>
            <a:endParaRPr lang="en-US" sz="3900" dirty="0"/>
          </a:p>
        </p:txBody>
      </p:sp>
      <p:sp>
        <p:nvSpPr>
          <p:cNvPr id="2" name="TextBox 1"/>
          <p:cNvSpPr txBox="1"/>
          <p:nvPr/>
        </p:nvSpPr>
        <p:spPr>
          <a:xfrm>
            <a:off x="235525" y="1297865"/>
            <a:ext cx="11391971" cy="5463034"/>
          </a:xfrm>
          <a:prstGeom prst="rect">
            <a:avLst/>
          </a:prstGeom>
          <a:noFill/>
        </p:spPr>
        <p:txBody>
          <a:bodyPr wrap="square" rtlCol="0">
            <a:spAutoFit/>
          </a:bodyPr>
          <a:lstStyle/>
          <a:p>
            <a:pPr marL="285750" indent="-285750">
              <a:spcBef>
                <a:spcPts val="3000"/>
              </a:spcBef>
              <a:buFont typeface="Arial" panose="020B0604020202020204" pitchFamily="34" charset="0"/>
              <a:buChar char="•"/>
            </a:pPr>
            <a:r>
              <a:rPr lang="en-US" sz="3200" dirty="0"/>
              <a:t>Children in quality preschool programs are more likely to graduate from high school and own homes</a:t>
            </a:r>
          </a:p>
          <a:p>
            <a:pPr marL="285750" indent="-285750">
              <a:spcBef>
                <a:spcPts val="3000"/>
              </a:spcBef>
              <a:buFont typeface="Arial" panose="020B0604020202020204" pitchFamily="34" charset="0"/>
              <a:buChar char="•"/>
            </a:pPr>
            <a:r>
              <a:rPr lang="en-US" sz="3200" dirty="0"/>
              <a:t>High school graduation is associated with an array of positive live outcomes </a:t>
            </a:r>
            <a:endParaRPr lang="en-US" sz="3200" dirty="0" smtClean="0"/>
          </a:p>
          <a:p>
            <a:pPr>
              <a:spcBef>
                <a:spcPts val="3000"/>
              </a:spcBef>
            </a:pPr>
            <a:r>
              <a:rPr lang="en-US" sz="3200" dirty="0" smtClean="0"/>
              <a:t/>
            </a:r>
            <a:br>
              <a:rPr lang="en-US" sz="3200" dirty="0" smtClean="0"/>
            </a:br>
            <a:endParaRPr lang="en-US" sz="3200" dirty="0" smtClean="0"/>
          </a:p>
          <a:p>
            <a:pPr marL="457200" indent="-457200">
              <a:spcBef>
                <a:spcPts val="3000"/>
              </a:spcBef>
              <a:buFont typeface="Arial" panose="020B0604020202020204" pitchFamily="34" charset="0"/>
              <a:buChar char="•"/>
            </a:pPr>
            <a:r>
              <a:rPr lang="en-US" sz="3200" dirty="0" smtClean="0"/>
              <a:t>95</a:t>
            </a:r>
            <a:r>
              <a:rPr lang="en-US" sz="3200" dirty="0"/>
              <a:t>%+ of the jobs created since the Great Recession have gone to workers with at least some post-secondary education</a:t>
            </a:r>
          </a:p>
          <a:p>
            <a:endParaRPr lang="en-US" dirty="0"/>
          </a:p>
        </p:txBody>
      </p:sp>
      <p:graphicFrame>
        <p:nvGraphicFramePr>
          <p:cNvPr id="3" name="Table 2" descr="Table showing how unemployment and criminal justice involvement go down when students graduate from high school and that their income, health  and life span are positively effected.  "/>
          <p:cNvGraphicFramePr>
            <a:graphicFrameLocks noGrp="1"/>
          </p:cNvGraphicFramePr>
          <p:nvPr>
            <p:extLst>
              <p:ext uri="{D42A27DB-BD31-4B8C-83A1-F6EECF244321}">
                <p14:modId xmlns:p14="http://schemas.microsoft.com/office/powerpoint/2010/main" val="1709604287"/>
              </p:ext>
            </p:extLst>
          </p:nvPr>
        </p:nvGraphicFramePr>
        <p:xfrm>
          <a:off x="1867510" y="3622594"/>
          <a:ext cx="8128000" cy="1435789"/>
        </p:xfrm>
        <a:graphic>
          <a:graphicData uri="http://schemas.openxmlformats.org/drawingml/2006/table">
            <a:tbl>
              <a:tblPr firstRow="1" bandRow="1">
                <a:tableStyleId>{5C22544A-7EE6-4342-B048-85BDC9FD1C3A}</a:tableStyleId>
              </a:tblPr>
              <a:tblGrid>
                <a:gridCol w="4844574">
                  <a:extLst>
                    <a:ext uri="{9D8B030D-6E8A-4147-A177-3AD203B41FA5}">
                      <a16:colId xmlns:a16="http://schemas.microsoft.com/office/drawing/2014/main" val="842650214"/>
                    </a:ext>
                  </a:extLst>
                </a:gridCol>
                <a:gridCol w="3283426">
                  <a:extLst>
                    <a:ext uri="{9D8B030D-6E8A-4147-A177-3AD203B41FA5}">
                      <a16:colId xmlns:a16="http://schemas.microsoft.com/office/drawing/2014/main" val="394214041"/>
                    </a:ext>
                  </a:extLst>
                </a:gridCol>
              </a:tblGrid>
              <a:tr h="1435789">
                <a:tc>
                  <a:txBody>
                    <a:bodyPr/>
                    <a:lstStyle/>
                    <a:p>
                      <a:pPr marL="285750" indent="-285750">
                        <a:buFont typeface="Wingdings" panose="05000000000000000000" pitchFamily="2" charset="2"/>
                        <a:buChar char="ò"/>
                      </a:pPr>
                      <a:r>
                        <a:rPr lang="en-US" sz="2800" dirty="0" smtClean="0">
                          <a:sym typeface="Wingdings" panose="05000000000000000000" pitchFamily="2" charset="2"/>
                        </a:rPr>
                        <a:t>unemployment </a:t>
                      </a:r>
                    </a:p>
                    <a:p>
                      <a:pPr marL="285750" indent="-285750">
                        <a:buFont typeface="Wingdings" panose="05000000000000000000" pitchFamily="2" charset="2"/>
                        <a:buChar char="ò"/>
                      </a:pPr>
                      <a:r>
                        <a:rPr lang="en-US" sz="2800" dirty="0" smtClean="0">
                          <a:sym typeface="Wingdings" panose="05000000000000000000" pitchFamily="2" charset="2"/>
                        </a:rPr>
                        <a:t>criminal justice involvement</a:t>
                      </a:r>
                    </a:p>
                    <a:p>
                      <a:pPr marL="285750" indent="-285750">
                        <a:buFont typeface="Wingdings" panose="05000000000000000000" pitchFamily="2" charset="2"/>
                        <a:buChar char="ò"/>
                      </a:pPr>
                      <a:endParaRPr lang="en-US" sz="2800" dirty="0"/>
                    </a:p>
                  </a:txBody>
                  <a:tcPr/>
                </a:tc>
                <a:tc>
                  <a:txBody>
                    <a:bodyPr/>
                    <a:lstStyle/>
                    <a:p>
                      <a:pPr marL="285750" indent="-285750">
                        <a:buFont typeface="Wingdings" panose="05000000000000000000" pitchFamily="2" charset="2"/>
                        <a:buChar char="ñ"/>
                      </a:pPr>
                      <a:r>
                        <a:rPr lang="en-US" sz="2800" dirty="0" smtClean="0"/>
                        <a:t>income </a:t>
                      </a:r>
                    </a:p>
                    <a:p>
                      <a:pPr marL="285750" indent="-285750">
                        <a:buFont typeface="Wingdings" panose="05000000000000000000" pitchFamily="2" charset="2"/>
                        <a:buChar char="ñ"/>
                      </a:pPr>
                      <a:r>
                        <a:rPr lang="en-US" sz="2800" dirty="0" smtClean="0"/>
                        <a:t>health outcomes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ñ"/>
                        <a:tabLst/>
                        <a:defRPr/>
                      </a:pPr>
                      <a:r>
                        <a:rPr lang="en-US" sz="2800" dirty="0" smtClean="0">
                          <a:sym typeface="Wingdings" panose="05000000000000000000" pitchFamily="2" charset="2"/>
                        </a:rPr>
                        <a:t>life span</a:t>
                      </a:r>
                      <a:endParaRPr lang="en-US" sz="2800" dirty="0" smtClean="0"/>
                    </a:p>
                  </a:txBody>
                  <a:tcPr/>
                </a:tc>
                <a:extLst>
                  <a:ext uri="{0D108BD9-81ED-4DB2-BD59-A6C34878D82A}">
                    <a16:rowId xmlns:a16="http://schemas.microsoft.com/office/drawing/2014/main" val="1336491793"/>
                  </a:ext>
                </a:extLst>
              </a:tr>
            </a:tbl>
          </a:graphicData>
        </a:graphic>
      </p:graphicFrame>
      <p:sp>
        <p:nvSpPr>
          <p:cNvPr id="8" name="Slide Number Placeholder 7"/>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12</a:t>
            </a:fld>
            <a:endParaRPr lang="en-US" dirty="0"/>
          </a:p>
        </p:txBody>
      </p:sp>
    </p:spTree>
    <p:extLst>
      <p:ext uri="{BB962C8B-B14F-4D97-AF65-F5344CB8AC3E}">
        <p14:creationId xmlns:p14="http://schemas.microsoft.com/office/powerpoint/2010/main" val="3077555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2333" y="1917753"/>
            <a:ext cx="9144000" cy="1876899"/>
          </a:xfrm>
        </p:spPr>
        <p:txBody>
          <a:bodyPr/>
          <a:lstStyle/>
          <a:p>
            <a:r>
              <a:rPr lang="en-US" dirty="0" smtClean="0"/>
              <a:t>Homeless Education Program</a:t>
            </a: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13</a:t>
            </a:fld>
            <a:endParaRPr lang="en-US" dirty="0"/>
          </a:p>
        </p:txBody>
      </p:sp>
    </p:spTree>
    <p:extLst>
      <p:ext uri="{BB962C8B-B14F-4D97-AF65-F5344CB8AC3E}">
        <p14:creationId xmlns:p14="http://schemas.microsoft.com/office/powerpoint/2010/main" val="324739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McKinney-Vento Act</a:t>
            </a:r>
            <a:endParaRPr lang="en-US" dirty="0"/>
          </a:p>
        </p:txBody>
      </p:sp>
      <p:sp>
        <p:nvSpPr>
          <p:cNvPr id="3" name="Content Placeholder 2"/>
          <p:cNvSpPr>
            <a:spLocks noGrp="1"/>
          </p:cNvSpPr>
          <p:nvPr>
            <p:ph idx="13"/>
          </p:nvPr>
        </p:nvSpPr>
        <p:spPr>
          <a:xfrm>
            <a:off x="0" y="1389644"/>
            <a:ext cx="12271248" cy="5188692"/>
          </a:xfrm>
        </p:spPr>
        <p:txBody>
          <a:bodyPr>
            <a:normAutofit fontScale="92500"/>
          </a:bodyPr>
          <a:lstStyle/>
          <a:p>
            <a:pPr marL="0" indent="0">
              <a:buNone/>
            </a:pPr>
            <a:r>
              <a:rPr lang="en-US" sz="3900" dirty="0" smtClean="0"/>
              <a:t>Ensure that children and youth experiencing homelessness have equal access to the same free, appropriate public education (including preschool) as provided to other children and youth.  </a:t>
            </a:r>
          </a:p>
          <a:p>
            <a:pPr marL="0" indent="0">
              <a:buNone/>
            </a:pPr>
            <a:r>
              <a:rPr lang="en-US" sz="3900" dirty="0"/>
              <a:t> </a:t>
            </a:r>
            <a:endParaRPr lang="en-US" sz="3900" dirty="0" smtClean="0"/>
          </a:p>
          <a:p>
            <a:pPr marL="0" indent="0">
              <a:buNone/>
            </a:pPr>
            <a:r>
              <a:rPr lang="en-US" sz="3900" b="1" dirty="0" smtClean="0"/>
              <a:t>Improve: </a:t>
            </a:r>
            <a:r>
              <a:rPr lang="en-US" sz="3900" dirty="0" smtClean="0"/>
              <a:t>Enrollment- Retention </a:t>
            </a:r>
            <a:r>
              <a:rPr lang="en-US" sz="3900" dirty="0"/>
              <a:t> </a:t>
            </a:r>
            <a:r>
              <a:rPr lang="en-US" sz="3900" dirty="0" smtClean="0"/>
              <a:t>- Successful completion</a:t>
            </a:r>
            <a:br>
              <a:rPr lang="en-US" sz="3900" dirty="0" smtClean="0"/>
            </a:br>
            <a:r>
              <a:rPr lang="en-US" sz="3900" dirty="0" smtClean="0"/>
              <a:t/>
            </a:r>
            <a:br>
              <a:rPr lang="en-US" sz="3900" dirty="0" smtClean="0"/>
            </a:br>
            <a:r>
              <a:rPr lang="en-US" sz="3900" b="1" dirty="0" smtClean="0"/>
              <a:t>Remove Barriers: </a:t>
            </a:r>
            <a:r>
              <a:rPr lang="en-US" sz="3900" dirty="0" smtClean="0"/>
              <a:t>Attendance, Credit Accrual, Extra-</a:t>
            </a:r>
            <a:r>
              <a:rPr lang="en-US" sz="3900" dirty="0" err="1" smtClean="0"/>
              <a:t>curriculars</a:t>
            </a:r>
            <a:endParaRPr lang="en-US" sz="3900" dirty="0" smtClean="0"/>
          </a:p>
          <a:p>
            <a:pPr marL="0" indent="0">
              <a:buNone/>
            </a:pPr>
            <a:endParaRPr lang="en-US" sz="3900" dirty="0"/>
          </a:p>
          <a:p>
            <a:pPr marL="0" indent="0">
              <a:buNone/>
            </a:pPr>
            <a:r>
              <a:rPr lang="en-US" sz="3900" b="1" dirty="0" smtClean="0"/>
              <a:t>Support transitions:  </a:t>
            </a:r>
            <a:r>
              <a:rPr lang="en-US" sz="3900" dirty="0" err="1" smtClean="0"/>
              <a:t>Prek</a:t>
            </a:r>
            <a:r>
              <a:rPr lang="en-US" sz="3900" dirty="0" smtClean="0"/>
              <a:t>-School and School-College/Career</a:t>
            </a:r>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14</a:t>
            </a:fld>
            <a:endParaRPr lang="en-US" dirty="0"/>
          </a:p>
        </p:txBody>
      </p:sp>
    </p:spTree>
    <p:extLst>
      <p:ext uri="{BB962C8B-B14F-4D97-AF65-F5344CB8AC3E}">
        <p14:creationId xmlns:p14="http://schemas.microsoft.com/office/powerpoint/2010/main" val="2407361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515600" cy="988601"/>
          </a:xfrm>
        </p:spPr>
        <p:txBody>
          <a:bodyPr>
            <a:normAutofit/>
          </a:bodyPr>
          <a:lstStyle/>
          <a:p>
            <a:r>
              <a:rPr lang="en-US" dirty="0" smtClean="0"/>
              <a:t>Goal = Stability &amp; Security</a:t>
            </a:r>
            <a:endParaRPr lang="en-US" dirty="0"/>
          </a:p>
        </p:txBody>
      </p:sp>
      <p:pic>
        <p:nvPicPr>
          <p:cNvPr id="9" name="Picture 8" descr="picture of sch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404" y="1483106"/>
            <a:ext cx="3301409" cy="3301409"/>
          </a:xfrm>
          <a:prstGeom prst="rect">
            <a:avLst/>
          </a:prstGeom>
        </p:spPr>
      </p:pic>
      <p:sp>
        <p:nvSpPr>
          <p:cNvPr id="11" name="Rectangle 10"/>
          <p:cNvSpPr/>
          <p:nvPr/>
        </p:nvSpPr>
        <p:spPr>
          <a:xfrm>
            <a:off x="5472331" y="3133810"/>
            <a:ext cx="934714" cy="1569660"/>
          </a:xfrm>
          <a:prstGeom prst="rect">
            <a:avLst/>
          </a:prstGeom>
          <a:noFill/>
        </p:spPr>
        <p:txBody>
          <a:bodyPr wrap="square" lIns="91440" tIns="45720" rIns="91440" bIns="45720">
            <a:spAutoFit/>
          </a:bodyPr>
          <a:lstStyle/>
          <a:p>
            <a:pPr algn="ctr"/>
            <a:r>
              <a:rPr lang="en-US" sz="9600" b="0" cap="none" spc="0" dirty="0" smtClean="0">
                <a:ln w="0"/>
                <a:solidFill>
                  <a:schemeClr val="tx1"/>
                </a:solidFill>
                <a:effectLst>
                  <a:outerShdw blurRad="38100" dist="19050" dir="2700000" algn="tl" rotWithShape="0">
                    <a:schemeClr val="dk1">
                      <a:alpha val="40000"/>
                    </a:schemeClr>
                  </a:outerShdw>
                </a:effectLst>
              </a:rPr>
              <a:t>+</a:t>
            </a:r>
            <a:endParaRPr lang="en-US" sz="9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descr="Self-Fullment&#10;Esteem&#10;Social&#10;Safety&#10;Physiological" title="Maslow's Hierarchy of Needs"/>
          <p:cNvPicPr>
            <a:picLocks noChangeAspect="1"/>
          </p:cNvPicPr>
          <p:nvPr/>
        </p:nvPicPr>
        <p:blipFill>
          <a:blip r:embed="rId4"/>
          <a:stretch>
            <a:fillRect/>
          </a:stretch>
        </p:blipFill>
        <p:spPr>
          <a:xfrm>
            <a:off x="6941563" y="1405970"/>
            <a:ext cx="4578197" cy="4212385"/>
          </a:xfrm>
          <a:prstGeom prst="rect">
            <a:avLst/>
          </a:prstGeom>
        </p:spPr>
      </p:pic>
      <p:sp>
        <p:nvSpPr>
          <p:cNvPr id="12" name="Rectangle 11"/>
          <p:cNvSpPr/>
          <p:nvPr/>
        </p:nvSpPr>
        <p:spPr>
          <a:xfrm>
            <a:off x="1187669" y="5415649"/>
            <a:ext cx="9414592"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smtClean="0">
                <a:ln/>
                <a:solidFill>
                  <a:schemeClr val="accent3"/>
                </a:solidFill>
                <a:effectLst/>
              </a:rPr>
              <a:t>Supporting the Whole Child</a:t>
            </a:r>
            <a:endParaRPr lang="en-US" sz="6000" b="1" cap="none" spc="0" dirty="0">
              <a:ln/>
              <a:solidFill>
                <a:schemeClr val="accent3"/>
              </a:solidFill>
              <a:effectLst/>
            </a:endParaRPr>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15</a:t>
            </a:fld>
            <a:endParaRPr lang="en-US" dirty="0"/>
          </a:p>
        </p:txBody>
      </p:sp>
    </p:spTree>
    <p:extLst>
      <p:ext uri="{BB962C8B-B14F-4D97-AF65-F5344CB8AC3E}">
        <p14:creationId xmlns:p14="http://schemas.microsoft.com/office/powerpoint/2010/main" val="1129531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District Homeless Education Team</a:t>
            </a:r>
            <a:endParaRPr lang="en-US" dirty="0"/>
          </a:p>
        </p:txBody>
      </p:sp>
      <p:sp>
        <p:nvSpPr>
          <p:cNvPr id="3" name="Content Placeholder 2"/>
          <p:cNvSpPr>
            <a:spLocks noGrp="1"/>
          </p:cNvSpPr>
          <p:nvPr>
            <p:ph sz="half" idx="1"/>
          </p:nvPr>
        </p:nvSpPr>
        <p:spPr/>
        <p:txBody>
          <a:bodyPr/>
          <a:lstStyle/>
          <a:p>
            <a:pPr marL="0" indent="0">
              <a:buNone/>
            </a:pPr>
            <a:r>
              <a:rPr lang="en-US" b="1" u="sng" dirty="0" smtClean="0"/>
              <a:t>District Level</a:t>
            </a:r>
          </a:p>
          <a:p>
            <a:r>
              <a:rPr lang="en-US" dirty="0" smtClean="0"/>
              <a:t>District Liaison</a:t>
            </a:r>
          </a:p>
          <a:p>
            <a:pPr lvl="1"/>
            <a:r>
              <a:rPr lang="en-US" dirty="0" smtClean="0"/>
              <a:t>Contact Information</a:t>
            </a:r>
            <a:endParaRPr lang="en-US" dirty="0"/>
          </a:p>
        </p:txBody>
      </p:sp>
      <p:sp>
        <p:nvSpPr>
          <p:cNvPr id="4" name="Content Placeholder 3"/>
          <p:cNvSpPr>
            <a:spLocks noGrp="1"/>
          </p:cNvSpPr>
          <p:nvPr>
            <p:ph sz="half" idx="2"/>
          </p:nvPr>
        </p:nvSpPr>
        <p:spPr/>
        <p:txBody>
          <a:bodyPr/>
          <a:lstStyle/>
          <a:p>
            <a:pPr marL="0" indent="0">
              <a:buNone/>
            </a:pPr>
            <a:r>
              <a:rPr lang="en-US" b="1" u="sng" dirty="0" smtClean="0"/>
              <a:t>School Level Contacts</a:t>
            </a:r>
          </a:p>
          <a:p>
            <a:r>
              <a:rPr lang="en-US" dirty="0" smtClean="0"/>
              <a:t>Options </a:t>
            </a:r>
          </a:p>
          <a:p>
            <a:pPr lvl="1"/>
            <a:r>
              <a:rPr lang="en-US" dirty="0" smtClean="0"/>
              <a:t>Admin Assistants</a:t>
            </a:r>
          </a:p>
          <a:p>
            <a:pPr lvl="1"/>
            <a:r>
              <a:rPr lang="en-US" dirty="0" smtClean="0"/>
              <a:t>Councilors</a:t>
            </a:r>
          </a:p>
          <a:p>
            <a:pPr lvl="1"/>
            <a:r>
              <a:rPr lang="en-US" dirty="0" smtClean="0"/>
              <a:t>Social Workers</a:t>
            </a:r>
          </a:p>
          <a:p>
            <a:pPr lvl="1"/>
            <a:r>
              <a:rPr lang="en-US" dirty="0" smtClean="0"/>
              <a:t>Etc.  </a:t>
            </a:r>
            <a:endParaRPr lang="en-US" dirty="0"/>
          </a:p>
        </p:txBody>
      </p:sp>
      <p:sp>
        <p:nvSpPr>
          <p:cNvPr id="5" name="Slide Number Placeholder 4"/>
          <p:cNvSpPr>
            <a:spLocks noGrp="1"/>
          </p:cNvSpPr>
          <p:nvPr>
            <p:ph type="sldNum" sz="quarter" idx="12"/>
          </p:nvPr>
        </p:nvSpPr>
        <p:spPr/>
        <p:txBody>
          <a:bodyPr/>
          <a:lstStyle/>
          <a:p>
            <a:r>
              <a:rPr lang="en-US" dirty="0"/>
              <a:t>  Annual MV Training | </a:t>
            </a:r>
            <a:fld id="{C26AAFF7-C4D7-4A72-B8FA-A17532192431}" type="slidenum">
              <a:rPr lang="en-US" smtClean="0"/>
              <a:pPr/>
              <a:t>16</a:t>
            </a:fld>
            <a:endParaRPr lang="en-US" dirty="0"/>
          </a:p>
        </p:txBody>
      </p:sp>
    </p:spTree>
    <p:extLst>
      <p:ext uri="{BB962C8B-B14F-4D97-AF65-F5344CB8AC3E}">
        <p14:creationId xmlns:p14="http://schemas.microsoft.com/office/powerpoint/2010/main" val="358292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Homeless Liaisons  Responsibilities </a:t>
            </a:r>
            <a:endParaRPr lang="en-US" dirty="0"/>
          </a:p>
        </p:txBody>
      </p:sp>
      <p:sp>
        <p:nvSpPr>
          <p:cNvPr id="10" name="Content Placeholder 9"/>
          <p:cNvSpPr>
            <a:spLocks noGrp="1"/>
          </p:cNvSpPr>
          <p:nvPr>
            <p:ph sz="half" idx="1"/>
          </p:nvPr>
        </p:nvSpPr>
        <p:spPr>
          <a:xfrm>
            <a:off x="148250" y="2044436"/>
            <a:ext cx="5181600" cy="4351338"/>
          </a:xfrm>
        </p:spPr>
        <p:txBody>
          <a:bodyPr/>
          <a:lstStyle/>
          <a:p>
            <a:pPr marL="742950" indent="-742950">
              <a:buFont typeface="+mj-lt"/>
              <a:buAutoNum type="arabicPeriod"/>
            </a:pPr>
            <a:r>
              <a:rPr lang="en-US" dirty="0" smtClean="0"/>
              <a:t>Identify Students</a:t>
            </a:r>
          </a:p>
          <a:p>
            <a:pPr marL="742950" indent="-742950">
              <a:buFont typeface="+mj-lt"/>
              <a:buAutoNum type="arabicPeriod"/>
            </a:pPr>
            <a:r>
              <a:rPr lang="en-US" dirty="0" smtClean="0"/>
              <a:t>Enrollment</a:t>
            </a:r>
          </a:p>
          <a:p>
            <a:pPr marL="742950" indent="-742950">
              <a:buFont typeface="+mj-lt"/>
              <a:buAutoNum type="arabicPeriod"/>
            </a:pPr>
            <a:r>
              <a:rPr lang="en-US" dirty="0" smtClean="0"/>
              <a:t>Community partners</a:t>
            </a:r>
          </a:p>
          <a:p>
            <a:pPr marL="742950" indent="-742950">
              <a:buFont typeface="+mj-lt"/>
              <a:buAutoNum type="arabicPeriod"/>
            </a:pPr>
            <a:r>
              <a:rPr lang="en-US" dirty="0" smtClean="0"/>
              <a:t>Referrals</a:t>
            </a:r>
          </a:p>
          <a:p>
            <a:pPr marL="742950" indent="-742950">
              <a:buFont typeface="+mj-lt"/>
              <a:buAutoNum type="arabicPeriod"/>
            </a:pPr>
            <a:r>
              <a:rPr lang="en-US" dirty="0" smtClean="0"/>
              <a:t>Inform of rights</a:t>
            </a:r>
          </a:p>
          <a:p>
            <a:pPr marL="0" indent="0">
              <a:buNone/>
            </a:pPr>
            <a:endParaRPr lang="en-US" dirty="0"/>
          </a:p>
        </p:txBody>
      </p:sp>
      <p:sp>
        <p:nvSpPr>
          <p:cNvPr id="11" name="Content Placeholder 10"/>
          <p:cNvSpPr>
            <a:spLocks noGrp="1"/>
          </p:cNvSpPr>
          <p:nvPr>
            <p:ph sz="half" idx="2"/>
          </p:nvPr>
        </p:nvSpPr>
        <p:spPr>
          <a:xfrm>
            <a:off x="5692104" y="2044436"/>
            <a:ext cx="6998337" cy="4351338"/>
          </a:xfrm>
        </p:spPr>
        <p:txBody>
          <a:bodyPr/>
          <a:lstStyle/>
          <a:p>
            <a:pPr marL="742950" indent="-742950">
              <a:buAutoNum type="arabicPeriod" startAt="6"/>
            </a:pPr>
            <a:r>
              <a:rPr lang="en-US" dirty="0" smtClean="0"/>
              <a:t>Public awareness</a:t>
            </a:r>
          </a:p>
          <a:p>
            <a:pPr marL="742950" indent="-742950">
              <a:buAutoNum type="arabicPeriod" startAt="6"/>
            </a:pPr>
            <a:r>
              <a:rPr lang="en-US" dirty="0" smtClean="0"/>
              <a:t>Mediate disputes</a:t>
            </a:r>
          </a:p>
          <a:p>
            <a:pPr marL="742950" indent="-742950">
              <a:buAutoNum type="arabicPeriod" startAt="6"/>
            </a:pPr>
            <a:r>
              <a:rPr lang="en-US" dirty="0" smtClean="0"/>
              <a:t>Inform of services</a:t>
            </a:r>
          </a:p>
          <a:p>
            <a:pPr marL="742950" indent="-742950">
              <a:buAutoNum type="arabicPeriod" startAt="6"/>
            </a:pPr>
            <a:r>
              <a:rPr lang="en-US" dirty="0" smtClean="0"/>
              <a:t>Professional Development</a:t>
            </a:r>
          </a:p>
          <a:p>
            <a:pPr marL="742950" indent="-742950">
              <a:buAutoNum type="arabicPeriod" startAt="6"/>
            </a:pPr>
            <a:r>
              <a:rPr lang="en-US" dirty="0" smtClean="0"/>
              <a:t>Support Unaccompanied Youth</a:t>
            </a:r>
            <a:endParaRPr lang="en-US" dirty="0"/>
          </a:p>
        </p:txBody>
      </p:sp>
      <p:sp>
        <p:nvSpPr>
          <p:cNvPr id="7" name="Slide Number Placeholder 6"/>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17</a:t>
            </a:fld>
            <a:endParaRPr lang="en-US" dirty="0"/>
          </a:p>
        </p:txBody>
      </p:sp>
    </p:spTree>
    <p:extLst>
      <p:ext uri="{BB962C8B-B14F-4D97-AF65-F5344CB8AC3E}">
        <p14:creationId xmlns:p14="http://schemas.microsoft.com/office/powerpoint/2010/main" val="3765681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Funding Sources  </a:t>
            </a:r>
            <a:endParaRPr lang="en-US" dirty="0"/>
          </a:p>
        </p:txBody>
      </p:sp>
      <p:graphicFrame>
        <p:nvGraphicFramePr>
          <p:cNvPr id="5" name="Table 4" descr="table showing available funding sources for the district"/>
          <p:cNvGraphicFramePr>
            <a:graphicFrameLocks noGrp="1"/>
          </p:cNvGraphicFramePr>
          <p:nvPr>
            <p:extLst>
              <p:ext uri="{D42A27DB-BD31-4B8C-83A1-F6EECF244321}">
                <p14:modId xmlns:p14="http://schemas.microsoft.com/office/powerpoint/2010/main" val="1146318867"/>
              </p:ext>
            </p:extLst>
          </p:nvPr>
        </p:nvGraphicFramePr>
        <p:xfrm>
          <a:off x="631878" y="1046534"/>
          <a:ext cx="11038113" cy="4572000"/>
        </p:xfrm>
        <a:graphic>
          <a:graphicData uri="http://schemas.openxmlformats.org/drawingml/2006/table">
            <a:tbl>
              <a:tblPr firstRow="1" bandRow="1">
                <a:tableStyleId>{5C22544A-7EE6-4342-B048-85BDC9FD1C3A}</a:tableStyleId>
              </a:tblPr>
              <a:tblGrid>
                <a:gridCol w="3679371">
                  <a:extLst>
                    <a:ext uri="{9D8B030D-6E8A-4147-A177-3AD203B41FA5}">
                      <a16:colId xmlns:a16="http://schemas.microsoft.com/office/drawing/2014/main" val="153293986"/>
                    </a:ext>
                  </a:extLst>
                </a:gridCol>
                <a:gridCol w="3679371">
                  <a:extLst>
                    <a:ext uri="{9D8B030D-6E8A-4147-A177-3AD203B41FA5}">
                      <a16:colId xmlns:a16="http://schemas.microsoft.com/office/drawing/2014/main" val="1673071620"/>
                    </a:ext>
                  </a:extLst>
                </a:gridCol>
                <a:gridCol w="3679371">
                  <a:extLst>
                    <a:ext uri="{9D8B030D-6E8A-4147-A177-3AD203B41FA5}">
                      <a16:colId xmlns:a16="http://schemas.microsoft.com/office/drawing/2014/main" val="1963594199"/>
                    </a:ext>
                  </a:extLst>
                </a:gridCol>
              </a:tblGrid>
              <a:tr h="868076">
                <a:tc>
                  <a:txBody>
                    <a:bodyPr/>
                    <a:lstStyle/>
                    <a:p>
                      <a:pPr algn="ctr"/>
                      <a:r>
                        <a:rPr lang="en-US" sz="3600" dirty="0" smtClean="0"/>
                        <a:t>Title IA Homeless</a:t>
                      </a:r>
                      <a:r>
                        <a:rPr lang="en-US" sz="3600" baseline="0" dirty="0" smtClean="0"/>
                        <a:t> Set-Aside</a:t>
                      </a:r>
                      <a:endParaRPr lang="en-US" sz="3600" dirty="0"/>
                    </a:p>
                  </a:txBody>
                  <a:tcPr/>
                </a:tc>
                <a:tc>
                  <a:txBody>
                    <a:bodyPr/>
                    <a:lstStyle/>
                    <a:p>
                      <a:pPr algn="ctr"/>
                      <a:r>
                        <a:rPr lang="en-US" sz="3600" dirty="0" smtClean="0"/>
                        <a:t>Homeless</a:t>
                      </a:r>
                      <a:r>
                        <a:rPr lang="en-US" sz="3600" baseline="0" dirty="0" smtClean="0"/>
                        <a:t> Education        Sub-grant</a:t>
                      </a:r>
                      <a:endParaRPr lang="en-US" sz="3600" dirty="0"/>
                    </a:p>
                  </a:txBody>
                  <a:tcPr/>
                </a:tc>
                <a:tc>
                  <a:txBody>
                    <a:bodyPr/>
                    <a:lstStyle/>
                    <a:p>
                      <a:pPr algn="ctr"/>
                      <a:r>
                        <a:rPr lang="en-US" sz="3600" dirty="0" smtClean="0"/>
                        <a:t>Local Donations</a:t>
                      </a:r>
                      <a:endParaRPr lang="en-US" sz="3600" dirty="0"/>
                    </a:p>
                  </a:txBody>
                  <a:tcPr/>
                </a:tc>
                <a:extLst>
                  <a:ext uri="{0D108BD9-81ED-4DB2-BD59-A6C34878D82A}">
                    <a16:rowId xmlns:a16="http://schemas.microsoft.com/office/drawing/2014/main" val="3860889437"/>
                  </a:ext>
                </a:extLst>
              </a:tr>
              <a:tr h="1554480">
                <a:tc>
                  <a:txBody>
                    <a:bodyPr/>
                    <a:lstStyle/>
                    <a:p>
                      <a:pPr algn="ctr"/>
                      <a:r>
                        <a:rPr lang="en-US" sz="3600" dirty="0" smtClean="0"/>
                        <a:t/>
                      </a:r>
                      <a:br>
                        <a:rPr lang="en-US" sz="3600" dirty="0" smtClean="0"/>
                      </a:br>
                      <a:r>
                        <a:rPr lang="en-US" sz="3600" dirty="0" smtClean="0"/>
                        <a:t>District</a:t>
                      </a:r>
                      <a:r>
                        <a:rPr lang="en-US" sz="3600" baseline="0" dirty="0" smtClean="0"/>
                        <a:t> amount $________</a:t>
                      </a:r>
                      <a:endParaRPr lang="en-US" sz="3600" dirty="0"/>
                    </a:p>
                  </a:txBody>
                  <a:tcPr/>
                </a:tc>
                <a:tc>
                  <a:txBody>
                    <a:bodyPr/>
                    <a:lstStyle/>
                    <a:p>
                      <a:pPr algn="ctr"/>
                      <a:endParaRPr lang="en-US" sz="3600" dirty="0" smtClean="0"/>
                    </a:p>
                    <a:p>
                      <a:pPr algn="ctr"/>
                      <a:r>
                        <a:rPr lang="en-US" sz="3600" dirty="0" smtClean="0"/>
                        <a:t>District</a:t>
                      </a:r>
                      <a:r>
                        <a:rPr lang="en-US" sz="3600" baseline="0" dirty="0" smtClean="0"/>
                        <a:t> has a grant?</a:t>
                      </a:r>
                    </a:p>
                    <a:p>
                      <a:pPr algn="ctr"/>
                      <a:r>
                        <a:rPr lang="en-US" sz="3600" baseline="0" dirty="0" smtClean="0"/>
                        <a:t>Y or N</a:t>
                      </a:r>
                      <a:endParaRPr lang="en-US" sz="3600" dirty="0" smtClean="0"/>
                    </a:p>
                  </a:txBody>
                  <a:tcPr/>
                </a:tc>
                <a:tc>
                  <a:txBody>
                    <a:bodyPr/>
                    <a:lstStyle/>
                    <a:p>
                      <a:pPr algn="ctr"/>
                      <a:endParaRPr lang="en-US" sz="3600" dirty="0" smtClean="0"/>
                    </a:p>
                    <a:p>
                      <a:pPr algn="ctr"/>
                      <a:r>
                        <a:rPr lang="en-US" sz="3600" dirty="0" smtClean="0"/>
                        <a:t>Local Sources &amp; </a:t>
                      </a:r>
                      <a:br>
                        <a:rPr lang="en-US" sz="3600" dirty="0" smtClean="0"/>
                      </a:br>
                      <a:r>
                        <a:rPr lang="en-US" sz="3600" dirty="0" smtClean="0"/>
                        <a:t>$______</a:t>
                      </a:r>
                    </a:p>
                    <a:p>
                      <a:pPr algn="ctr"/>
                      <a:endParaRPr lang="en-US" sz="3600" dirty="0" smtClean="0"/>
                    </a:p>
                    <a:p>
                      <a:pPr algn="ctr"/>
                      <a:r>
                        <a:rPr lang="en-US" sz="3600" dirty="0" smtClean="0"/>
                        <a:t> </a:t>
                      </a:r>
                      <a:endParaRPr lang="en-US" sz="3600" baseline="0" dirty="0" smtClean="0"/>
                    </a:p>
                  </a:txBody>
                  <a:tcPr/>
                </a:tc>
                <a:extLst>
                  <a:ext uri="{0D108BD9-81ED-4DB2-BD59-A6C34878D82A}">
                    <a16:rowId xmlns:a16="http://schemas.microsoft.com/office/drawing/2014/main" val="3371028167"/>
                  </a:ext>
                </a:extLst>
              </a:tr>
            </a:tbl>
          </a:graphicData>
        </a:graphic>
      </p:graphicFrame>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18</a:t>
            </a:fld>
            <a:endParaRPr lang="en-US" dirty="0"/>
          </a:p>
        </p:txBody>
      </p:sp>
    </p:spTree>
    <p:extLst>
      <p:ext uri="{BB962C8B-B14F-4D97-AF65-F5344CB8AC3E}">
        <p14:creationId xmlns:p14="http://schemas.microsoft.com/office/powerpoint/2010/main" val="3439924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662" y="1717149"/>
            <a:ext cx="9144000" cy="1876899"/>
          </a:xfrm>
        </p:spPr>
        <p:txBody>
          <a:bodyPr/>
          <a:lstStyle/>
          <a:p>
            <a:r>
              <a:rPr lang="en-US" dirty="0" smtClean="0"/>
              <a:t>Identification Process</a:t>
            </a:r>
            <a:endParaRPr lang="en-US"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19</a:t>
            </a:fld>
            <a:endParaRPr lang="en-US" dirty="0"/>
          </a:p>
        </p:txBody>
      </p:sp>
    </p:spTree>
    <p:extLst>
      <p:ext uri="{BB962C8B-B14F-4D97-AF65-F5344CB8AC3E}">
        <p14:creationId xmlns:p14="http://schemas.microsoft.com/office/powerpoint/2010/main" val="248717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3"/>
          </p:nvPr>
        </p:nvSpPr>
        <p:spPr>
          <a:xfrm>
            <a:off x="751112" y="1340124"/>
            <a:ext cx="10515600" cy="5055650"/>
          </a:xfrm>
        </p:spPr>
        <p:txBody>
          <a:bodyPr>
            <a:normAutofit fontScale="92500" lnSpcReduction="10000"/>
          </a:bodyPr>
          <a:lstStyle/>
          <a:p>
            <a:r>
              <a:rPr lang="en-US" dirty="0"/>
              <a:t>I better understand the issues around homelessness in the state of </a:t>
            </a:r>
            <a:r>
              <a:rPr lang="en-US" dirty="0" smtClean="0"/>
              <a:t>Idaho and our district. </a:t>
            </a:r>
            <a:endParaRPr lang="en-US" dirty="0"/>
          </a:p>
          <a:p>
            <a:r>
              <a:rPr lang="en-US" dirty="0" smtClean="0"/>
              <a:t>I am aware of how homelessness can affect  educational outcomes.</a:t>
            </a:r>
          </a:p>
          <a:p>
            <a:r>
              <a:rPr lang="en-US" dirty="0" smtClean="0"/>
              <a:t>I can identify the processes our district has in place to meet the educational needs and provide supports for </a:t>
            </a:r>
            <a:r>
              <a:rPr lang="en-US" dirty="0"/>
              <a:t>s</a:t>
            </a:r>
            <a:r>
              <a:rPr lang="en-US" dirty="0" smtClean="0"/>
              <a:t>tability to students/families experiencing homelessness. </a:t>
            </a:r>
          </a:p>
          <a:p>
            <a:r>
              <a:rPr lang="en-US" dirty="0" smtClean="0"/>
              <a:t>I know who to contact regarding the Homeless Education Program in our district </a:t>
            </a:r>
            <a:endParaRPr lang="en-US" dirty="0"/>
          </a:p>
        </p:txBody>
      </p:sp>
      <p:pic>
        <p:nvPicPr>
          <p:cNvPr id="7" name="Picture 6" descr="Bullsey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277" y="1132431"/>
            <a:ext cx="1935585" cy="1924493"/>
          </a:xfrm>
          <a:prstGeom prst="rect">
            <a:avLst/>
          </a:prstGeom>
        </p:spPr>
      </p:pic>
      <p:sp>
        <p:nvSpPr>
          <p:cNvPr id="4" name="Slide Number Placeholder 3"/>
          <p:cNvSpPr>
            <a:spLocks noGrp="1"/>
          </p:cNvSpPr>
          <p:nvPr>
            <p:ph type="sldNum" sz="quarter" idx="12"/>
          </p:nvPr>
        </p:nvSpPr>
        <p:spPr/>
        <p:txBody>
          <a:bodyPr/>
          <a:lstStyle/>
          <a:p>
            <a:r>
              <a:rPr lang="en-US" dirty="0" smtClean="0"/>
              <a:t> Annual MV Training | </a:t>
            </a:r>
            <a:fld id="{C26AAFF7-C4D7-4A72-B8FA-A17532192431}" type="slidenum">
              <a:rPr lang="en-US" smtClean="0"/>
              <a:pPr/>
              <a:t>2</a:t>
            </a:fld>
            <a:endParaRPr lang="en-US" dirty="0"/>
          </a:p>
        </p:txBody>
      </p:sp>
    </p:spTree>
    <p:extLst>
      <p:ext uri="{BB962C8B-B14F-4D97-AF65-F5344CB8AC3E}">
        <p14:creationId xmlns:p14="http://schemas.microsoft.com/office/powerpoint/2010/main" val="42382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0"/>
            <a:ext cx="10515600" cy="988601"/>
          </a:xfrm>
        </p:spPr>
        <p:txBody>
          <a:bodyPr>
            <a:normAutofit/>
          </a:bodyPr>
          <a:lstStyle/>
          <a:p>
            <a:r>
              <a:rPr lang="en-US" sz="3600" dirty="0"/>
              <a:t>McKinney-Vento </a:t>
            </a:r>
            <a:r>
              <a:rPr lang="en-US" sz="3600" dirty="0" smtClean="0"/>
              <a:t>Definition</a:t>
            </a:r>
            <a:endParaRPr lang="en-US" sz="3800" dirty="0"/>
          </a:p>
        </p:txBody>
      </p:sp>
      <p:sp useBgFill="1">
        <p:nvSpPr>
          <p:cNvPr id="3" name="Content Placeholder 2"/>
          <p:cNvSpPr>
            <a:spLocks noGrp="1"/>
          </p:cNvSpPr>
          <p:nvPr>
            <p:ph idx="13"/>
          </p:nvPr>
        </p:nvSpPr>
        <p:spPr>
          <a:xfrm>
            <a:off x="454621" y="1243023"/>
            <a:ext cx="11737379" cy="5517876"/>
          </a:xfrm>
        </p:spPr>
        <p:txBody>
          <a:bodyPr>
            <a:normAutofit fontScale="85000" lnSpcReduction="10000"/>
          </a:bodyPr>
          <a:lstStyle/>
          <a:p>
            <a:pPr marL="0" indent="0">
              <a:spcBef>
                <a:spcPts val="3000"/>
              </a:spcBef>
              <a:buNone/>
            </a:pPr>
            <a:r>
              <a:rPr lang="en-US" sz="5400" b="1" dirty="0" smtClean="0"/>
              <a:t>Children </a:t>
            </a:r>
            <a:r>
              <a:rPr lang="en-US" sz="5400" b="1" dirty="0"/>
              <a:t>or youth who lack a nighttime residence</a:t>
            </a:r>
            <a:endParaRPr lang="en-US" sz="5400" dirty="0"/>
          </a:p>
          <a:p>
            <a:pPr marL="0" indent="0">
              <a:spcBef>
                <a:spcPts val="3000"/>
              </a:spcBef>
              <a:buNone/>
            </a:pPr>
            <a:r>
              <a:rPr lang="en-US" sz="5400" b="1" dirty="0"/>
              <a:t>t</a:t>
            </a:r>
            <a:r>
              <a:rPr lang="en-US" sz="5400" b="1" dirty="0" smtClean="0"/>
              <a:t>hat is: </a:t>
            </a:r>
          </a:p>
          <a:p>
            <a:pPr lvl="2">
              <a:spcBef>
                <a:spcPts val="3000"/>
              </a:spcBef>
            </a:pPr>
            <a:r>
              <a:rPr lang="en-US" sz="5400" b="1" dirty="0" smtClean="0"/>
              <a:t>Fixed - </a:t>
            </a:r>
            <a:r>
              <a:rPr lang="en-US" sz="3600" dirty="0" smtClean="0"/>
              <a:t>Stationary, permanent, not subject to change </a:t>
            </a:r>
          </a:p>
          <a:p>
            <a:pPr lvl="2">
              <a:spcBef>
                <a:spcPts val="3000"/>
              </a:spcBef>
            </a:pPr>
            <a:r>
              <a:rPr lang="en-US" sz="5400" b="1" dirty="0" smtClean="0"/>
              <a:t>Regular - </a:t>
            </a:r>
            <a:r>
              <a:rPr lang="en-US" sz="3900" dirty="0" smtClean="0"/>
              <a:t>Predictable, routine, consistent</a:t>
            </a:r>
          </a:p>
          <a:p>
            <a:pPr lvl="2">
              <a:spcBef>
                <a:spcPts val="3000"/>
              </a:spcBef>
            </a:pPr>
            <a:r>
              <a:rPr lang="en-US" sz="5400" b="1" dirty="0"/>
              <a:t>A</a:t>
            </a:r>
            <a:r>
              <a:rPr lang="en-US" sz="5400" b="1" dirty="0" smtClean="0"/>
              <a:t>dequate - </a:t>
            </a:r>
            <a:r>
              <a:rPr lang="en-US" sz="4200" dirty="0" smtClean="0"/>
              <a:t>Lawfully and reasonably sufficient</a:t>
            </a:r>
          </a:p>
          <a:p>
            <a:pPr marL="0" indent="0">
              <a:spcBef>
                <a:spcPts val="3000"/>
              </a:spcBef>
              <a:buNone/>
            </a:pPr>
            <a:r>
              <a:rPr lang="en-US" sz="5400" b="1" dirty="0" smtClean="0"/>
              <a:t> </a:t>
            </a:r>
            <a:endParaRPr lang="en-US" sz="5400"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20</a:t>
            </a:fld>
            <a:endParaRPr lang="en-US" dirty="0"/>
          </a:p>
        </p:txBody>
      </p:sp>
    </p:spTree>
    <p:extLst>
      <p:ext uri="{BB962C8B-B14F-4D97-AF65-F5344CB8AC3E}">
        <p14:creationId xmlns:p14="http://schemas.microsoft.com/office/powerpoint/2010/main" val="2220566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0"/>
            <a:ext cx="10515600" cy="988601"/>
          </a:xfrm>
        </p:spPr>
        <p:txBody>
          <a:bodyPr/>
          <a:lstStyle/>
          <a:p>
            <a:r>
              <a:rPr lang="en-US" sz="3800" dirty="0" smtClean="0"/>
              <a:t>Living Situations</a:t>
            </a:r>
            <a:endParaRPr lang="en-US" sz="3800" dirty="0"/>
          </a:p>
        </p:txBody>
      </p:sp>
      <p:sp>
        <p:nvSpPr>
          <p:cNvPr id="3" name="Content Placeholder 2"/>
          <p:cNvSpPr>
            <a:spLocks noGrp="1"/>
          </p:cNvSpPr>
          <p:nvPr>
            <p:ph idx="13"/>
          </p:nvPr>
        </p:nvSpPr>
        <p:spPr>
          <a:xfrm>
            <a:off x="0" y="1138265"/>
            <a:ext cx="11587887" cy="5257509"/>
          </a:xfrm>
        </p:spPr>
        <p:txBody>
          <a:bodyPr>
            <a:normAutofit lnSpcReduction="10000"/>
          </a:bodyPr>
          <a:lstStyle/>
          <a:p>
            <a:pPr lvl="1">
              <a:spcBef>
                <a:spcPts val="3000"/>
              </a:spcBef>
            </a:pPr>
            <a:r>
              <a:rPr lang="en-US" sz="3200" dirty="0" smtClean="0">
                <a:solidFill>
                  <a:schemeClr val="tx1"/>
                </a:solidFill>
              </a:rPr>
              <a:t>Sharing </a:t>
            </a:r>
            <a:r>
              <a:rPr lang="en-US" sz="3200" dirty="0">
                <a:solidFill>
                  <a:schemeClr val="tx1"/>
                </a:solidFill>
              </a:rPr>
              <a:t>the housing of other persons due to loss of housing, economic hardship, or a similar reason</a:t>
            </a:r>
          </a:p>
          <a:p>
            <a:pPr lvl="1">
              <a:spcBef>
                <a:spcPts val="3000"/>
              </a:spcBef>
            </a:pPr>
            <a:r>
              <a:rPr lang="en-US" sz="3200" dirty="0">
                <a:solidFill>
                  <a:schemeClr val="tx1"/>
                </a:solidFill>
              </a:rPr>
              <a:t>Living in motels, hotels, trailer parks, or camping grounds due to the lack of alternative adequate accommodations</a:t>
            </a:r>
          </a:p>
          <a:p>
            <a:pPr lvl="1">
              <a:spcBef>
                <a:spcPts val="3000"/>
              </a:spcBef>
            </a:pPr>
            <a:r>
              <a:rPr lang="en-US" sz="3200" dirty="0">
                <a:solidFill>
                  <a:schemeClr val="tx1"/>
                </a:solidFill>
              </a:rPr>
              <a:t>Living in emergency or transitional </a:t>
            </a:r>
            <a:r>
              <a:rPr lang="en-US" sz="3200" dirty="0" smtClean="0">
                <a:solidFill>
                  <a:schemeClr val="tx1"/>
                </a:solidFill>
              </a:rPr>
              <a:t>shelters</a:t>
            </a:r>
          </a:p>
          <a:p>
            <a:pPr lvl="1">
              <a:spcBef>
                <a:spcPts val="3000"/>
              </a:spcBef>
            </a:pPr>
            <a:r>
              <a:rPr lang="en-US" sz="3200" dirty="0" smtClean="0">
                <a:solidFill>
                  <a:schemeClr val="tx1"/>
                </a:solidFill>
              </a:rPr>
              <a:t>Living </a:t>
            </a:r>
            <a:r>
              <a:rPr lang="en-US" sz="3200" dirty="0">
                <a:solidFill>
                  <a:schemeClr val="tx1"/>
                </a:solidFill>
              </a:rPr>
              <a:t>in a public or private place not designed for or ordinarily used as a regular sleeping accommodation for human beings</a:t>
            </a:r>
          </a:p>
          <a:p>
            <a:pPr lvl="1">
              <a:spcBef>
                <a:spcPts val="1800"/>
              </a:spcBef>
            </a:pPr>
            <a:r>
              <a:rPr lang="en-US" sz="3200" dirty="0">
                <a:solidFill>
                  <a:schemeClr val="tx1"/>
                </a:solidFill>
              </a:rPr>
              <a:t>Living in cars, parks, public spaces, abandoned buildings, substandard housing, bus or train stations, or similar </a:t>
            </a:r>
            <a:r>
              <a:rPr lang="en-US" sz="3200" dirty="0" smtClean="0">
                <a:solidFill>
                  <a:schemeClr val="tx1"/>
                </a:solidFill>
              </a:rPr>
              <a:t>settings</a:t>
            </a:r>
            <a:r>
              <a:rPr lang="en-US" sz="2800" dirty="0" smtClean="0"/>
              <a:t/>
            </a:r>
            <a:br>
              <a:rPr lang="en-US" sz="2800" dirty="0" smtClean="0"/>
            </a:br>
            <a:r>
              <a:rPr lang="en-US" sz="1600" dirty="0" smtClean="0">
                <a:solidFill>
                  <a:schemeClr val="tx2">
                    <a:lumMod val="50000"/>
                    <a:lumOff val="50000"/>
                  </a:schemeClr>
                </a:solidFill>
              </a:rPr>
              <a:t>[42 </a:t>
            </a:r>
            <a:r>
              <a:rPr lang="en-US" sz="1600" dirty="0">
                <a:solidFill>
                  <a:schemeClr val="tx2">
                    <a:lumMod val="50000"/>
                    <a:lumOff val="50000"/>
                  </a:schemeClr>
                </a:solidFill>
              </a:rPr>
              <a:t>U.S.C. § 11434a(2</a:t>
            </a:r>
            <a:r>
              <a:rPr lang="en-US" sz="1600" dirty="0" smtClean="0">
                <a:solidFill>
                  <a:schemeClr val="tx2">
                    <a:lumMod val="50000"/>
                    <a:lumOff val="50000"/>
                  </a:schemeClr>
                </a:solidFill>
              </a:rPr>
              <a:t>)]</a:t>
            </a:r>
            <a:endParaRPr lang="en-US" sz="1600" dirty="0">
              <a:solidFill>
                <a:schemeClr val="tx2">
                  <a:lumMod val="50000"/>
                  <a:lumOff val="50000"/>
                </a:schemeClr>
              </a:solidFill>
            </a:endParaRPr>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21</a:t>
            </a:fld>
            <a:endParaRPr lang="en-US" dirty="0"/>
          </a:p>
        </p:txBody>
      </p:sp>
    </p:spTree>
    <p:extLst>
      <p:ext uri="{BB962C8B-B14F-4D97-AF65-F5344CB8AC3E}">
        <p14:creationId xmlns:p14="http://schemas.microsoft.com/office/powerpoint/2010/main" val="268321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Situations</a:t>
            </a:r>
            <a:endParaRPr lang="en-US" dirty="0"/>
          </a:p>
        </p:txBody>
      </p:sp>
      <p:sp>
        <p:nvSpPr>
          <p:cNvPr id="3" name="Content Placeholder 2"/>
          <p:cNvSpPr>
            <a:spLocks noGrp="1"/>
          </p:cNvSpPr>
          <p:nvPr>
            <p:ph idx="13"/>
          </p:nvPr>
        </p:nvSpPr>
        <p:spPr>
          <a:xfrm>
            <a:off x="708582" y="1531510"/>
            <a:ext cx="10515600" cy="5517876"/>
          </a:xfrm>
        </p:spPr>
        <p:txBody>
          <a:bodyPr/>
          <a:lstStyle/>
          <a:p>
            <a:r>
              <a:rPr lang="en-US" b="1" dirty="0"/>
              <a:t>Migratory children </a:t>
            </a:r>
            <a:r>
              <a:rPr lang="en-US" dirty="0"/>
              <a:t>living in </a:t>
            </a:r>
            <a:r>
              <a:rPr lang="en-US" dirty="0" smtClean="0"/>
              <a:t>these circumstances</a:t>
            </a:r>
          </a:p>
          <a:p>
            <a:pPr marL="0" indent="0">
              <a:buNone/>
            </a:pPr>
            <a:endParaRPr lang="en-US" dirty="0" smtClean="0"/>
          </a:p>
          <a:p>
            <a:r>
              <a:rPr lang="en-US" b="1" dirty="0" smtClean="0"/>
              <a:t>Unaccompanied Youth </a:t>
            </a:r>
            <a:r>
              <a:rPr lang="en-US" dirty="0" smtClean="0"/>
              <a:t>– any youth who is not in the physical custody of a parent or guardian</a:t>
            </a:r>
            <a:endParaRPr lang="en-US" dirty="0"/>
          </a:p>
        </p:txBody>
      </p:sp>
      <p:sp>
        <p:nvSpPr>
          <p:cNvPr id="5" name="Rectangle 4"/>
          <p:cNvSpPr/>
          <p:nvPr/>
        </p:nvSpPr>
        <p:spPr>
          <a:xfrm>
            <a:off x="1153377" y="5673653"/>
            <a:ext cx="2504223" cy="338554"/>
          </a:xfrm>
          <a:prstGeom prst="rect">
            <a:avLst/>
          </a:prstGeom>
        </p:spPr>
        <p:txBody>
          <a:bodyPr wrap="square">
            <a:spAutoFit/>
          </a:bodyPr>
          <a:lstStyle/>
          <a:p>
            <a:pPr>
              <a:spcBef>
                <a:spcPts val="1800"/>
              </a:spcBef>
            </a:pPr>
            <a:r>
              <a:rPr lang="en-US" sz="1600" dirty="0" smtClean="0">
                <a:solidFill>
                  <a:schemeClr val="tx2">
                    <a:lumMod val="50000"/>
                    <a:lumOff val="50000"/>
                  </a:schemeClr>
                </a:solidFill>
              </a:rPr>
              <a:t>[</a:t>
            </a:r>
            <a:r>
              <a:rPr lang="en-US" sz="1600" dirty="0">
                <a:solidFill>
                  <a:schemeClr val="tx2">
                    <a:lumMod val="50000"/>
                    <a:lumOff val="50000"/>
                  </a:schemeClr>
                </a:solidFill>
              </a:rPr>
              <a:t>42 U.S.C. § 11434a(6</a:t>
            </a:r>
            <a:r>
              <a:rPr lang="en-US" sz="1600" dirty="0" smtClean="0">
                <a:solidFill>
                  <a:schemeClr val="tx2">
                    <a:lumMod val="50000"/>
                    <a:lumOff val="50000"/>
                  </a:schemeClr>
                </a:solidFill>
              </a:rPr>
              <a:t>)]</a:t>
            </a:r>
            <a:endParaRPr lang="en-US" sz="1600"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22</a:t>
            </a:fld>
            <a:endParaRPr lang="en-US" dirty="0"/>
          </a:p>
        </p:txBody>
      </p:sp>
    </p:spTree>
    <p:extLst>
      <p:ext uri="{BB962C8B-B14F-4D97-AF65-F5344CB8AC3E}">
        <p14:creationId xmlns:p14="http://schemas.microsoft.com/office/powerpoint/2010/main" val="1758031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Unaccompanied Homeless Youth </a:t>
            </a:r>
            <a:endParaRPr lang="en-US" dirty="0"/>
          </a:p>
        </p:txBody>
      </p:sp>
      <p:sp>
        <p:nvSpPr>
          <p:cNvPr id="3" name="Content Placeholder 2"/>
          <p:cNvSpPr>
            <a:spLocks noGrp="1"/>
          </p:cNvSpPr>
          <p:nvPr>
            <p:ph idx="13"/>
          </p:nvPr>
        </p:nvSpPr>
        <p:spPr>
          <a:xfrm>
            <a:off x="751112" y="1340124"/>
            <a:ext cx="10515600" cy="5517876"/>
          </a:xfrm>
        </p:spPr>
        <p:txBody>
          <a:bodyPr>
            <a:normAutofit/>
          </a:bodyPr>
          <a:lstStyle/>
          <a:p>
            <a:pPr marL="0" indent="0">
              <a:buNone/>
            </a:pPr>
            <a:r>
              <a:rPr lang="en-US" dirty="0" smtClean="0"/>
              <a:t>Definition:  a child or youth who meets the MV definition and is NOT in the physical custody of a parent or guardian.</a:t>
            </a:r>
          </a:p>
          <a:p>
            <a:pPr lvl="1">
              <a:spcAft>
                <a:spcPts val="600"/>
              </a:spcAft>
            </a:pPr>
            <a:r>
              <a:rPr lang="en-US" sz="3200" dirty="0">
                <a:solidFill>
                  <a:schemeClr val="tx1"/>
                </a:solidFill>
                <a:latin typeface="Calibri" charset="0"/>
              </a:rPr>
              <a:t>Many youth become separated from parents due to lack of space in living situations or shelter policies.</a:t>
            </a:r>
          </a:p>
          <a:p>
            <a:pPr lvl="1">
              <a:spcAft>
                <a:spcPts val="600"/>
              </a:spcAft>
            </a:pPr>
            <a:r>
              <a:rPr lang="en-US" sz="3200" dirty="0">
                <a:solidFill>
                  <a:schemeClr val="tx1"/>
                </a:solidFill>
                <a:latin typeface="Calibri" charset="0"/>
              </a:rPr>
              <a:t>Many flee abuse: 20-50% sexual; 40-60% physical.</a:t>
            </a:r>
          </a:p>
          <a:p>
            <a:pPr lvl="1">
              <a:spcAft>
                <a:spcPts val="600"/>
              </a:spcAft>
            </a:pPr>
            <a:r>
              <a:rPr lang="en-US" sz="3200" dirty="0">
                <a:solidFill>
                  <a:schemeClr val="tx1"/>
                </a:solidFill>
                <a:latin typeface="Calibri" charset="0"/>
              </a:rPr>
              <a:t>Many flee family dysfunction: Over 2/3 Hotline callers report at least one parent abuses drugs or alcohol.</a:t>
            </a:r>
          </a:p>
          <a:p>
            <a:pPr lvl="1">
              <a:spcAft>
                <a:spcPts val="600"/>
              </a:spcAft>
            </a:pPr>
            <a:r>
              <a:rPr lang="en-US" sz="3200" dirty="0" smtClean="0">
                <a:solidFill>
                  <a:schemeClr val="tx1"/>
                </a:solidFill>
                <a:latin typeface="Calibri" charset="0"/>
                <a:ea typeface="Calibri" charset="0"/>
                <a:cs typeface="Calibri" charset="0"/>
              </a:rPr>
              <a:t>10</a:t>
            </a:r>
            <a:r>
              <a:rPr lang="en-US" sz="3200" dirty="0">
                <a:solidFill>
                  <a:schemeClr val="tx1"/>
                </a:solidFill>
                <a:latin typeface="Calibri" charset="0"/>
                <a:ea typeface="Calibri" charset="0"/>
                <a:cs typeface="Calibri" charset="0"/>
              </a:rPr>
              <a:t>% of currently homeless female teens are pregnant.</a:t>
            </a:r>
          </a:p>
          <a:p>
            <a:pPr lvl="1">
              <a:spcAft>
                <a:spcPts val="600"/>
              </a:spcAft>
            </a:pPr>
            <a:r>
              <a:rPr lang="en-US" sz="3200" dirty="0">
                <a:solidFill>
                  <a:schemeClr val="tx1"/>
                </a:solidFill>
                <a:latin typeface="Calibri" charset="0"/>
                <a:ea typeface="Calibri" charset="0"/>
                <a:cs typeface="Calibri" charset="0"/>
              </a:rPr>
              <a:t>Many are not enrolled in school.</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23</a:t>
            </a:fld>
            <a:endParaRPr lang="en-US" dirty="0"/>
          </a:p>
        </p:txBody>
      </p:sp>
    </p:spTree>
    <p:extLst>
      <p:ext uri="{BB962C8B-B14F-4D97-AF65-F5344CB8AC3E}">
        <p14:creationId xmlns:p14="http://schemas.microsoft.com/office/powerpoint/2010/main" val="983256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Identification/Eligibility</a:t>
            </a:r>
            <a:endParaRPr lang="en-US" dirty="0"/>
          </a:p>
        </p:txBody>
      </p:sp>
      <p:sp>
        <p:nvSpPr>
          <p:cNvPr id="3" name="Content Placeholder 2"/>
          <p:cNvSpPr>
            <a:spLocks noGrp="1"/>
          </p:cNvSpPr>
          <p:nvPr>
            <p:ph idx="13"/>
          </p:nvPr>
        </p:nvSpPr>
        <p:spPr>
          <a:xfrm>
            <a:off x="155643" y="1157561"/>
            <a:ext cx="12036357" cy="5420775"/>
          </a:xfrm>
        </p:spPr>
        <p:txBody>
          <a:bodyPr>
            <a:normAutofit fontScale="85000" lnSpcReduction="20000"/>
          </a:bodyPr>
          <a:lstStyle/>
          <a:p>
            <a:r>
              <a:rPr lang="en-US" b="1" dirty="0" smtClean="0"/>
              <a:t>Outreach</a:t>
            </a:r>
          </a:p>
          <a:p>
            <a:pPr lvl="1"/>
            <a:r>
              <a:rPr lang="en-US" sz="3900" dirty="0"/>
              <a:t>Nighttime residency forms, awareness activities, training, &amp; </a:t>
            </a:r>
            <a:r>
              <a:rPr lang="en-US" sz="3900" dirty="0" smtClean="0"/>
              <a:t>staff referrals</a:t>
            </a:r>
          </a:p>
          <a:p>
            <a:r>
              <a:rPr lang="en-US" b="1" dirty="0" smtClean="0"/>
              <a:t>Verify &amp; Needs</a:t>
            </a:r>
          </a:p>
          <a:p>
            <a:pPr lvl="1"/>
            <a:r>
              <a:rPr lang="en-US" dirty="0" smtClean="0"/>
              <a:t>Collect additional information from forms/referrals to determine if they meet the requirements</a:t>
            </a:r>
          </a:p>
          <a:p>
            <a:pPr lvl="1"/>
            <a:r>
              <a:rPr lang="en-US" dirty="0" smtClean="0"/>
              <a:t>Determine &amp; arrange supports needed (transportation &amp; lunches)</a:t>
            </a:r>
          </a:p>
          <a:p>
            <a:r>
              <a:rPr lang="en-US" b="1" dirty="0" smtClean="0"/>
              <a:t>Notify</a:t>
            </a:r>
          </a:p>
          <a:p>
            <a:pPr lvl="1"/>
            <a:r>
              <a:rPr lang="en-US" dirty="0"/>
              <a:t>Written notification, rights, &amp; services to </a:t>
            </a:r>
            <a:r>
              <a:rPr lang="en-US" dirty="0" smtClean="0"/>
              <a:t>parents or Unaccompanied Homeless Youth</a:t>
            </a:r>
            <a:endParaRPr lang="en-US" b="1" dirty="0" smtClean="0"/>
          </a:p>
          <a:p>
            <a:r>
              <a:rPr lang="en-US" b="1" dirty="0" smtClean="0"/>
              <a:t>Code</a:t>
            </a:r>
          </a:p>
          <a:p>
            <a:pPr lvl="1"/>
            <a:r>
              <a:rPr lang="en-US" dirty="0" smtClean="0"/>
              <a:t>Students coded in _(SMS)_____ to be included in the ISEE uploads</a:t>
            </a:r>
          </a:p>
          <a:p>
            <a:pPr lvl="1"/>
            <a:r>
              <a:rPr lang="en-US" dirty="0" smtClean="0"/>
              <a:t>MV + Living Situation + Other demographic info: UHY, Migrant, EL, IEP</a:t>
            </a:r>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24</a:t>
            </a:fld>
            <a:endParaRPr lang="en-US" dirty="0"/>
          </a:p>
        </p:txBody>
      </p:sp>
    </p:spTree>
    <p:extLst>
      <p:ext uri="{BB962C8B-B14F-4D97-AF65-F5344CB8AC3E}">
        <p14:creationId xmlns:p14="http://schemas.microsoft.com/office/powerpoint/2010/main" val="226846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Determinations of Eligibility</a:t>
            </a:r>
            <a:endParaRPr lang="en-US" dirty="0"/>
          </a:p>
        </p:txBody>
      </p:sp>
      <p:sp>
        <p:nvSpPr>
          <p:cNvPr id="3" name="Content Placeholder 2"/>
          <p:cNvSpPr>
            <a:spLocks noGrp="1"/>
          </p:cNvSpPr>
          <p:nvPr>
            <p:ph idx="13"/>
          </p:nvPr>
        </p:nvSpPr>
        <p:spPr>
          <a:xfrm>
            <a:off x="233916" y="1340124"/>
            <a:ext cx="11313042" cy="5975076"/>
          </a:xfrm>
        </p:spPr>
        <p:txBody>
          <a:bodyPr>
            <a:normAutofit/>
          </a:bodyPr>
          <a:lstStyle/>
          <a:p>
            <a:pPr>
              <a:spcBef>
                <a:spcPts val="1200"/>
              </a:spcBef>
            </a:pPr>
            <a:r>
              <a:rPr lang="en-US" b="1" dirty="0" smtClean="0"/>
              <a:t>Local </a:t>
            </a:r>
            <a:r>
              <a:rPr lang="en-US" b="1" dirty="0"/>
              <a:t>liaison </a:t>
            </a:r>
            <a:r>
              <a:rPr lang="en-US" dirty="0"/>
              <a:t>has the </a:t>
            </a:r>
            <a:r>
              <a:rPr lang="en-US" b="1" dirty="0"/>
              <a:t>authority and responsibility </a:t>
            </a:r>
            <a:r>
              <a:rPr lang="en-US" b="1" dirty="0" smtClean="0"/>
              <a:t>       </a:t>
            </a:r>
            <a:r>
              <a:rPr lang="en-US" dirty="0" smtClean="0"/>
              <a:t>to </a:t>
            </a:r>
            <a:r>
              <a:rPr lang="en-US" dirty="0"/>
              <a:t>ensure that eligible students are </a:t>
            </a:r>
            <a:r>
              <a:rPr lang="en-US" dirty="0" smtClean="0"/>
              <a:t>identified!</a:t>
            </a:r>
            <a:br>
              <a:rPr lang="en-US" dirty="0" smtClean="0"/>
            </a:br>
            <a:endParaRPr lang="en-US" dirty="0" smtClean="0"/>
          </a:p>
          <a:p>
            <a:pPr lvl="1">
              <a:spcBef>
                <a:spcPts val="1200"/>
              </a:spcBef>
            </a:pPr>
            <a:r>
              <a:rPr lang="en-US" b="1" dirty="0"/>
              <a:t>C</a:t>
            </a:r>
            <a:r>
              <a:rPr lang="en-US" b="1" dirty="0" smtClean="0"/>
              <a:t>ollaborative </a:t>
            </a:r>
            <a:r>
              <a:rPr lang="en-US" b="1" dirty="0"/>
              <a:t>effort </a:t>
            </a:r>
            <a:endParaRPr lang="en-US" b="1" dirty="0" smtClean="0"/>
          </a:p>
          <a:p>
            <a:pPr lvl="2">
              <a:spcBef>
                <a:spcPts val="1200"/>
              </a:spcBef>
            </a:pPr>
            <a:r>
              <a:rPr lang="en-US" dirty="0" smtClean="0"/>
              <a:t>school personnel </a:t>
            </a:r>
          </a:p>
          <a:p>
            <a:pPr lvl="2">
              <a:spcBef>
                <a:spcPts val="1200"/>
              </a:spcBef>
            </a:pPr>
            <a:r>
              <a:rPr lang="en-US" dirty="0"/>
              <a:t>o</a:t>
            </a:r>
            <a:r>
              <a:rPr lang="en-US" dirty="0" smtClean="0"/>
              <a:t>utreach/coordination </a:t>
            </a:r>
            <a:r>
              <a:rPr lang="en-US" dirty="0"/>
              <a:t>activities </a:t>
            </a:r>
            <a:endParaRPr lang="en-US" dirty="0" smtClean="0"/>
          </a:p>
          <a:p>
            <a:pPr lvl="1">
              <a:spcBef>
                <a:spcPts val="1200"/>
              </a:spcBef>
            </a:pPr>
            <a:r>
              <a:rPr lang="en-US" b="1" dirty="0"/>
              <a:t>C</a:t>
            </a:r>
            <a:r>
              <a:rPr lang="en-US" b="1" dirty="0" smtClean="0"/>
              <a:t>ase-by-case basis</a:t>
            </a:r>
          </a:p>
          <a:p>
            <a:pPr lvl="2">
              <a:spcBef>
                <a:spcPts val="1200"/>
              </a:spcBef>
            </a:pPr>
            <a:r>
              <a:rPr lang="en-US" dirty="0" smtClean="0"/>
              <a:t>Pay </a:t>
            </a:r>
            <a:r>
              <a:rPr lang="en-US" dirty="0"/>
              <a:t>close attention to the </a:t>
            </a:r>
            <a:r>
              <a:rPr lang="en-US" b="1" dirty="0"/>
              <a:t>legislative </a:t>
            </a:r>
            <a:r>
              <a:rPr lang="en-US" b="1" dirty="0" smtClean="0"/>
              <a:t>wording</a:t>
            </a:r>
            <a:endParaRPr lang="en-US" dirty="0"/>
          </a:p>
        </p:txBody>
      </p:sp>
      <p:sp>
        <p:nvSpPr>
          <p:cNvPr id="5" name="TextBox 4"/>
          <p:cNvSpPr txBox="1"/>
          <p:nvPr/>
        </p:nvSpPr>
        <p:spPr>
          <a:xfrm>
            <a:off x="233916" y="6395774"/>
            <a:ext cx="3168503" cy="369332"/>
          </a:xfrm>
          <a:prstGeom prst="rect">
            <a:avLst/>
          </a:prstGeom>
          <a:noFill/>
        </p:spPr>
        <p:txBody>
          <a:bodyPr wrap="square" rtlCol="0">
            <a:spAutoFit/>
          </a:bodyPr>
          <a:lstStyle/>
          <a:p>
            <a:r>
              <a:rPr lang="en-US" dirty="0">
                <a:solidFill>
                  <a:schemeClr val="tx2">
                    <a:lumMod val="50000"/>
                    <a:lumOff val="50000"/>
                  </a:schemeClr>
                </a:solidFill>
              </a:rPr>
              <a:t>[42 U.S.C. § 11432(g)(6)(A)(</a:t>
            </a:r>
            <a:r>
              <a:rPr lang="en-US" dirty="0" err="1">
                <a:solidFill>
                  <a:schemeClr val="tx2">
                    <a:lumMod val="50000"/>
                    <a:lumOff val="50000"/>
                  </a:schemeClr>
                </a:solidFill>
              </a:rPr>
              <a:t>i</a:t>
            </a:r>
            <a:r>
              <a:rPr lang="en-US" dirty="0" smtClean="0">
                <a:solidFill>
                  <a:schemeClr val="tx2">
                    <a:lumMod val="50000"/>
                    <a:lumOff val="50000"/>
                  </a:schemeClr>
                </a:solidFill>
              </a:rPr>
              <a:t>)]</a:t>
            </a:r>
            <a:endParaRPr lang="en-US"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25</a:t>
            </a:fld>
            <a:endParaRPr lang="en-US" dirty="0"/>
          </a:p>
        </p:txBody>
      </p:sp>
    </p:spTree>
    <p:extLst>
      <p:ext uri="{BB962C8B-B14F-4D97-AF65-F5344CB8AC3E}">
        <p14:creationId xmlns:p14="http://schemas.microsoft.com/office/powerpoint/2010/main" val="1136600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Considerations</a:t>
            </a:r>
            <a:endParaRPr lang="en-US" dirty="0"/>
          </a:p>
        </p:txBody>
      </p:sp>
      <p:sp>
        <p:nvSpPr>
          <p:cNvPr id="3" name="Content Placeholder 2"/>
          <p:cNvSpPr>
            <a:spLocks noGrp="1"/>
          </p:cNvSpPr>
          <p:nvPr>
            <p:ph idx="13"/>
          </p:nvPr>
        </p:nvSpPr>
        <p:spPr>
          <a:xfrm>
            <a:off x="751112" y="1340124"/>
            <a:ext cx="10515600" cy="5209532"/>
          </a:xfrm>
        </p:spPr>
        <p:txBody>
          <a:bodyPr>
            <a:normAutofit/>
          </a:bodyPr>
          <a:lstStyle/>
          <a:p>
            <a:pPr lvl="1">
              <a:spcBef>
                <a:spcPts val="2400"/>
              </a:spcBef>
            </a:pPr>
            <a:r>
              <a:rPr lang="en-US" sz="4400" dirty="0" smtClean="0"/>
              <a:t>how </a:t>
            </a:r>
            <a:r>
              <a:rPr lang="en-US" sz="4400" dirty="0"/>
              <a:t>the shared housing came about</a:t>
            </a:r>
          </a:p>
          <a:p>
            <a:pPr lvl="1">
              <a:spcBef>
                <a:spcPts val="2400"/>
              </a:spcBef>
            </a:pPr>
            <a:r>
              <a:rPr lang="en-US" sz="4400" dirty="0"/>
              <a:t>the intention of the residents</a:t>
            </a:r>
          </a:p>
          <a:p>
            <a:pPr lvl="1">
              <a:spcBef>
                <a:spcPts val="2400"/>
              </a:spcBef>
            </a:pPr>
            <a:r>
              <a:rPr lang="en-US" sz="4400" dirty="0"/>
              <a:t>the family’s or youth’s housing options if not sharing housing</a:t>
            </a:r>
          </a:p>
          <a:p>
            <a:pPr lvl="1">
              <a:spcBef>
                <a:spcPts val="2400"/>
              </a:spcBef>
            </a:pPr>
            <a:r>
              <a:rPr lang="en-US" sz="4400" dirty="0"/>
              <a:t>the fixed, regular, and adequate guiding phrase</a:t>
            </a:r>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26</a:t>
            </a:fld>
            <a:endParaRPr lang="en-US" dirty="0"/>
          </a:p>
        </p:txBody>
      </p:sp>
    </p:spTree>
    <p:extLst>
      <p:ext uri="{BB962C8B-B14F-4D97-AF65-F5344CB8AC3E}">
        <p14:creationId xmlns:p14="http://schemas.microsoft.com/office/powerpoint/2010/main" val="4020090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662" y="1717149"/>
            <a:ext cx="9144000" cy="1876899"/>
          </a:xfrm>
        </p:spPr>
        <p:txBody>
          <a:bodyPr/>
          <a:lstStyle/>
          <a:p>
            <a:r>
              <a:rPr lang="en-US" dirty="0" smtClean="0"/>
              <a:t>Supports for Students</a:t>
            </a:r>
            <a:endParaRPr lang="en-US"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27</a:t>
            </a:fld>
            <a:endParaRPr lang="en-US" dirty="0"/>
          </a:p>
        </p:txBody>
      </p:sp>
    </p:spTree>
    <p:extLst>
      <p:ext uri="{BB962C8B-B14F-4D97-AF65-F5344CB8AC3E}">
        <p14:creationId xmlns:p14="http://schemas.microsoft.com/office/powerpoint/2010/main" val="312548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Supports &amp; Services</a:t>
            </a:r>
            <a:endParaRPr lang="en-US" dirty="0"/>
          </a:p>
        </p:txBody>
      </p:sp>
      <p:sp>
        <p:nvSpPr>
          <p:cNvPr id="3" name="Content Placeholder 2"/>
          <p:cNvSpPr>
            <a:spLocks noGrp="1"/>
          </p:cNvSpPr>
          <p:nvPr>
            <p:ph idx="13"/>
          </p:nvPr>
        </p:nvSpPr>
        <p:spPr>
          <a:xfrm>
            <a:off x="772378" y="1373886"/>
            <a:ext cx="10515600" cy="4351338"/>
          </a:xfrm>
        </p:spPr>
        <p:txBody>
          <a:bodyPr/>
          <a:lstStyle/>
          <a:p>
            <a:pPr marL="0" indent="0">
              <a:buNone/>
            </a:pPr>
            <a:r>
              <a:rPr lang="en-US" dirty="0" smtClean="0"/>
              <a:t>54% of formerly homeless students identified both tangible and intangible supports as equally important to their ability to stay in school and do well.</a:t>
            </a:r>
            <a:endParaRPr lang="en-US" dirty="0"/>
          </a:p>
        </p:txBody>
      </p:sp>
      <p:graphicFrame>
        <p:nvGraphicFramePr>
          <p:cNvPr id="5" name="Table 4" descr="Table showing the tangible and intangible supports and services student found helpful when they were experiencing homelesslessness"/>
          <p:cNvGraphicFramePr>
            <a:graphicFrameLocks noGrp="1"/>
          </p:cNvGraphicFramePr>
          <p:nvPr>
            <p:extLst>
              <p:ext uri="{D42A27DB-BD31-4B8C-83A1-F6EECF244321}">
                <p14:modId xmlns:p14="http://schemas.microsoft.com/office/powerpoint/2010/main" val="1844708034"/>
              </p:ext>
            </p:extLst>
          </p:nvPr>
        </p:nvGraphicFramePr>
        <p:xfrm>
          <a:off x="1266792" y="3692187"/>
          <a:ext cx="9526772" cy="2926080"/>
        </p:xfrm>
        <a:graphic>
          <a:graphicData uri="http://schemas.openxmlformats.org/drawingml/2006/table">
            <a:tbl>
              <a:tblPr firstRow="1" bandRow="1">
                <a:tableStyleId>{5C22544A-7EE6-4342-B048-85BDC9FD1C3A}</a:tableStyleId>
              </a:tblPr>
              <a:tblGrid>
                <a:gridCol w="4763386">
                  <a:extLst>
                    <a:ext uri="{9D8B030D-6E8A-4147-A177-3AD203B41FA5}">
                      <a16:colId xmlns:a16="http://schemas.microsoft.com/office/drawing/2014/main" val="1883795318"/>
                    </a:ext>
                  </a:extLst>
                </a:gridCol>
                <a:gridCol w="4763386">
                  <a:extLst>
                    <a:ext uri="{9D8B030D-6E8A-4147-A177-3AD203B41FA5}">
                      <a16:colId xmlns:a16="http://schemas.microsoft.com/office/drawing/2014/main" val="2443002631"/>
                    </a:ext>
                  </a:extLst>
                </a:gridCol>
              </a:tblGrid>
              <a:tr h="370840">
                <a:tc>
                  <a:txBody>
                    <a:bodyPr/>
                    <a:lstStyle/>
                    <a:p>
                      <a:pPr algn="ctr"/>
                      <a:r>
                        <a:rPr lang="en-US" sz="3600" dirty="0" smtClean="0"/>
                        <a:t>Tangible</a:t>
                      </a:r>
                      <a:endParaRPr lang="en-US" sz="3600" dirty="0"/>
                    </a:p>
                  </a:txBody>
                  <a:tcPr/>
                </a:tc>
                <a:tc>
                  <a:txBody>
                    <a:bodyPr/>
                    <a:lstStyle/>
                    <a:p>
                      <a:pPr algn="ctr"/>
                      <a:r>
                        <a:rPr lang="en-US" sz="3600" dirty="0" smtClean="0"/>
                        <a:t>Intangible</a:t>
                      </a:r>
                      <a:endParaRPr lang="en-US" sz="3600" dirty="0"/>
                    </a:p>
                  </a:txBody>
                  <a:tcPr/>
                </a:tc>
                <a:extLst>
                  <a:ext uri="{0D108BD9-81ED-4DB2-BD59-A6C34878D82A}">
                    <a16:rowId xmlns:a16="http://schemas.microsoft.com/office/drawing/2014/main" val="1888436821"/>
                  </a:ext>
                </a:extLst>
              </a:tr>
              <a:tr h="370840">
                <a:tc>
                  <a:txBody>
                    <a:bodyPr/>
                    <a:lstStyle/>
                    <a:p>
                      <a:r>
                        <a:rPr lang="en-US" sz="3600" dirty="0" smtClean="0"/>
                        <a:t>-School Supplies</a:t>
                      </a:r>
                    </a:p>
                    <a:p>
                      <a:r>
                        <a:rPr lang="en-US" sz="3600" dirty="0" smtClean="0"/>
                        <a:t>-Transportation</a:t>
                      </a:r>
                    </a:p>
                    <a:p>
                      <a:r>
                        <a:rPr lang="en-US" sz="3600" dirty="0" smtClean="0"/>
                        <a:t>-Breakfast</a:t>
                      </a:r>
                      <a:r>
                        <a:rPr lang="en-US" sz="3600" baseline="0" dirty="0" smtClean="0"/>
                        <a:t> &amp; Lunch</a:t>
                      </a:r>
                      <a:endParaRPr lang="en-US" sz="3600" dirty="0" smtClean="0"/>
                    </a:p>
                    <a:p>
                      <a:r>
                        <a:rPr lang="en-US" sz="3600" dirty="0" smtClean="0"/>
                        <a:t>-Academic Support</a:t>
                      </a:r>
                      <a:endParaRPr lang="en-US" sz="3600" dirty="0"/>
                    </a:p>
                  </a:txBody>
                  <a:tcPr/>
                </a:tc>
                <a:tc>
                  <a:txBody>
                    <a:bodyPr/>
                    <a:lstStyle/>
                    <a:p>
                      <a:r>
                        <a:rPr lang="en-US" sz="3600" dirty="0" smtClean="0"/>
                        <a:t>-Sense of Stability</a:t>
                      </a:r>
                    </a:p>
                    <a:p>
                      <a:r>
                        <a:rPr lang="en-US" sz="3600" dirty="0" smtClean="0"/>
                        <a:t>-Feeling Safe</a:t>
                      </a:r>
                    </a:p>
                    <a:p>
                      <a:r>
                        <a:rPr lang="en-US" sz="3600" dirty="0" smtClean="0"/>
                        <a:t>-Emotional Support</a:t>
                      </a:r>
                      <a:endParaRPr lang="en-US" sz="3600" dirty="0"/>
                    </a:p>
                  </a:txBody>
                  <a:tcPr/>
                </a:tc>
                <a:extLst>
                  <a:ext uri="{0D108BD9-81ED-4DB2-BD59-A6C34878D82A}">
                    <a16:rowId xmlns:a16="http://schemas.microsoft.com/office/drawing/2014/main" val="886096238"/>
                  </a:ext>
                </a:extLst>
              </a:tr>
            </a:tbl>
          </a:graphicData>
        </a:graphic>
      </p:graphicFrame>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28</a:t>
            </a:fld>
            <a:endParaRPr lang="en-US" dirty="0"/>
          </a:p>
        </p:txBody>
      </p:sp>
    </p:spTree>
    <p:extLst>
      <p:ext uri="{BB962C8B-B14F-4D97-AF65-F5344CB8AC3E}">
        <p14:creationId xmlns:p14="http://schemas.microsoft.com/office/powerpoint/2010/main" val="1773866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Supports provided in our District</a:t>
            </a:r>
            <a:endParaRPr lang="en-US" dirty="0"/>
          </a:p>
        </p:txBody>
      </p:sp>
      <p:sp>
        <p:nvSpPr>
          <p:cNvPr id="3" name="Content Placeholder 2"/>
          <p:cNvSpPr>
            <a:spLocks noGrp="1"/>
          </p:cNvSpPr>
          <p:nvPr>
            <p:ph idx="13"/>
          </p:nvPr>
        </p:nvSpPr>
        <p:spPr>
          <a:xfrm>
            <a:off x="751112" y="1340124"/>
            <a:ext cx="4346182" cy="4351338"/>
          </a:xfrm>
        </p:spPr>
        <p:txBody>
          <a:bodyPr/>
          <a:lstStyle/>
          <a:p>
            <a:pPr marL="0" indent="0">
              <a:buNone/>
            </a:pPr>
            <a:r>
              <a:rPr lang="en-US" b="1" u="sng" dirty="0" smtClean="0"/>
              <a:t>District Services </a:t>
            </a:r>
          </a:p>
          <a:p>
            <a:r>
              <a:rPr lang="en-US" sz="2800" dirty="0" smtClean="0"/>
              <a:t>Free Lunch</a:t>
            </a:r>
          </a:p>
          <a:p>
            <a:r>
              <a:rPr lang="en-US" sz="2800" dirty="0" smtClean="0"/>
              <a:t>Transportation (as needed)</a:t>
            </a:r>
          </a:p>
          <a:p>
            <a:r>
              <a:rPr lang="en-US" sz="2800" dirty="0" smtClean="0"/>
              <a:t>Etc. </a:t>
            </a:r>
          </a:p>
        </p:txBody>
      </p:sp>
      <p:sp>
        <p:nvSpPr>
          <p:cNvPr id="5" name="Content Placeholder 2"/>
          <p:cNvSpPr txBox="1">
            <a:spLocks/>
          </p:cNvSpPr>
          <p:nvPr/>
        </p:nvSpPr>
        <p:spPr>
          <a:xfrm>
            <a:off x="6256080" y="1357286"/>
            <a:ext cx="4346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Referral Services </a:t>
            </a:r>
          </a:p>
          <a:p>
            <a:endParaRPr lang="en-US" b="1" u="sng"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29</a:t>
            </a:fld>
            <a:endParaRPr lang="en-US" dirty="0"/>
          </a:p>
        </p:txBody>
      </p:sp>
    </p:spTree>
    <p:extLst>
      <p:ext uri="{BB962C8B-B14F-4D97-AF65-F5344CB8AC3E}">
        <p14:creationId xmlns:p14="http://schemas.microsoft.com/office/powerpoint/2010/main" val="317528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Homelessness in Idaho</a:t>
            </a:r>
            <a:endParaRPr lang="en-US" dirty="0"/>
          </a:p>
        </p:txBody>
      </p:sp>
      <p:sp>
        <p:nvSpPr>
          <p:cNvPr id="8" name="Subtitle 7"/>
          <p:cNvSpPr>
            <a:spLocks noGrp="1"/>
          </p:cNvSpPr>
          <p:nvPr>
            <p:ph type="subTitle" idx="1"/>
          </p:nvPr>
        </p:nvSpPr>
        <p:spPr/>
        <p:txBody>
          <a:bodyPr/>
          <a:lstStyle/>
          <a:p>
            <a:r>
              <a:rPr lang="en-US" dirty="0" smtClean="0"/>
              <a:t>Putting it into perspective for our </a:t>
            </a:r>
            <a:r>
              <a:rPr lang="en-US" dirty="0"/>
              <a:t>S</a:t>
            </a:r>
            <a:r>
              <a:rPr lang="en-US" dirty="0" smtClean="0"/>
              <a:t>tate &amp; District</a:t>
            </a:r>
            <a:endParaRPr lang="en-US"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3</a:t>
            </a:fld>
            <a:endParaRPr lang="en-US" dirty="0"/>
          </a:p>
        </p:txBody>
      </p:sp>
    </p:spTree>
    <p:extLst>
      <p:ext uri="{BB962C8B-B14F-4D97-AF65-F5344CB8AC3E}">
        <p14:creationId xmlns:p14="http://schemas.microsoft.com/office/powerpoint/2010/main" val="420871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Students -  </a:t>
            </a:r>
            <a:br>
              <a:rPr lang="en-US" dirty="0" smtClean="0"/>
            </a:br>
            <a:r>
              <a:rPr lang="en-US" dirty="0" smtClean="0"/>
              <a:t>Well Being &amp; Academic Success</a:t>
            </a:r>
            <a:endParaRPr lang="en-US" dirty="0"/>
          </a:p>
        </p:txBody>
      </p:sp>
      <p:sp>
        <p:nvSpPr>
          <p:cNvPr id="3" name="Content Placeholder 2"/>
          <p:cNvSpPr>
            <a:spLocks noGrp="1"/>
          </p:cNvSpPr>
          <p:nvPr>
            <p:ph idx="13"/>
          </p:nvPr>
        </p:nvSpPr>
        <p:spPr>
          <a:xfrm>
            <a:off x="218138" y="1361389"/>
            <a:ext cx="11973862" cy="4351338"/>
          </a:xfrm>
        </p:spPr>
        <p:txBody>
          <a:bodyPr>
            <a:noAutofit/>
          </a:bodyPr>
          <a:lstStyle/>
          <a:p>
            <a:pPr marL="0" indent="0">
              <a:buNone/>
            </a:pPr>
            <a:r>
              <a:rPr lang="en-US" sz="5400" b="1" dirty="0" smtClean="0">
                <a:solidFill>
                  <a:schemeClr val="tx1"/>
                </a:solidFill>
                <a:latin typeface="Arial Black" panose="020B0A04020102020204" pitchFamily="34" charset="0"/>
              </a:rPr>
              <a:t>A</a:t>
            </a:r>
            <a:r>
              <a:rPr lang="en-US" sz="5400" dirty="0" smtClean="0"/>
              <a:t>ttendance/Enrollment</a:t>
            </a:r>
          </a:p>
          <a:p>
            <a:pPr marL="0" indent="0">
              <a:buNone/>
            </a:pPr>
            <a:r>
              <a:rPr lang="en-US" sz="4800" b="1" dirty="0" smtClean="0">
                <a:latin typeface="Arial Black" panose="020B0A04020102020204" pitchFamily="34" charset="0"/>
              </a:rPr>
              <a:t>B</a:t>
            </a:r>
            <a:r>
              <a:rPr lang="en-US" sz="4800" dirty="0" smtClean="0"/>
              <a:t>ehavior, Emotional Well-being &amp; Engagement</a:t>
            </a:r>
          </a:p>
          <a:p>
            <a:pPr marL="0" indent="0">
              <a:buNone/>
            </a:pPr>
            <a:r>
              <a:rPr lang="en-US" sz="5400" b="1" dirty="0" smtClean="0">
                <a:latin typeface="Arial Black" panose="020B0A04020102020204" pitchFamily="34" charset="0"/>
              </a:rPr>
              <a:t>C</a:t>
            </a:r>
            <a:r>
              <a:rPr lang="en-US" sz="5400" dirty="0" smtClean="0"/>
              <a:t>oursework Completion &amp; Credit Accrual</a:t>
            </a:r>
          </a:p>
          <a:p>
            <a:pPr marL="0" indent="0">
              <a:buNone/>
            </a:pPr>
            <a:r>
              <a:rPr lang="en-US" sz="5400" dirty="0" smtClean="0"/>
              <a:t>          +</a:t>
            </a:r>
          </a:p>
          <a:p>
            <a:pPr marL="0" indent="0">
              <a:buNone/>
            </a:pPr>
            <a:r>
              <a:rPr lang="en-US" sz="5400" b="1" dirty="0" smtClean="0">
                <a:latin typeface="Arial Black" panose="020B0A04020102020204" pitchFamily="34" charset="0"/>
              </a:rPr>
              <a:t>P</a:t>
            </a:r>
            <a:r>
              <a:rPr lang="en-US" sz="5400" dirty="0" smtClean="0"/>
              <a:t>hysical Health &amp; Well-being</a:t>
            </a:r>
            <a:endParaRPr lang="en-US" sz="5400"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30</a:t>
            </a:fld>
            <a:endParaRPr lang="en-US" dirty="0"/>
          </a:p>
        </p:txBody>
      </p:sp>
    </p:spTree>
    <p:extLst>
      <p:ext uri="{BB962C8B-B14F-4D97-AF65-F5344CB8AC3E}">
        <p14:creationId xmlns:p14="http://schemas.microsoft.com/office/powerpoint/2010/main" val="617615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a:t>
            </a:r>
            <a:endParaRPr lang="en-US" dirty="0"/>
          </a:p>
        </p:txBody>
      </p:sp>
      <p:sp>
        <p:nvSpPr>
          <p:cNvPr id="3" name="Content Placeholder 2"/>
          <p:cNvSpPr>
            <a:spLocks noGrp="1"/>
          </p:cNvSpPr>
          <p:nvPr>
            <p:ph idx="13"/>
          </p:nvPr>
        </p:nvSpPr>
        <p:spPr/>
        <p:txBody>
          <a:bodyPr>
            <a:normAutofit/>
          </a:bodyPr>
          <a:lstStyle/>
          <a:p>
            <a:pPr marL="0" indent="0">
              <a:buNone/>
            </a:pPr>
            <a:r>
              <a:rPr lang="en-US" b="1" dirty="0" smtClean="0"/>
              <a:t>What will help promote attendance &amp; achievement?</a:t>
            </a:r>
          </a:p>
          <a:p>
            <a:pPr lvl="1"/>
            <a:r>
              <a:rPr lang="en-US" dirty="0"/>
              <a:t>Immediate </a:t>
            </a:r>
            <a:r>
              <a:rPr lang="en-US" dirty="0" smtClean="0"/>
              <a:t>enrollment/identification</a:t>
            </a:r>
          </a:p>
          <a:p>
            <a:pPr lvl="1"/>
            <a:r>
              <a:rPr lang="en-US" dirty="0" smtClean="0"/>
              <a:t>School of Origin (Best Interest)</a:t>
            </a:r>
          </a:p>
          <a:p>
            <a:pPr lvl="1"/>
            <a:r>
              <a:rPr lang="en-US" dirty="0" smtClean="0"/>
              <a:t>Transportation</a:t>
            </a:r>
          </a:p>
          <a:p>
            <a:pPr lvl="1"/>
            <a:r>
              <a:rPr lang="en-US" dirty="0" smtClean="0"/>
              <a:t>Accountability/Awareness</a:t>
            </a:r>
          </a:p>
          <a:p>
            <a:pPr lvl="1"/>
            <a:r>
              <a:rPr lang="en-US" dirty="0" smtClean="0"/>
              <a:t>Engagement w/ School</a:t>
            </a:r>
          </a:p>
          <a:p>
            <a:pPr marL="457200" lvl="1" indent="0">
              <a:buNone/>
            </a:pPr>
            <a:endParaRPr lang="en-US"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31</a:t>
            </a:fld>
            <a:endParaRPr lang="en-US" dirty="0"/>
          </a:p>
        </p:txBody>
      </p:sp>
    </p:spTree>
    <p:extLst>
      <p:ext uri="{BB962C8B-B14F-4D97-AF65-F5344CB8AC3E}">
        <p14:creationId xmlns:p14="http://schemas.microsoft.com/office/powerpoint/2010/main" val="280288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0"/>
            <a:ext cx="9730422" cy="988601"/>
          </a:xfrm>
        </p:spPr>
        <p:txBody>
          <a:bodyPr>
            <a:normAutofit fontScale="90000"/>
          </a:bodyPr>
          <a:lstStyle/>
          <a:p>
            <a:r>
              <a:rPr lang="en-US" dirty="0" smtClean="0"/>
              <a:t>Behavioral/Emotional Well-Being &amp; Engagement</a:t>
            </a:r>
            <a:endParaRPr lang="en-US" dirty="0"/>
          </a:p>
        </p:txBody>
      </p:sp>
      <p:sp>
        <p:nvSpPr>
          <p:cNvPr id="3" name="Content Placeholder 2"/>
          <p:cNvSpPr>
            <a:spLocks noGrp="1"/>
          </p:cNvSpPr>
          <p:nvPr>
            <p:ph idx="13"/>
          </p:nvPr>
        </p:nvSpPr>
        <p:spPr>
          <a:xfrm>
            <a:off x="751112" y="1340123"/>
            <a:ext cx="10515600" cy="5420775"/>
          </a:xfrm>
        </p:spPr>
        <p:txBody>
          <a:bodyPr>
            <a:normAutofit/>
          </a:bodyPr>
          <a:lstStyle/>
          <a:p>
            <a:pPr marL="0" indent="0">
              <a:buNone/>
            </a:pPr>
            <a:r>
              <a:rPr lang="en-US" b="1" dirty="0" smtClean="0"/>
              <a:t>What will support positive behavior &amp; emotional well being?</a:t>
            </a:r>
          </a:p>
          <a:p>
            <a:pPr lvl="1"/>
            <a:r>
              <a:rPr lang="en-US" dirty="0" smtClean="0"/>
              <a:t>Mentoring (check-in)</a:t>
            </a:r>
          </a:p>
          <a:p>
            <a:pPr lvl="1"/>
            <a:r>
              <a:rPr lang="en-US" dirty="0" smtClean="0"/>
              <a:t>Referrals for Mental Health services</a:t>
            </a:r>
          </a:p>
          <a:p>
            <a:pPr lvl="1"/>
            <a:r>
              <a:rPr lang="en-US" dirty="0" smtClean="0"/>
              <a:t>Academic/Intervention Support </a:t>
            </a:r>
          </a:p>
          <a:p>
            <a:pPr lvl="1"/>
            <a:r>
              <a:rPr lang="en-US" dirty="0" smtClean="0"/>
              <a:t>Extra-curricular </a:t>
            </a:r>
            <a:r>
              <a:rPr lang="en-US" dirty="0"/>
              <a:t>activities</a:t>
            </a:r>
          </a:p>
          <a:p>
            <a:pPr lvl="1"/>
            <a:r>
              <a:rPr lang="en-US" dirty="0" smtClean="0"/>
              <a:t>College &amp; Career Planning/Support</a:t>
            </a:r>
          </a:p>
          <a:p>
            <a:pPr lvl="2"/>
            <a:r>
              <a:rPr lang="en-US" dirty="0" smtClean="0"/>
              <a:t>FAFSA</a:t>
            </a:r>
          </a:p>
          <a:p>
            <a:pPr lvl="2"/>
            <a:r>
              <a:rPr lang="en-US" dirty="0" smtClean="0"/>
              <a:t>Career &amp; Technical Ed.</a:t>
            </a:r>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32</a:t>
            </a:fld>
            <a:endParaRPr lang="en-US" dirty="0"/>
          </a:p>
        </p:txBody>
      </p:sp>
    </p:spTree>
    <p:extLst>
      <p:ext uri="{BB962C8B-B14F-4D97-AF65-F5344CB8AC3E}">
        <p14:creationId xmlns:p14="http://schemas.microsoft.com/office/powerpoint/2010/main" val="2203465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Coursework Completion &amp; Credit Accrual</a:t>
            </a:r>
            <a:endParaRPr lang="en-US" dirty="0"/>
          </a:p>
        </p:txBody>
      </p:sp>
      <p:sp>
        <p:nvSpPr>
          <p:cNvPr id="3" name="Content Placeholder 2"/>
          <p:cNvSpPr>
            <a:spLocks noGrp="1"/>
          </p:cNvSpPr>
          <p:nvPr>
            <p:ph idx="13"/>
          </p:nvPr>
        </p:nvSpPr>
        <p:spPr>
          <a:xfrm>
            <a:off x="751112" y="1340123"/>
            <a:ext cx="10515600" cy="5420775"/>
          </a:xfrm>
        </p:spPr>
        <p:txBody>
          <a:bodyPr>
            <a:normAutofit/>
          </a:bodyPr>
          <a:lstStyle/>
          <a:p>
            <a:pPr marL="0" indent="0">
              <a:buNone/>
            </a:pPr>
            <a:r>
              <a:rPr lang="en-US" b="1" dirty="0" smtClean="0"/>
              <a:t>What practices will remove barriers to support academic success? </a:t>
            </a:r>
          </a:p>
          <a:p>
            <a:pPr lvl="1"/>
            <a:r>
              <a:rPr lang="en-US" dirty="0" smtClean="0"/>
              <a:t> IEP &amp; EL eligibility coordinated w/ prior school</a:t>
            </a:r>
          </a:p>
          <a:p>
            <a:pPr lvl="2"/>
            <a:r>
              <a:rPr lang="en-US" dirty="0" smtClean="0"/>
              <a:t>Prompt &amp; Expeditious referrals &amp; evaluations</a:t>
            </a:r>
          </a:p>
          <a:p>
            <a:pPr lvl="1"/>
            <a:r>
              <a:rPr lang="en-US" dirty="0" smtClean="0"/>
              <a:t>Transcript Review</a:t>
            </a:r>
          </a:p>
          <a:p>
            <a:pPr lvl="2"/>
            <a:r>
              <a:rPr lang="en-US" dirty="0" smtClean="0"/>
              <a:t>Full and/or Partial credit given</a:t>
            </a:r>
          </a:p>
          <a:p>
            <a:pPr lvl="1"/>
            <a:r>
              <a:rPr lang="en-US" dirty="0" smtClean="0"/>
              <a:t>Credit Recovery</a:t>
            </a:r>
          </a:p>
          <a:p>
            <a:pPr lvl="1"/>
            <a:r>
              <a:rPr lang="en-US" dirty="0" smtClean="0"/>
              <a:t>On-track to Graduate</a:t>
            </a:r>
          </a:p>
          <a:p>
            <a:pPr lvl="1"/>
            <a:r>
              <a:rPr lang="en-US" dirty="0" smtClean="0"/>
              <a:t>Foundational Skills/Intervention</a:t>
            </a:r>
          </a:p>
          <a:p>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33</a:t>
            </a:fld>
            <a:endParaRPr lang="en-US" dirty="0"/>
          </a:p>
        </p:txBody>
      </p:sp>
    </p:spTree>
    <p:extLst>
      <p:ext uri="{BB962C8B-B14F-4D97-AF65-F5344CB8AC3E}">
        <p14:creationId xmlns:p14="http://schemas.microsoft.com/office/powerpoint/2010/main" val="2617893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Health &amp; Well-Being</a:t>
            </a:r>
            <a:endParaRPr lang="en-US" dirty="0"/>
          </a:p>
        </p:txBody>
      </p:sp>
      <p:sp>
        <p:nvSpPr>
          <p:cNvPr id="3" name="Content Placeholder 2"/>
          <p:cNvSpPr>
            <a:spLocks noGrp="1"/>
          </p:cNvSpPr>
          <p:nvPr>
            <p:ph idx="13"/>
          </p:nvPr>
        </p:nvSpPr>
        <p:spPr>
          <a:xfrm>
            <a:off x="434304" y="988601"/>
            <a:ext cx="11325305" cy="6072580"/>
          </a:xfrm>
        </p:spPr>
        <p:txBody>
          <a:bodyPr>
            <a:normAutofit fontScale="92500" lnSpcReduction="10000"/>
          </a:bodyPr>
          <a:lstStyle/>
          <a:p>
            <a:pPr marL="0" indent="0">
              <a:buNone/>
            </a:pPr>
            <a:r>
              <a:rPr lang="en-US" sz="4200" b="1" dirty="0" smtClean="0"/>
              <a:t>What community &amp; school partnerships can meet a child’s physical needs? </a:t>
            </a:r>
          </a:p>
          <a:p>
            <a:pPr lvl="1"/>
            <a:r>
              <a:rPr lang="en-US" sz="4200" dirty="0" smtClean="0"/>
              <a:t>Food &amp; Nutrition</a:t>
            </a:r>
          </a:p>
          <a:p>
            <a:pPr lvl="2"/>
            <a:r>
              <a:rPr lang="en-US" sz="4200" dirty="0" smtClean="0"/>
              <a:t>Free Breakfast &amp; Lunch</a:t>
            </a:r>
          </a:p>
          <a:p>
            <a:pPr lvl="2"/>
            <a:r>
              <a:rPr lang="en-US" sz="4200" dirty="0" smtClean="0"/>
              <a:t>Food Banks &amp; Weekend Backpacks</a:t>
            </a:r>
          </a:p>
          <a:p>
            <a:pPr lvl="1"/>
            <a:r>
              <a:rPr lang="en-US" sz="4200" dirty="0" smtClean="0"/>
              <a:t>Clothing &amp; Winter gear</a:t>
            </a:r>
          </a:p>
          <a:p>
            <a:pPr lvl="1"/>
            <a:r>
              <a:rPr lang="en-US" sz="4200" dirty="0" smtClean="0"/>
              <a:t>Hygiene Supplies</a:t>
            </a:r>
          </a:p>
          <a:p>
            <a:pPr lvl="1"/>
            <a:r>
              <a:rPr lang="en-US" sz="4200" dirty="0" smtClean="0"/>
              <a:t>School Supplies</a:t>
            </a:r>
          </a:p>
          <a:p>
            <a:pPr lvl="1"/>
            <a:r>
              <a:rPr lang="en-US" sz="4200" dirty="0" smtClean="0"/>
              <a:t>Immunizations</a:t>
            </a:r>
          </a:p>
          <a:p>
            <a:pPr lvl="1"/>
            <a:r>
              <a:rPr lang="en-US" sz="4200" dirty="0" smtClean="0"/>
              <a:t>Medical &amp; Dental Referrals</a:t>
            </a:r>
          </a:p>
          <a:p>
            <a:pPr lvl="1"/>
            <a:r>
              <a:rPr lang="en-US" sz="4200" dirty="0" smtClean="0"/>
              <a:t>Housing Referrals</a:t>
            </a:r>
            <a:endParaRPr lang="en-US" sz="4200" b="1" dirty="0" smtClean="0"/>
          </a:p>
          <a:p>
            <a:pPr lvl="1"/>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34</a:t>
            </a:fld>
            <a:endParaRPr lang="en-US" dirty="0"/>
          </a:p>
        </p:txBody>
      </p:sp>
    </p:spTree>
    <p:extLst>
      <p:ext uri="{BB962C8B-B14F-4D97-AF65-F5344CB8AC3E}">
        <p14:creationId xmlns:p14="http://schemas.microsoft.com/office/powerpoint/2010/main" val="2701455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 </a:t>
            </a:r>
            <a:r>
              <a:rPr lang="en-US" smtClean="0"/>
              <a:t>- Review</a:t>
            </a:r>
            <a:endParaRPr lang="en-US" dirty="0"/>
          </a:p>
        </p:txBody>
      </p:sp>
      <p:sp>
        <p:nvSpPr>
          <p:cNvPr id="3" name="Content Placeholder 2"/>
          <p:cNvSpPr>
            <a:spLocks noGrp="1"/>
          </p:cNvSpPr>
          <p:nvPr>
            <p:ph idx="13"/>
          </p:nvPr>
        </p:nvSpPr>
        <p:spPr>
          <a:xfrm>
            <a:off x="751112" y="1340124"/>
            <a:ext cx="10515600" cy="5055650"/>
          </a:xfrm>
        </p:spPr>
        <p:txBody>
          <a:bodyPr>
            <a:normAutofit fontScale="92500" lnSpcReduction="10000"/>
          </a:bodyPr>
          <a:lstStyle/>
          <a:p>
            <a:r>
              <a:rPr lang="en-US" dirty="0"/>
              <a:t>I better understand the issues around homelessness in the state of </a:t>
            </a:r>
            <a:r>
              <a:rPr lang="en-US" dirty="0" smtClean="0"/>
              <a:t>Idaho and our district. </a:t>
            </a:r>
            <a:endParaRPr lang="en-US" dirty="0"/>
          </a:p>
          <a:p>
            <a:r>
              <a:rPr lang="en-US" dirty="0" smtClean="0"/>
              <a:t>I am aware of how homelessness can affect  educational outcomes.</a:t>
            </a:r>
          </a:p>
          <a:p>
            <a:r>
              <a:rPr lang="en-US" dirty="0" smtClean="0"/>
              <a:t>I can identify the processes our district has in place to meet the educational needs and provide supports for </a:t>
            </a:r>
            <a:r>
              <a:rPr lang="en-US" dirty="0"/>
              <a:t>s</a:t>
            </a:r>
            <a:r>
              <a:rPr lang="en-US" dirty="0" smtClean="0"/>
              <a:t>tability to students/families experiencing homelessness. </a:t>
            </a:r>
          </a:p>
          <a:p>
            <a:r>
              <a:rPr lang="en-US" dirty="0" smtClean="0"/>
              <a:t>I know who to contact regarding the Homeless Education Program in our district </a:t>
            </a:r>
            <a:endParaRPr lang="en-US" dirty="0"/>
          </a:p>
        </p:txBody>
      </p:sp>
      <p:pic>
        <p:nvPicPr>
          <p:cNvPr id="7" name="Picture 6" descr="bullse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277" y="1132431"/>
            <a:ext cx="1935585" cy="1924493"/>
          </a:xfrm>
          <a:prstGeom prst="rect">
            <a:avLst/>
          </a:prstGeom>
        </p:spPr>
      </p:pic>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35</a:t>
            </a:fld>
            <a:endParaRPr lang="en-US" dirty="0"/>
          </a:p>
        </p:txBody>
      </p:sp>
    </p:spTree>
    <p:extLst>
      <p:ext uri="{BB962C8B-B14F-4D97-AF65-F5344CB8AC3E}">
        <p14:creationId xmlns:p14="http://schemas.microsoft.com/office/powerpoint/2010/main" val="4232247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Questions?</a:t>
            </a:r>
            <a:endParaRPr lang="en-US" dirty="0"/>
          </a:p>
        </p:txBody>
      </p:sp>
      <p:sp>
        <p:nvSpPr>
          <p:cNvPr id="5" name="Subtitle 2"/>
          <p:cNvSpPr txBox="1">
            <a:spLocks/>
          </p:cNvSpPr>
          <p:nvPr/>
        </p:nvSpPr>
        <p:spPr>
          <a:xfrm>
            <a:off x="6965005" y="2548256"/>
            <a:ext cx="4721158" cy="24480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1000"/>
              </a:spcBef>
            </a:pPr>
            <a:r>
              <a:rPr lang="en-US" sz="2400" b="1" cap="none" baseline="0" dirty="0" smtClean="0">
                <a:solidFill>
                  <a:schemeClr val="tx1">
                    <a:lumMod val="90000"/>
                    <a:lumOff val="10000"/>
                  </a:schemeClr>
                </a:solidFill>
                <a:latin typeface="+mj-lt"/>
              </a:rPr>
              <a:t>Suzanne M</a:t>
            </a:r>
            <a:r>
              <a:rPr lang="en-US" sz="2400" b="1" cap="none" dirty="0" smtClean="0">
                <a:solidFill>
                  <a:schemeClr val="tx1">
                    <a:lumMod val="90000"/>
                    <a:lumOff val="10000"/>
                  </a:schemeClr>
                </a:solidFill>
                <a:latin typeface="+mj-lt"/>
              </a:rPr>
              <a:t> Peck</a:t>
            </a:r>
            <a:r>
              <a:rPr lang="en-US" sz="2400" b="1" cap="none" baseline="0" dirty="0" smtClean="0">
                <a:solidFill>
                  <a:schemeClr val="tx1">
                    <a:lumMod val="90000"/>
                    <a:lumOff val="10000"/>
                  </a:schemeClr>
                </a:solidFill>
                <a:latin typeface="+mj-lt"/>
              </a:rPr>
              <a:t>| State Coordinator</a:t>
            </a:r>
            <a:r>
              <a:rPr lang="en-US" sz="2400" b="1" cap="none" dirty="0" smtClean="0">
                <a:solidFill>
                  <a:schemeClr val="tx1">
                    <a:lumMod val="90000"/>
                    <a:lumOff val="10000"/>
                  </a:schemeClr>
                </a:solidFill>
                <a:latin typeface="+mj-lt"/>
              </a:rPr>
              <a:t>  </a:t>
            </a:r>
            <a:r>
              <a:rPr lang="en-US" cap="none" dirty="0" smtClean="0">
                <a:solidFill>
                  <a:schemeClr val="tx1">
                    <a:lumMod val="90000"/>
                    <a:lumOff val="10000"/>
                  </a:schemeClr>
                </a:solidFill>
                <a:latin typeface="+mj-lt"/>
              </a:rPr>
              <a:t/>
            </a:r>
            <a:br>
              <a:rPr lang="en-US" cap="none" dirty="0" smtClean="0">
                <a:solidFill>
                  <a:schemeClr val="tx1">
                    <a:lumMod val="90000"/>
                    <a:lumOff val="10000"/>
                  </a:schemeClr>
                </a:solidFill>
                <a:latin typeface="+mj-lt"/>
              </a:rPr>
            </a:br>
            <a:r>
              <a:rPr lang="en-US" cap="none" dirty="0" smtClean="0">
                <a:solidFill>
                  <a:schemeClr val="tx1">
                    <a:lumMod val="90000"/>
                    <a:lumOff val="10000"/>
                  </a:schemeClr>
                </a:solidFill>
                <a:latin typeface="+mj-lt"/>
              </a:rPr>
              <a:t>Title IX-A Homeless Education </a:t>
            </a:r>
            <a:br>
              <a:rPr lang="en-US" cap="none" dirty="0" smtClean="0">
                <a:solidFill>
                  <a:schemeClr val="tx1">
                    <a:lumMod val="90000"/>
                    <a:lumOff val="10000"/>
                  </a:schemeClr>
                </a:solidFill>
                <a:latin typeface="+mj-lt"/>
              </a:rPr>
            </a:br>
            <a:r>
              <a:rPr lang="en-US" cap="none" dirty="0" smtClean="0">
                <a:solidFill>
                  <a:schemeClr val="tx1">
                    <a:lumMod val="90000"/>
                    <a:lumOff val="10000"/>
                  </a:schemeClr>
                </a:solidFill>
                <a:latin typeface="+mj-lt"/>
              </a:rPr>
              <a:t>Idaho State Department of Education</a:t>
            </a:r>
          </a:p>
          <a:p>
            <a:pPr>
              <a:lnSpc>
                <a:spcPct val="110000"/>
              </a:lnSpc>
              <a:spcBef>
                <a:spcPts val="0"/>
              </a:spcBef>
            </a:pPr>
            <a:r>
              <a:rPr lang="en-US" cap="none" dirty="0" smtClean="0">
                <a:solidFill>
                  <a:schemeClr val="tx1">
                    <a:lumMod val="90000"/>
                    <a:lumOff val="10000"/>
                  </a:schemeClr>
                </a:solidFill>
                <a:latin typeface="+mj-lt"/>
              </a:rPr>
              <a:t>650 W State Street, Boise, ID 83702</a:t>
            </a:r>
          </a:p>
          <a:p>
            <a:pPr>
              <a:lnSpc>
                <a:spcPct val="110000"/>
              </a:lnSpc>
              <a:spcBef>
                <a:spcPts val="0"/>
              </a:spcBef>
            </a:pPr>
            <a:r>
              <a:rPr lang="en-US" cap="none" dirty="0" smtClean="0">
                <a:solidFill>
                  <a:schemeClr val="tx1">
                    <a:lumMod val="90000"/>
                    <a:lumOff val="10000"/>
                  </a:schemeClr>
                </a:solidFill>
                <a:latin typeface="+mj-lt"/>
              </a:rPr>
              <a:t>208 </a:t>
            </a:r>
            <a:r>
              <a:rPr lang="en-US" cap="none" baseline="0" dirty="0" smtClean="0">
                <a:solidFill>
                  <a:schemeClr val="tx1">
                    <a:lumMod val="90000"/>
                    <a:lumOff val="10000"/>
                  </a:schemeClr>
                </a:solidFill>
                <a:latin typeface="+mj-lt"/>
              </a:rPr>
              <a:t>332 </a:t>
            </a:r>
            <a:r>
              <a:rPr lang="en-US" cap="none" dirty="0" smtClean="0">
                <a:solidFill>
                  <a:schemeClr val="tx1">
                    <a:lumMod val="90000"/>
                    <a:lumOff val="10000"/>
                  </a:schemeClr>
                </a:solidFill>
                <a:latin typeface="+mj-lt"/>
              </a:rPr>
              <a:t>6904</a:t>
            </a:r>
            <a:r>
              <a:rPr lang="en-US" cap="none" baseline="0" dirty="0" smtClean="0">
                <a:solidFill>
                  <a:schemeClr val="tx1">
                    <a:lumMod val="90000"/>
                    <a:lumOff val="10000"/>
                  </a:schemeClr>
                </a:solidFill>
                <a:latin typeface="+mj-lt"/>
              </a:rPr>
              <a:t> </a:t>
            </a:r>
          </a:p>
          <a:p>
            <a:pPr>
              <a:lnSpc>
                <a:spcPct val="110000"/>
              </a:lnSpc>
              <a:spcBef>
                <a:spcPts val="0"/>
              </a:spcBef>
            </a:pPr>
            <a:r>
              <a:rPr lang="en-US" cap="none" dirty="0" smtClean="0">
                <a:solidFill>
                  <a:schemeClr val="tx1">
                    <a:lumMod val="90000"/>
                    <a:lumOff val="10000"/>
                  </a:schemeClr>
                </a:solidFill>
                <a:latin typeface="+mj-lt"/>
                <a:hlinkClick r:id="rId3" tooltip="email address"/>
              </a:rPr>
              <a:t>speck</a:t>
            </a:r>
            <a:r>
              <a:rPr lang="en-US" cap="none" baseline="0" dirty="0" smtClean="0">
                <a:solidFill>
                  <a:schemeClr val="tx1">
                    <a:lumMod val="90000"/>
                    <a:lumOff val="10000"/>
                  </a:schemeClr>
                </a:solidFill>
                <a:latin typeface="+mj-lt"/>
                <a:hlinkClick r:id="rId3" tooltip="email address"/>
              </a:rPr>
              <a:t>@sde.Idaho.gov</a:t>
            </a:r>
            <a:endParaRPr lang="en-US" cap="none" baseline="0" dirty="0" smtClean="0">
              <a:solidFill>
                <a:schemeClr val="tx1">
                  <a:lumMod val="90000"/>
                  <a:lumOff val="10000"/>
                </a:schemeClr>
              </a:solidFill>
              <a:latin typeface="+mj-lt"/>
            </a:endParaRPr>
          </a:p>
          <a:p>
            <a:pPr>
              <a:lnSpc>
                <a:spcPct val="110000"/>
              </a:lnSpc>
              <a:spcBef>
                <a:spcPts val="0"/>
              </a:spcBef>
            </a:pPr>
            <a:r>
              <a:rPr lang="en-US" cap="none" dirty="0" smtClean="0">
                <a:solidFill>
                  <a:schemeClr val="tx1">
                    <a:lumMod val="90000"/>
                    <a:lumOff val="10000"/>
                  </a:schemeClr>
                </a:solidFill>
                <a:latin typeface="+mj-lt"/>
                <a:hlinkClick r:id="rId4" tooltip="Idaho School Choice Webpage"/>
              </a:rPr>
              <a:t>www.sde.Idaho.gov/federal-programs</a:t>
            </a:r>
            <a:endParaRPr lang="en-US" cap="none" baseline="0" dirty="0">
              <a:solidFill>
                <a:schemeClr val="tx1">
                  <a:lumMod val="90000"/>
                  <a:lumOff val="10000"/>
                </a:schemeClr>
              </a:solidFill>
              <a:latin typeface="+mj-lt"/>
            </a:endParaRPr>
          </a:p>
        </p:txBody>
      </p:sp>
      <p:sp>
        <p:nvSpPr>
          <p:cNvPr id="18" name="Slide Number Placeholder 17"/>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36</a:t>
            </a:fld>
            <a:endParaRPr lang="en-US" dirty="0"/>
          </a:p>
        </p:txBody>
      </p:sp>
      <p:sp>
        <p:nvSpPr>
          <p:cNvPr id="7" name="Subtitle 2"/>
          <p:cNvSpPr txBox="1">
            <a:spLocks/>
          </p:cNvSpPr>
          <p:nvPr/>
        </p:nvSpPr>
        <p:spPr>
          <a:xfrm>
            <a:off x="1752228" y="2606231"/>
            <a:ext cx="4293141" cy="24480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1000"/>
              </a:spcBef>
            </a:pPr>
            <a:r>
              <a:rPr lang="en-US" sz="2400" b="1" cap="none" dirty="0" smtClean="0">
                <a:solidFill>
                  <a:schemeClr val="tx1">
                    <a:lumMod val="90000"/>
                    <a:lumOff val="10000"/>
                  </a:schemeClr>
                </a:solidFill>
                <a:latin typeface="+mj-lt"/>
              </a:rPr>
              <a:t>___________</a:t>
            </a:r>
            <a:r>
              <a:rPr lang="en-US" sz="2400" b="1" cap="none" baseline="0" dirty="0" smtClean="0">
                <a:solidFill>
                  <a:schemeClr val="tx1">
                    <a:lumMod val="90000"/>
                    <a:lumOff val="10000"/>
                  </a:schemeClr>
                </a:solidFill>
                <a:latin typeface="+mj-lt"/>
              </a:rPr>
              <a:t>| District Liaison </a:t>
            </a:r>
            <a:r>
              <a:rPr lang="en-US" sz="2400" cap="none" baseline="0" dirty="0" smtClean="0">
                <a:solidFill>
                  <a:schemeClr val="tx1">
                    <a:lumMod val="90000"/>
                    <a:lumOff val="10000"/>
                  </a:schemeClr>
                </a:solidFill>
                <a:latin typeface="+mj-lt"/>
              </a:rPr>
              <a:t> </a:t>
            </a:r>
            <a:r>
              <a:rPr lang="en-US" sz="2400" cap="none" dirty="0" smtClean="0">
                <a:solidFill>
                  <a:schemeClr val="tx1">
                    <a:lumMod val="90000"/>
                    <a:lumOff val="10000"/>
                  </a:schemeClr>
                </a:solidFill>
                <a:latin typeface="+mj-lt"/>
              </a:rPr>
              <a:t> </a:t>
            </a:r>
            <a:r>
              <a:rPr lang="en-US" cap="none" dirty="0" smtClean="0">
                <a:solidFill>
                  <a:schemeClr val="tx1">
                    <a:lumMod val="90000"/>
                    <a:lumOff val="10000"/>
                  </a:schemeClr>
                </a:solidFill>
                <a:latin typeface="+mj-lt"/>
              </a:rPr>
              <a:t/>
            </a:r>
            <a:br>
              <a:rPr lang="en-US" cap="none" dirty="0" smtClean="0">
                <a:solidFill>
                  <a:schemeClr val="tx1">
                    <a:lumMod val="90000"/>
                    <a:lumOff val="10000"/>
                  </a:schemeClr>
                </a:solidFill>
                <a:latin typeface="+mj-lt"/>
              </a:rPr>
            </a:br>
            <a:r>
              <a:rPr lang="en-US" cap="none" dirty="0" smtClean="0">
                <a:solidFill>
                  <a:schemeClr val="tx1">
                    <a:lumMod val="90000"/>
                    <a:lumOff val="10000"/>
                  </a:schemeClr>
                </a:solidFill>
                <a:latin typeface="+mj-lt"/>
              </a:rPr>
              <a:t>____ School District</a:t>
            </a:r>
            <a:br>
              <a:rPr lang="en-US" cap="none" dirty="0" smtClean="0">
                <a:solidFill>
                  <a:schemeClr val="tx1">
                    <a:lumMod val="90000"/>
                    <a:lumOff val="10000"/>
                  </a:schemeClr>
                </a:solidFill>
                <a:latin typeface="+mj-lt"/>
              </a:rPr>
            </a:br>
            <a:r>
              <a:rPr lang="en-US" cap="none" dirty="0" smtClean="0">
                <a:solidFill>
                  <a:schemeClr val="tx1">
                    <a:lumMod val="90000"/>
                    <a:lumOff val="10000"/>
                  </a:schemeClr>
                </a:solidFill>
                <a:latin typeface="+mj-lt"/>
              </a:rPr>
              <a:t>Phone: </a:t>
            </a:r>
            <a:endParaRPr lang="en-US" cap="none" baseline="0" dirty="0" smtClean="0">
              <a:solidFill>
                <a:schemeClr val="tx1">
                  <a:lumMod val="90000"/>
                  <a:lumOff val="10000"/>
                </a:schemeClr>
              </a:solidFill>
              <a:latin typeface="+mj-lt"/>
            </a:endParaRPr>
          </a:p>
          <a:p>
            <a:pPr>
              <a:lnSpc>
                <a:spcPct val="110000"/>
              </a:lnSpc>
              <a:spcBef>
                <a:spcPts val="0"/>
              </a:spcBef>
            </a:pPr>
            <a:r>
              <a:rPr lang="en-US" cap="none" dirty="0" smtClean="0">
                <a:solidFill>
                  <a:schemeClr val="tx1">
                    <a:lumMod val="90000"/>
                    <a:lumOff val="10000"/>
                  </a:schemeClr>
                </a:solidFill>
                <a:latin typeface="+mj-lt"/>
              </a:rPr>
              <a:t>Email: </a:t>
            </a:r>
          </a:p>
          <a:p>
            <a:pPr>
              <a:lnSpc>
                <a:spcPct val="110000"/>
              </a:lnSpc>
              <a:spcBef>
                <a:spcPts val="0"/>
              </a:spcBef>
            </a:pPr>
            <a:r>
              <a:rPr lang="en-US" cap="none" dirty="0" smtClean="0">
                <a:solidFill>
                  <a:schemeClr val="tx1">
                    <a:lumMod val="90000"/>
                    <a:lumOff val="10000"/>
                  </a:schemeClr>
                </a:solidFill>
                <a:latin typeface="+mj-lt"/>
              </a:rPr>
              <a:t>Website: </a:t>
            </a:r>
            <a:endParaRPr lang="en-US" cap="none" baseline="0" dirty="0">
              <a:solidFill>
                <a:schemeClr val="tx1">
                  <a:lumMod val="90000"/>
                  <a:lumOff val="10000"/>
                </a:schemeClr>
              </a:solidFill>
              <a:latin typeface="+mj-lt"/>
            </a:endParaRPr>
          </a:p>
        </p:txBody>
      </p:sp>
    </p:spTree>
    <p:extLst>
      <p:ext uri="{BB962C8B-B14F-4D97-AF65-F5344CB8AC3E}">
        <p14:creationId xmlns:p14="http://schemas.microsoft.com/office/powerpoint/2010/main" val="271085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Data</a:t>
            </a:r>
            <a:endParaRPr lang="en-US" dirty="0"/>
          </a:p>
        </p:txBody>
      </p:sp>
      <p:pic>
        <p:nvPicPr>
          <p:cNvPr id="5" name="Content Placeholder 4" descr="map of the state of Idaho &#10;"/>
          <p:cNvPicPr>
            <a:picLocks noGrp="1" noChangeAspect="1"/>
          </p:cNvPicPr>
          <p:nvPr>
            <p:ph idx="13"/>
          </p:nvPr>
        </p:nvPicPr>
        <p:blipFill>
          <a:blip r:embed="rId3"/>
          <a:stretch>
            <a:fillRect/>
          </a:stretch>
        </p:blipFill>
        <p:spPr>
          <a:xfrm>
            <a:off x="389138" y="988601"/>
            <a:ext cx="4119865" cy="5869399"/>
          </a:xfrm>
          <a:prstGeom prst="rect">
            <a:avLst/>
          </a:prstGeom>
        </p:spPr>
      </p:pic>
      <p:sp>
        <p:nvSpPr>
          <p:cNvPr id="6" name="TextBox 5"/>
          <p:cNvSpPr txBox="1"/>
          <p:nvPr/>
        </p:nvSpPr>
        <p:spPr>
          <a:xfrm>
            <a:off x="2699658" y="1481657"/>
            <a:ext cx="1809345" cy="1815882"/>
          </a:xfrm>
          <a:prstGeom prst="rect">
            <a:avLst/>
          </a:prstGeom>
          <a:noFill/>
        </p:spPr>
        <p:txBody>
          <a:bodyPr wrap="square" rtlCol="0">
            <a:spAutoFit/>
          </a:bodyPr>
          <a:lstStyle/>
          <a:p>
            <a:r>
              <a:rPr lang="en-US" sz="2800" dirty="0" smtClean="0">
                <a:solidFill>
                  <a:srgbClr val="0070C0"/>
                </a:solidFill>
              </a:rPr>
              <a:t>2.5% of students identified in Idaho</a:t>
            </a:r>
            <a:endParaRPr lang="en-US" sz="2800" dirty="0">
              <a:solidFill>
                <a:srgbClr val="0070C0"/>
              </a:solidFill>
            </a:endParaRPr>
          </a:p>
        </p:txBody>
      </p:sp>
      <p:graphicFrame>
        <p:nvGraphicFramePr>
          <p:cNvPr id="8" name="Content Placeholder 6" descr="Annual data from school year 2013-14 to school year 2017-18"/>
          <p:cNvGraphicFramePr>
            <a:graphicFrameLocks/>
          </p:cNvGraphicFramePr>
          <p:nvPr>
            <p:extLst>
              <p:ext uri="{D42A27DB-BD31-4B8C-83A1-F6EECF244321}">
                <p14:modId xmlns:p14="http://schemas.microsoft.com/office/powerpoint/2010/main" val="175769339"/>
              </p:ext>
            </p:extLst>
          </p:nvPr>
        </p:nvGraphicFramePr>
        <p:xfrm>
          <a:off x="4893744" y="976836"/>
          <a:ext cx="6391190" cy="325036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pie graph showing doubled up as the largest category of living situations&#10;"/>
          <p:cNvPicPr>
            <a:picLocks noChangeAspect="1"/>
          </p:cNvPicPr>
          <p:nvPr/>
        </p:nvPicPr>
        <p:blipFill>
          <a:blip r:embed="rId5"/>
          <a:stretch>
            <a:fillRect/>
          </a:stretch>
        </p:blipFill>
        <p:spPr>
          <a:xfrm>
            <a:off x="4893744" y="4238960"/>
            <a:ext cx="2581275" cy="2476500"/>
          </a:xfrm>
          <a:prstGeom prst="rect">
            <a:avLst/>
          </a:prstGeom>
        </p:spPr>
      </p:pic>
      <p:sp>
        <p:nvSpPr>
          <p:cNvPr id="11" name="TextBox 10"/>
          <p:cNvSpPr txBox="1"/>
          <p:nvPr/>
        </p:nvSpPr>
        <p:spPr>
          <a:xfrm>
            <a:off x="7475019" y="4238960"/>
            <a:ext cx="4114102" cy="2339102"/>
          </a:xfrm>
          <a:prstGeom prst="rect">
            <a:avLst/>
          </a:prstGeom>
          <a:noFill/>
        </p:spPr>
        <p:txBody>
          <a:bodyPr wrap="square" rtlCol="0">
            <a:spAutoFit/>
          </a:bodyPr>
          <a:lstStyle/>
          <a:p>
            <a:r>
              <a:rPr lang="en-US" sz="3200" dirty="0" smtClean="0"/>
              <a:t>   Doubled up – 83%</a:t>
            </a:r>
          </a:p>
          <a:p>
            <a:r>
              <a:rPr lang="en-US" sz="3200" dirty="0" smtClean="0"/>
              <a:t>   Shelters – 6%</a:t>
            </a:r>
          </a:p>
          <a:p>
            <a:r>
              <a:rPr lang="en-US" sz="3200" dirty="0" smtClean="0"/>
              <a:t>   Hotels/Motels – 6%</a:t>
            </a:r>
          </a:p>
          <a:p>
            <a:r>
              <a:rPr lang="en-US" sz="3200" dirty="0" smtClean="0"/>
              <a:t>   Unsheltered – 5%</a:t>
            </a:r>
          </a:p>
          <a:p>
            <a:endParaRPr lang="en-US" dirty="0"/>
          </a:p>
        </p:txBody>
      </p:sp>
      <p:sp>
        <p:nvSpPr>
          <p:cNvPr id="12" name="Rectangle 11" descr="rectangle"/>
          <p:cNvSpPr/>
          <p:nvPr/>
        </p:nvSpPr>
        <p:spPr>
          <a:xfrm>
            <a:off x="7502717" y="4411361"/>
            <a:ext cx="272667" cy="2718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descr="rectangle&#10;"/>
          <p:cNvSpPr/>
          <p:nvPr/>
        </p:nvSpPr>
        <p:spPr>
          <a:xfrm>
            <a:off x="7502717" y="4898945"/>
            <a:ext cx="272667"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rectangle&#10;"/>
          <p:cNvSpPr/>
          <p:nvPr/>
        </p:nvSpPr>
        <p:spPr>
          <a:xfrm>
            <a:off x="7502717" y="5386530"/>
            <a:ext cx="272667" cy="2718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descr="rectangle&#10;"/>
          <p:cNvSpPr/>
          <p:nvPr/>
        </p:nvSpPr>
        <p:spPr>
          <a:xfrm>
            <a:off x="7502717" y="5874115"/>
            <a:ext cx="272667" cy="2718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4</a:t>
            </a:fld>
            <a:endParaRPr lang="en-US" dirty="0"/>
          </a:p>
        </p:txBody>
      </p:sp>
    </p:spTree>
    <p:extLst>
      <p:ext uri="{BB962C8B-B14F-4D97-AF65-F5344CB8AC3E}">
        <p14:creationId xmlns:p14="http://schemas.microsoft.com/office/powerpoint/2010/main" val="1070989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District Data</a:t>
            </a:r>
            <a:endParaRPr lang="en-US" dirty="0"/>
          </a:p>
        </p:txBody>
      </p:sp>
      <p:graphicFrame>
        <p:nvGraphicFramePr>
          <p:cNvPr id="5" name="Content Placeholder 4" descr="Table showing district data"/>
          <p:cNvGraphicFramePr>
            <a:graphicFrameLocks noGrp="1"/>
          </p:cNvGraphicFramePr>
          <p:nvPr>
            <p:ph idx="13"/>
            <p:extLst>
              <p:ext uri="{D42A27DB-BD31-4B8C-83A1-F6EECF244321}">
                <p14:modId xmlns:p14="http://schemas.microsoft.com/office/powerpoint/2010/main" val="492116900"/>
              </p:ext>
            </p:extLst>
          </p:nvPr>
        </p:nvGraphicFramePr>
        <p:xfrm>
          <a:off x="434304" y="1223118"/>
          <a:ext cx="10927602" cy="3474720"/>
        </p:xfrm>
        <a:graphic>
          <a:graphicData uri="http://schemas.openxmlformats.org/drawingml/2006/table">
            <a:tbl>
              <a:tblPr firstRow="1" bandRow="1">
                <a:tableStyleId>{5C22544A-7EE6-4342-B048-85BDC9FD1C3A}</a:tableStyleId>
              </a:tblPr>
              <a:tblGrid>
                <a:gridCol w="2662187">
                  <a:extLst>
                    <a:ext uri="{9D8B030D-6E8A-4147-A177-3AD203B41FA5}">
                      <a16:colId xmlns:a16="http://schemas.microsoft.com/office/drawing/2014/main" val="1519118304"/>
                    </a:ext>
                  </a:extLst>
                </a:gridCol>
                <a:gridCol w="2729373">
                  <a:extLst>
                    <a:ext uri="{9D8B030D-6E8A-4147-A177-3AD203B41FA5}">
                      <a16:colId xmlns:a16="http://schemas.microsoft.com/office/drawing/2014/main" val="46176257"/>
                    </a:ext>
                  </a:extLst>
                </a:gridCol>
                <a:gridCol w="2628286">
                  <a:extLst>
                    <a:ext uri="{9D8B030D-6E8A-4147-A177-3AD203B41FA5}">
                      <a16:colId xmlns:a16="http://schemas.microsoft.com/office/drawing/2014/main" val="1719875794"/>
                    </a:ext>
                  </a:extLst>
                </a:gridCol>
                <a:gridCol w="2907756">
                  <a:extLst>
                    <a:ext uri="{9D8B030D-6E8A-4147-A177-3AD203B41FA5}">
                      <a16:colId xmlns:a16="http://schemas.microsoft.com/office/drawing/2014/main" val="3045059855"/>
                    </a:ext>
                  </a:extLst>
                </a:gridCol>
              </a:tblGrid>
              <a:tr h="370840">
                <a:tc>
                  <a:txBody>
                    <a:bodyPr/>
                    <a:lstStyle/>
                    <a:p>
                      <a:r>
                        <a:rPr lang="en-US" sz="3600" dirty="0" smtClean="0"/>
                        <a:t>Number Identified in SY18-19</a:t>
                      </a:r>
                      <a:endParaRPr lang="en-US" sz="3600" dirty="0"/>
                    </a:p>
                  </a:txBody>
                  <a:tcPr/>
                </a:tc>
                <a:tc>
                  <a:txBody>
                    <a:bodyPr/>
                    <a:lstStyle/>
                    <a:p>
                      <a:r>
                        <a:rPr lang="en-US" sz="3600" dirty="0" smtClean="0"/>
                        <a:t>District</a:t>
                      </a:r>
                      <a:r>
                        <a:rPr lang="en-US" sz="3600" baseline="0" dirty="0" smtClean="0"/>
                        <a:t> Free Reduced %</a:t>
                      </a:r>
                      <a:endParaRPr lang="en-US" sz="3600" dirty="0"/>
                    </a:p>
                  </a:txBody>
                  <a:tcPr/>
                </a:tc>
                <a:tc>
                  <a:txBody>
                    <a:bodyPr/>
                    <a:lstStyle/>
                    <a:p>
                      <a:r>
                        <a:rPr lang="en-US" sz="3600" dirty="0" smtClean="0"/>
                        <a:t>Percentage</a:t>
                      </a:r>
                      <a:r>
                        <a:rPr lang="en-US" sz="3600" baseline="0" dirty="0" smtClean="0"/>
                        <a:t> Identified of F/R %</a:t>
                      </a:r>
                      <a:endParaRPr lang="en-US"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smtClean="0"/>
                        <a:t>Percentage</a:t>
                      </a:r>
                      <a:r>
                        <a:rPr lang="en-US" sz="3600" baseline="0" dirty="0" smtClean="0"/>
                        <a:t> Identified of total enrollment</a:t>
                      </a:r>
                      <a:endParaRPr lang="en-US" sz="3600" dirty="0" smtClean="0"/>
                    </a:p>
                    <a:p>
                      <a:endParaRPr lang="en-US" sz="3600" dirty="0"/>
                    </a:p>
                  </a:txBody>
                  <a:tcPr/>
                </a:tc>
                <a:extLst>
                  <a:ext uri="{0D108BD9-81ED-4DB2-BD59-A6C34878D82A}">
                    <a16:rowId xmlns:a16="http://schemas.microsoft.com/office/drawing/2014/main" val="3784328341"/>
                  </a:ext>
                </a:extLst>
              </a:tr>
              <a:tr h="370840">
                <a:tc>
                  <a:txBody>
                    <a:bodyPr/>
                    <a:lstStyle/>
                    <a:p>
                      <a:r>
                        <a:rPr lang="en-US" sz="3600" dirty="0" smtClean="0"/>
                        <a:t>#</a:t>
                      </a:r>
                      <a:endParaRPr lang="en-US" sz="3600" dirty="0"/>
                    </a:p>
                  </a:txBody>
                  <a:tcPr/>
                </a:tc>
                <a:tc>
                  <a:txBody>
                    <a:bodyPr/>
                    <a:lstStyle/>
                    <a:p>
                      <a:r>
                        <a:rPr lang="en-US" sz="3600" dirty="0" smtClean="0"/>
                        <a:t>____%</a:t>
                      </a:r>
                      <a:endParaRPr lang="en-US" sz="3600" dirty="0"/>
                    </a:p>
                  </a:txBody>
                  <a:tcPr/>
                </a:tc>
                <a:tc>
                  <a:txBody>
                    <a:bodyPr/>
                    <a:lstStyle/>
                    <a:p>
                      <a:r>
                        <a:rPr lang="en-US" sz="3600" dirty="0" smtClean="0"/>
                        <a:t>___%</a:t>
                      </a:r>
                      <a:endParaRPr lang="en-US" sz="3600" dirty="0"/>
                    </a:p>
                  </a:txBody>
                  <a:tcPr/>
                </a:tc>
                <a:tc>
                  <a:txBody>
                    <a:bodyPr/>
                    <a:lstStyle/>
                    <a:p>
                      <a:r>
                        <a:rPr lang="en-US" sz="3600" dirty="0" smtClean="0"/>
                        <a:t>___%</a:t>
                      </a:r>
                      <a:endParaRPr lang="en-US" sz="3600" dirty="0"/>
                    </a:p>
                  </a:txBody>
                  <a:tcPr/>
                </a:tc>
                <a:extLst>
                  <a:ext uri="{0D108BD9-81ED-4DB2-BD59-A6C34878D82A}">
                    <a16:rowId xmlns:a16="http://schemas.microsoft.com/office/drawing/2014/main" val="3429374677"/>
                  </a:ext>
                </a:extLst>
              </a:tr>
            </a:tbl>
          </a:graphicData>
        </a:graphic>
      </p:graphicFrame>
      <p:sp>
        <p:nvSpPr>
          <p:cNvPr id="6" name="TextBox 5"/>
          <p:cNvSpPr txBox="1"/>
          <p:nvPr/>
        </p:nvSpPr>
        <p:spPr>
          <a:xfrm>
            <a:off x="1031132" y="4946641"/>
            <a:ext cx="9918772" cy="1200329"/>
          </a:xfrm>
          <a:prstGeom prst="rect">
            <a:avLst/>
          </a:prstGeom>
          <a:noFill/>
        </p:spPr>
        <p:txBody>
          <a:bodyPr wrap="square" rtlCol="0">
            <a:spAutoFit/>
          </a:bodyPr>
          <a:lstStyle/>
          <a:p>
            <a:r>
              <a:rPr lang="en-US" sz="3600" dirty="0" smtClean="0">
                <a:solidFill>
                  <a:srgbClr val="0070C0"/>
                </a:solidFill>
              </a:rPr>
              <a:t>Are we above or below 10% of our F/R %?</a:t>
            </a:r>
          </a:p>
          <a:p>
            <a:r>
              <a:rPr lang="en-US" sz="3600" dirty="0" smtClean="0">
                <a:solidFill>
                  <a:srgbClr val="0070C0"/>
                </a:solidFill>
              </a:rPr>
              <a:t>Are we above or below the state average of 2.5%?</a:t>
            </a:r>
            <a:endParaRPr lang="en-US" sz="3600" dirty="0">
              <a:solidFill>
                <a:srgbClr val="0070C0"/>
              </a:solidFill>
            </a:endParaRPr>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5</a:t>
            </a:fld>
            <a:endParaRPr lang="en-US" dirty="0"/>
          </a:p>
        </p:txBody>
      </p:sp>
    </p:spTree>
    <p:extLst>
      <p:ext uri="{BB962C8B-B14F-4D97-AF65-F5344CB8AC3E}">
        <p14:creationId xmlns:p14="http://schemas.microsoft.com/office/powerpoint/2010/main" val="310390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Homelessness</a:t>
            </a:r>
            <a:endParaRPr lang="en-US" dirty="0"/>
          </a:p>
        </p:txBody>
      </p:sp>
      <p:sp>
        <p:nvSpPr>
          <p:cNvPr id="3" name="Content Placeholder 2"/>
          <p:cNvSpPr>
            <a:spLocks noGrp="1"/>
          </p:cNvSpPr>
          <p:nvPr>
            <p:ph idx="13"/>
          </p:nvPr>
        </p:nvSpPr>
        <p:spPr/>
        <p:txBody>
          <a:bodyPr>
            <a:normAutofit lnSpcReduction="10000"/>
          </a:bodyPr>
          <a:lstStyle/>
          <a:p>
            <a:pPr>
              <a:defRPr/>
            </a:pPr>
            <a:r>
              <a:rPr lang="en-US" dirty="0"/>
              <a:t>Lack of affordable </a:t>
            </a:r>
            <a:r>
              <a:rPr lang="en-US" dirty="0" smtClean="0"/>
              <a:t>housing</a:t>
            </a:r>
          </a:p>
          <a:p>
            <a:pPr>
              <a:defRPr/>
            </a:pPr>
            <a:r>
              <a:rPr lang="en-US" dirty="0" smtClean="0"/>
              <a:t>Poverty</a:t>
            </a:r>
          </a:p>
          <a:p>
            <a:pPr lvl="1">
              <a:defRPr/>
            </a:pPr>
            <a:r>
              <a:rPr lang="en-US" dirty="0" smtClean="0"/>
              <a:t>Under-employment</a:t>
            </a:r>
            <a:endParaRPr lang="en-US" dirty="0"/>
          </a:p>
          <a:p>
            <a:pPr>
              <a:defRPr/>
            </a:pPr>
            <a:r>
              <a:rPr lang="en-US" dirty="0"/>
              <a:t>Health </a:t>
            </a:r>
            <a:r>
              <a:rPr lang="en-US" dirty="0" smtClean="0"/>
              <a:t>problems/Medical bills</a:t>
            </a:r>
            <a:endParaRPr lang="en-US" dirty="0"/>
          </a:p>
          <a:p>
            <a:pPr>
              <a:defRPr/>
            </a:pPr>
            <a:r>
              <a:rPr lang="en-US" dirty="0"/>
              <a:t>Domestic violence</a:t>
            </a:r>
          </a:p>
          <a:p>
            <a:pPr>
              <a:defRPr/>
            </a:pPr>
            <a:r>
              <a:rPr lang="en-US" dirty="0"/>
              <a:t>Natural and other disasters</a:t>
            </a:r>
          </a:p>
          <a:p>
            <a:pPr>
              <a:defRPr/>
            </a:pPr>
            <a:r>
              <a:rPr lang="en-US" dirty="0"/>
              <a:t>Abuse/neglect (unaccompanied youth)</a:t>
            </a:r>
          </a:p>
          <a:p>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6</a:t>
            </a:fld>
            <a:endParaRPr lang="en-US" dirty="0"/>
          </a:p>
        </p:txBody>
      </p:sp>
    </p:spTree>
    <p:extLst>
      <p:ext uri="{BB962C8B-B14F-4D97-AF65-F5344CB8AC3E}">
        <p14:creationId xmlns:p14="http://schemas.microsoft.com/office/powerpoint/2010/main" val="81622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531186"/>
            <a:ext cx="9144000" cy="1876899"/>
          </a:xfrm>
        </p:spPr>
        <p:txBody>
          <a:bodyPr/>
          <a:lstStyle/>
          <a:p>
            <a:r>
              <a:rPr lang="en-US" dirty="0" smtClean="0"/>
              <a:t>Education is the Key to Breaking the Cycle of Poverty &amp; Homelessness</a:t>
            </a:r>
            <a:endParaRPr lang="en-US" dirty="0"/>
          </a:p>
        </p:txBody>
      </p:sp>
      <p:sp>
        <p:nvSpPr>
          <p:cNvPr id="4" name="Slide Number Placeholder 3"/>
          <p:cNvSpPr>
            <a:spLocks noGrp="1"/>
          </p:cNvSpPr>
          <p:nvPr>
            <p:ph type="sldNum" sz="quarter" idx="12"/>
          </p:nvPr>
        </p:nvSpPr>
        <p:spPr/>
        <p:txBody>
          <a:bodyPr/>
          <a:lstStyle/>
          <a:p>
            <a:r>
              <a:rPr lang="en-US" dirty="0" smtClean="0"/>
              <a:t> </a:t>
            </a:r>
            <a:r>
              <a:rPr lang="en-US" dirty="0"/>
              <a:t> Annual MV Training | </a:t>
            </a:r>
            <a:fld id="{C26AAFF7-C4D7-4A72-B8FA-A17532192431}" type="slidenum">
              <a:rPr lang="en-US" smtClean="0"/>
              <a:pPr/>
              <a:t>7</a:t>
            </a:fld>
            <a:endParaRPr lang="en-US" dirty="0"/>
          </a:p>
        </p:txBody>
      </p:sp>
    </p:spTree>
    <p:extLst>
      <p:ext uri="{BB962C8B-B14F-4D97-AF65-F5344CB8AC3E}">
        <p14:creationId xmlns:p14="http://schemas.microsoft.com/office/powerpoint/2010/main" val="261134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Homelessness</a:t>
            </a:r>
            <a:endParaRPr lang="en-US" dirty="0"/>
          </a:p>
        </p:txBody>
      </p:sp>
      <p:pic>
        <p:nvPicPr>
          <p:cNvPr id="8" name="Picture 7" descr="Children in Class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04" y="1716253"/>
            <a:ext cx="5933596" cy="3951868"/>
          </a:xfrm>
          <a:prstGeom prst="rect">
            <a:avLst/>
          </a:prstGeom>
        </p:spPr>
      </p:pic>
      <p:sp>
        <p:nvSpPr>
          <p:cNvPr id="9" name="TextBox 8"/>
          <p:cNvSpPr txBox="1"/>
          <p:nvPr/>
        </p:nvSpPr>
        <p:spPr>
          <a:xfrm>
            <a:off x="6769564" y="1497920"/>
            <a:ext cx="4922195" cy="5262979"/>
          </a:xfrm>
          <a:prstGeom prst="rect">
            <a:avLst/>
          </a:prstGeom>
          <a:noFill/>
        </p:spPr>
        <p:txBody>
          <a:bodyPr wrap="square" rtlCol="0">
            <a:spAutoFit/>
          </a:bodyPr>
          <a:lstStyle/>
          <a:p>
            <a:r>
              <a:rPr lang="en-US" sz="2800" b="1" dirty="0" smtClean="0"/>
              <a:t>Sometimes there are no signs</a:t>
            </a:r>
          </a:p>
          <a:p>
            <a:pPr marL="285750" indent="-285750">
              <a:buFont typeface="Arial" panose="020B0604020202020204" pitchFamily="34" charset="0"/>
              <a:buChar char="•"/>
            </a:pPr>
            <a:r>
              <a:rPr lang="en-US" sz="2800" dirty="0" smtClean="0"/>
              <a:t>Gaps in skill development</a:t>
            </a:r>
          </a:p>
          <a:p>
            <a:pPr marL="285750" indent="-285750">
              <a:buFont typeface="Arial" panose="020B0604020202020204" pitchFamily="34" charset="0"/>
              <a:buChar char="•"/>
            </a:pPr>
            <a:r>
              <a:rPr lang="en-US" sz="2800" dirty="0" smtClean="0"/>
              <a:t>Chronic hunger</a:t>
            </a:r>
          </a:p>
          <a:p>
            <a:pPr marL="285750" indent="-285750">
              <a:buFont typeface="Arial" panose="020B0604020202020204" pitchFamily="34" charset="0"/>
              <a:buChar char="•"/>
            </a:pPr>
            <a:r>
              <a:rPr lang="en-US" sz="2800" dirty="0" smtClean="0"/>
              <a:t>Fatigue, tired, can’t focus</a:t>
            </a:r>
          </a:p>
          <a:p>
            <a:pPr marL="285750" indent="-285750">
              <a:buFont typeface="Arial" panose="020B0604020202020204" pitchFamily="34" charset="0"/>
              <a:buChar char="•"/>
            </a:pPr>
            <a:r>
              <a:rPr lang="en-US" sz="2800" dirty="0" smtClean="0"/>
              <a:t>Poor organization </a:t>
            </a:r>
            <a:r>
              <a:rPr lang="en-US" sz="2800" dirty="0"/>
              <a:t>s</a:t>
            </a:r>
            <a:r>
              <a:rPr lang="en-US" sz="2800" dirty="0" smtClean="0"/>
              <a:t>kills</a:t>
            </a:r>
          </a:p>
          <a:p>
            <a:pPr marL="285750" indent="-285750">
              <a:buFont typeface="Arial" panose="020B0604020202020204" pitchFamily="34" charset="0"/>
              <a:buChar char="•"/>
            </a:pPr>
            <a:r>
              <a:rPr lang="en-US" sz="2800" dirty="0" smtClean="0"/>
              <a:t>Unmet medical/dental needs</a:t>
            </a:r>
          </a:p>
          <a:p>
            <a:pPr marL="285750" indent="-285750">
              <a:buFont typeface="Arial" panose="020B0604020202020204" pitchFamily="34" charset="0"/>
              <a:buChar char="•"/>
            </a:pPr>
            <a:r>
              <a:rPr lang="en-US" sz="2800" dirty="0" smtClean="0"/>
              <a:t>Erratic attendance/tardiness</a:t>
            </a:r>
          </a:p>
          <a:p>
            <a:pPr marL="285750" indent="-285750">
              <a:buFont typeface="Arial" panose="020B0604020202020204" pitchFamily="34" charset="0"/>
              <a:buChar char="•"/>
            </a:pPr>
            <a:r>
              <a:rPr lang="en-US" sz="2800" dirty="0" smtClean="0"/>
              <a:t>Inability to pay fees</a:t>
            </a:r>
          </a:p>
          <a:p>
            <a:pPr marL="285750" indent="-285750">
              <a:buFont typeface="Arial" panose="020B0604020202020204" pitchFamily="34" charset="0"/>
              <a:buChar char="•"/>
            </a:pPr>
            <a:r>
              <a:rPr lang="en-US" sz="2800" dirty="0" smtClean="0"/>
              <a:t>Lack of participation in afterschool activities</a:t>
            </a:r>
          </a:p>
          <a:p>
            <a:pPr marL="285750" indent="-285750">
              <a:buFont typeface="Arial" panose="020B0604020202020204" pitchFamily="34" charset="0"/>
              <a:buChar char="•"/>
            </a:pPr>
            <a:r>
              <a:rPr lang="en-US" sz="2800" dirty="0" smtClean="0"/>
              <a:t>Poor hygiene </a:t>
            </a:r>
          </a:p>
          <a:p>
            <a:pPr marL="285750" indent="-285750">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r>
              <a:rPr lang="en-US" dirty="0"/>
              <a:t> Annual MV Training | </a:t>
            </a:r>
            <a:fld id="{C26AAFF7-C4D7-4A72-B8FA-A17532192431}" type="slidenum">
              <a:rPr lang="en-US" smtClean="0"/>
              <a:pPr/>
              <a:t>8</a:t>
            </a:fld>
            <a:endParaRPr lang="en-US" dirty="0"/>
          </a:p>
        </p:txBody>
      </p:sp>
    </p:spTree>
    <p:extLst>
      <p:ext uri="{BB962C8B-B14F-4D97-AF65-F5344CB8AC3E}">
        <p14:creationId xmlns:p14="http://schemas.microsoft.com/office/powerpoint/2010/main" val="68947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734" y="16933"/>
            <a:ext cx="10515600" cy="988601"/>
          </a:xfrm>
        </p:spPr>
        <p:txBody>
          <a:bodyPr/>
          <a:lstStyle/>
          <a:p>
            <a:r>
              <a:rPr lang="en-US" dirty="0" smtClean="0"/>
              <a:t>Homelessness Creates Barriers</a:t>
            </a:r>
            <a:endParaRPr lang="en-US" dirty="0"/>
          </a:p>
        </p:txBody>
      </p:sp>
      <p:sp>
        <p:nvSpPr>
          <p:cNvPr id="8" name="Slide Number Placeholder 7"/>
          <p:cNvSpPr>
            <a:spLocks noGrp="1"/>
          </p:cNvSpPr>
          <p:nvPr>
            <p:ph type="sldNum" sz="quarter" idx="12"/>
          </p:nvPr>
        </p:nvSpPr>
        <p:spPr/>
        <p:txBody>
          <a:bodyPr/>
          <a:lstStyle/>
          <a:p>
            <a:r>
              <a:rPr lang="en-US" dirty="0"/>
              <a:t> Annual MV Training | </a:t>
            </a:r>
            <a:fld id="{C26AAFF7-C4D7-4A72-B8FA-A17532192431}" type="slidenum">
              <a:rPr lang="en-US" smtClean="0"/>
              <a:pPr/>
              <a:t>9</a:t>
            </a:fld>
            <a:endParaRPr lang="en-US" dirty="0"/>
          </a:p>
        </p:txBody>
      </p:sp>
      <p:sp>
        <p:nvSpPr>
          <p:cNvPr id="2" name="Content Placeholder 1"/>
          <p:cNvSpPr>
            <a:spLocks noGrp="1"/>
          </p:cNvSpPr>
          <p:nvPr>
            <p:ph idx="13"/>
          </p:nvPr>
        </p:nvSpPr>
        <p:spPr>
          <a:xfrm>
            <a:off x="751112" y="1340124"/>
            <a:ext cx="10515600" cy="5055650"/>
          </a:xfrm>
        </p:spPr>
        <p:txBody>
          <a:bodyPr>
            <a:normAutofit/>
          </a:bodyPr>
          <a:lstStyle/>
          <a:p>
            <a:pPr>
              <a:spcBef>
                <a:spcPts val="1200"/>
              </a:spcBef>
            </a:pPr>
            <a:r>
              <a:rPr lang="en-US" sz="3600" b="1" dirty="0"/>
              <a:t>Students experiencing homelessness may</a:t>
            </a:r>
          </a:p>
          <a:p>
            <a:pPr lvl="1">
              <a:spcBef>
                <a:spcPts val="1200"/>
              </a:spcBef>
            </a:pPr>
            <a:r>
              <a:rPr lang="en-US" dirty="0"/>
              <a:t>Be unable to meet school enrollment </a:t>
            </a:r>
            <a:r>
              <a:rPr lang="en-US" dirty="0" smtClean="0"/>
              <a:t>requirements,</a:t>
            </a:r>
            <a:endParaRPr lang="en-US" dirty="0"/>
          </a:p>
          <a:p>
            <a:pPr lvl="1">
              <a:spcBef>
                <a:spcPts val="1200"/>
              </a:spcBef>
            </a:pPr>
            <a:r>
              <a:rPr lang="en-US" dirty="0"/>
              <a:t>Move around and change schools a </a:t>
            </a:r>
            <a:r>
              <a:rPr lang="en-US" dirty="0" smtClean="0"/>
              <a:t>lot,</a:t>
            </a:r>
            <a:endParaRPr lang="en-US" dirty="0"/>
          </a:p>
          <a:p>
            <a:pPr lvl="1">
              <a:spcBef>
                <a:spcPts val="1200"/>
              </a:spcBef>
            </a:pPr>
            <a:r>
              <a:rPr lang="en-US" dirty="0"/>
              <a:t>Be hungry, tired, and </a:t>
            </a:r>
            <a:r>
              <a:rPr lang="en-US" dirty="0" smtClean="0"/>
              <a:t>stressed,</a:t>
            </a:r>
            <a:endParaRPr lang="en-US" dirty="0"/>
          </a:p>
          <a:p>
            <a:pPr lvl="1">
              <a:spcBef>
                <a:spcPts val="1200"/>
              </a:spcBef>
            </a:pPr>
            <a:r>
              <a:rPr lang="en-US" dirty="0"/>
              <a:t>Not have school supplies or a quiet place to </a:t>
            </a:r>
            <a:r>
              <a:rPr lang="en-US" dirty="0" smtClean="0"/>
              <a:t>study,</a:t>
            </a:r>
            <a:endParaRPr lang="en-US" dirty="0"/>
          </a:p>
          <a:p>
            <a:pPr lvl="1">
              <a:spcBef>
                <a:spcPts val="1200"/>
              </a:spcBef>
            </a:pPr>
            <a:r>
              <a:rPr lang="en-US" dirty="0"/>
              <a:t>Not have access to reliable </a:t>
            </a:r>
            <a:r>
              <a:rPr lang="en-US" dirty="0" smtClean="0"/>
              <a:t>transportation,</a:t>
            </a:r>
            <a:endParaRPr lang="en-US" dirty="0"/>
          </a:p>
          <a:p>
            <a:pPr lvl="1">
              <a:spcBef>
                <a:spcPts val="1200"/>
              </a:spcBef>
            </a:pPr>
            <a:r>
              <a:rPr lang="en-US" dirty="0"/>
              <a:t>Not have a parent or guardian to help them (unaccompanied youth</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67388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7394</TotalTime>
  <Words>3045</Words>
  <Application>Microsoft Office PowerPoint</Application>
  <PresentationFormat>Widescreen</PresentationFormat>
  <Paragraphs>511</Paragraphs>
  <Slides>36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Black</vt:lpstr>
      <vt:lpstr>Calibri</vt:lpstr>
      <vt:lpstr>Calibri Light</vt:lpstr>
      <vt:lpstr>Cambria</vt:lpstr>
      <vt:lpstr>Open Sans</vt:lpstr>
      <vt:lpstr>Open Sans Light</vt:lpstr>
      <vt:lpstr>Open Sans Semibold</vt:lpstr>
      <vt:lpstr>Times New Roman</vt:lpstr>
      <vt:lpstr>Wingdings</vt:lpstr>
      <vt:lpstr>Office Theme</vt:lpstr>
      <vt:lpstr>Supporting Students Experiencing Homelessness in the _____ School District </vt:lpstr>
      <vt:lpstr>Learning Targets</vt:lpstr>
      <vt:lpstr>Homelessness in Idaho</vt:lpstr>
      <vt:lpstr>Idaho Data</vt:lpstr>
      <vt:lpstr>Our District Data</vt:lpstr>
      <vt:lpstr>Causes of Homelessness</vt:lpstr>
      <vt:lpstr>Education is the Key to Breaking the Cycle of Poverty &amp; Homelessness</vt:lpstr>
      <vt:lpstr>Signs of Homelessness</vt:lpstr>
      <vt:lpstr>Homelessness Creates Barriers</vt:lpstr>
      <vt:lpstr>Homelessness Affects Learning</vt:lpstr>
      <vt:lpstr>Those At Greatest Risk</vt:lpstr>
      <vt:lpstr>The Preventive Value of Education</vt:lpstr>
      <vt:lpstr>Homeless Education Program</vt:lpstr>
      <vt:lpstr>Goals of the McKinney-Vento Act</vt:lpstr>
      <vt:lpstr>Goal = Stability &amp; Security</vt:lpstr>
      <vt:lpstr>Our District Homeless Education Team</vt:lpstr>
      <vt:lpstr>Homeless Liaisons  Responsibilities </vt:lpstr>
      <vt:lpstr>Available Funding Sources  </vt:lpstr>
      <vt:lpstr>Identification Process</vt:lpstr>
      <vt:lpstr>McKinney-Vento Definition</vt:lpstr>
      <vt:lpstr>Living Situations</vt:lpstr>
      <vt:lpstr>Special Situations</vt:lpstr>
      <vt:lpstr>Unaccompanied Homeless Youth </vt:lpstr>
      <vt:lpstr>Steps to Identification/Eligibility</vt:lpstr>
      <vt:lpstr>Determinations of Eligibility</vt:lpstr>
      <vt:lpstr>Helpful Considerations</vt:lpstr>
      <vt:lpstr>Supports for Students</vt:lpstr>
      <vt:lpstr>Supports &amp; Services</vt:lpstr>
      <vt:lpstr>Supports provided in our District</vt:lpstr>
      <vt:lpstr>Monitoring Students -   Well Being &amp; Academic Success</vt:lpstr>
      <vt:lpstr>Attendance </vt:lpstr>
      <vt:lpstr>Behavioral/Emotional Well-Being &amp; Engagement</vt:lpstr>
      <vt:lpstr>Coursework Completion &amp; Credit Accrual</vt:lpstr>
      <vt:lpstr>Physical Health &amp; Well-Being</vt:lpstr>
      <vt:lpstr>Learning Targets - Review</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Federal Programs</dc:subject>
  <dc:creator>Suzanne M Peck</dc:creator>
  <cp:lastModifiedBy>Michelle Perreira</cp:lastModifiedBy>
  <cp:revision>192</cp:revision>
  <dcterms:created xsi:type="dcterms:W3CDTF">2017-07-26T20:22:24Z</dcterms:created>
  <dcterms:modified xsi:type="dcterms:W3CDTF">2019-08-28T14:20:22Z</dcterms:modified>
</cp:coreProperties>
</file>