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2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6486" autoAdjust="0"/>
  </p:normalViewPr>
  <p:slideViewPr>
    <p:cSldViewPr snapToGrid="0">
      <p:cViewPr varScale="1">
        <p:scale>
          <a:sx n="78" d="100"/>
          <a:sy n="78" d="100"/>
        </p:scale>
        <p:origin x="10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2/22/2022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missing a lot of students because they are marked as Left District and are STILL IN IDAHO!  Never mark students as Left District if they still live in your district, even if they go to a school in another district, an independent charter, or have dropped out.  If the residence address is within your district borders, they haven’t left!</a:t>
            </a:r>
          </a:p>
          <a:p>
            <a:endParaRPr lang="en-US" dirty="0"/>
          </a:p>
          <a:p>
            <a:r>
              <a:rPr lang="en-US" dirty="0"/>
              <a:t>When I look at a student and see enrollments in 6 districts in 4 years and only 1 district has done a COE we have a problem.</a:t>
            </a:r>
          </a:p>
          <a:p>
            <a:endParaRPr lang="en-US" dirty="0"/>
          </a:p>
          <a:p>
            <a:r>
              <a:rPr lang="en-US" dirty="0"/>
              <a:t>The District/School column shows you the district # and school # where the student is currently attending.</a:t>
            </a:r>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Tree>
    <p:extLst>
      <p:ext uri="{BB962C8B-B14F-4D97-AF65-F5344CB8AC3E}">
        <p14:creationId xmlns:p14="http://schemas.microsoft.com/office/powerpoint/2010/main" val="965232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Navigation &amp; Reports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Navigation &amp; Reports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Navigation &amp; Reports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Navigation &amp; Reports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Navigation &amp; Reports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Navigation &amp; Reports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hyperlink" Target="mailto:tscurtu@sde.idaho.gov" TargetMode="Externa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hyperlink" Target="mailto:sseamount@sde.idaho.gov" TargetMode="External"/><Relationship Id="rId4" Type="http://schemas.openxmlformats.org/officeDocument/2006/relationships/hyperlink" Target="mailto:jlara@sde.idaho.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2/22/2022</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97310" y="3418117"/>
            <a:ext cx="9144000" cy="473898"/>
          </a:xfrm>
        </p:spPr>
        <p:txBody>
          <a:bodyPr/>
          <a:lstStyle/>
          <a:p>
            <a:r>
              <a:rPr lang="en-US" dirty="0"/>
              <a:t>Mini-Training February 2022</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97310" y="1552101"/>
            <a:ext cx="9144000" cy="1876899"/>
          </a:xfrm>
        </p:spPr>
        <p:txBody>
          <a:bodyPr/>
          <a:lstStyle/>
          <a:p>
            <a:r>
              <a:rPr lang="en-US" dirty="0"/>
              <a:t>Navigating MSIS &amp; </a:t>
            </a:r>
            <a:br>
              <a:rPr lang="en-US" dirty="0"/>
            </a:br>
            <a:r>
              <a:rPr lang="en-US" dirty="0"/>
              <a:t>Using Reports for Data Accuracy</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6CD0B1-D828-4BE0-AC00-18F416FB56AE}"/>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10</a:t>
            </a:fld>
            <a:endParaRPr lang="en-US" dirty="0"/>
          </a:p>
        </p:txBody>
      </p:sp>
      <p:sp>
        <p:nvSpPr>
          <p:cNvPr id="6" name="TextBox 5">
            <a:extLst>
              <a:ext uri="{FF2B5EF4-FFF2-40B4-BE49-F238E27FC236}">
                <a16:creationId xmlns:a16="http://schemas.microsoft.com/office/drawing/2014/main" id="{FFBA7935-E2B9-442F-9ABF-6D23949696A8}"/>
              </a:ext>
            </a:extLst>
          </p:cNvPr>
          <p:cNvSpPr txBox="1"/>
          <p:nvPr/>
        </p:nvSpPr>
        <p:spPr>
          <a:xfrm>
            <a:off x="1821926" y="4743450"/>
            <a:ext cx="653149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Parent Guardian Names cannot be changed</a:t>
            </a:r>
          </a:p>
          <a:p>
            <a:pPr marL="285750" indent="-285750">
              <a:buFont typeface="Arial" panose="020B0604020202020204" pitchFamily="34" charset="0"/>
              <a:buChar char="•"/>
            </a:pPr>
            <a:r>
              <a:rPr lang="en-US" sz="2400" dirty="0"/>
              <a:t>Address and phone number can be changed</a:t>
            </a:r>
          </a:p>
          <a:p>
            <a:pPr marL="285750" indent="-285750">
              <a:buFont typeface="Arial" panose="020B0604020202020204" pitchFamily="34" charset="0"/>
              <a:buChar char="•"/>
            </a:pPr>
            <a:r>
              <a:rPr lang="en-US" sz="2400" dirty="0"/>
              <a:t>Don’t forget to SAVE!</a:t>
            </a:r>
          </a:p>
        </p:txBody>
      </p:sp>
      <p:pic>
        <p:nvPicPr>
          <p:cNvPr id="5" name="Content Placeholder 4" descr="Screenshot of the Edit COE Address page">
            <a:extLst>
              <a:ext uri="{FF2B5EF4-FFF2-40B4-BE49-F238E27FC236}">
                <a16:creationId xmlns:a16="http://schemas.microsoft.com/office/drawing/2014/main" id="{20422BF0-1860-42CC-821A-58E829F32E9F}"/>
              </a:ext>
            </a:extLst>
          </p:cNvPr>
          <p:cNvPicPr>
            <a:picLocks noGrp="1" noChangeAspect="1"/>
          </p:cNvPicPr>
          <p:nvPr>
            <p:ph idx="13"/>
          </p:nvPr>
        </p:nvPicPr>
        <p:blipFill>
          <a:blip r:embed="rId2"/>
          <a:stretch>
            <a:fillRect/>
          </a:stretch>
        </p:blipFill>
        <p:spPr>
          <a:xfrm>
            <a:off x="1821926" y="1348357"/>
            <a:ext cx="7516274" cy="3210373"/>
          </a:xfrm>
          <a:prstGeom prst="rect">
            <a:avLst/>
          </a:prstGeom>
        </p:spPr>
      </p:pic>
      <p:sp>
        <p:nvSpPr>
          <p:cNvPr id="4" name="Title 3">
            <a:extLst>
              <a:ext uri="{FF2B5EF4-FFF2-40B4-BE49-F238E27FC236}">
                <a16:creationId xmlns:a16="http://schemas.microsoft.com/office/drawing/2014/main" id="{D000F6AD-7EA3-4B74-9222-5571DDFC9677}"/>
              </a:ext>
            </a:extLst>
          </p:cNvPr>
          <p:cNvSpPr>
            <a:spLocks noGrp="1"/>
          </p:cNvSpPr>
          <p:nvPr>
            <p:ph type="title"/>
          </p:nvPr>
        </p:nvSpPr>
        <p:spPr/>
        <p:txBody>
          <a:bodyPr/>
          <a:lstStyle/>
          <a:p>
            <a:r>
              <a:rPr lang="en-US" dirty="0"/>
              <a:t>Edit COE Address</a:t>
            </a:r>
          </a:p>
        </p:txBody>
      </p:sp>
    </p:spTree>
    <p:extLst>
      <p:ext uri="{BB962C8B-B14F-4D97-AF65-F5344CB8AC3E}">
        <p14:creationId xmlns:p14="http://schemas.microsoft.com/office/powerpoint/2010/main" val="6484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F6E518-F3E0-4823-9E21-A638660E9394}"/>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11</a:t>
            </a:fld>
            <a:endParaRPr lang="en-US" dirty="0"/>
          </a:p>
        </p:txBody>
      </p:sp>
      <p:pic>
        <p:nvPicPr>
          <p:cNvPr id="5" name="Picture 4" descr="Screenshot of Enrollment information bar ">
            <a:extLst>
              <a:ext uri="{FF2B5EF4-FFF2-40B4-BE49-F238E27FC236}">
                <a16:creationId xmlns:a16="http://schemas.microsoft.com/office/drawing/2014/main" id="{F2EBC558-141F-4985-B9F7-050250EA3C3C}"/>
              </a:ext>
            </a:extLst>
          </p:cNvPr>
          <p:cNvPicPr>
            <a:picLocks noChangeAspect="1"/>
          </p:cNvPicPr>
          <p:nvPr/>
        </p:nvPicPr>
        <p:blipFill>
          <a:blip r:embed="rId2"/>
          <a:stretch>
            <a:fillRect/>
          </a:stretch>
        </p:blipFill>
        <p:spPr>
          <a:xfrm>
            <a:off x="1236887" y="4703170"/>
            <a:ext cx="9544050" cy="242014"/>
          </a:xfrm>
          <a:prstGeom prst="rect">
            <a:avLst/>
          </a:prstGeom>
        </p:spPr>
      </p:pic>
      <p:sp>
        <p:nvSpPr>
          <p:cNvPr id="2" name="Content Placeholder 1">
            <a:extLst>
              <a:ext uri="{FF2B5EF4-FFF2-40B4-BE49-F238E27FC236}">
                <a16:creationId xmlns:a16="http://schemas.microsoft.com/office/drawing/2014/main" id="{242CF3BF-4523-4A48-9416-F84217E35A5E}"/>
              </a:ext>
            </a:extLst>
          </p:cNvPr>
          <p:cNvSpPr>
            <a:spLocks noGrp="1"/>
          </p:cNvSpPr>
          <p:nvPr>
            <p:ph idx="13"/>
          </p:nvPr>
        </p:nvSpPr>
        <p:spPr/>
        <p:txBody>
          <a:bodyPr/>
          <a:lstStyle/>
          <a:p>
            <a:r>
              <a:rPr lang="en-US" dirty="0"/>
              <a:t>School enrollment information for Idaho schools (including prior to, during, and after eligibility in the MEP)</a:t>
            </a:r>
          </a:p>
          <a:p>
            <a:r>
              <a:rPr lang="en-US" dirty="0"/>
              <a:t>Includes Enrollment dates, grade level and EL status</a:t>
            </a:r>
          </a:p>
        </p:txBody>
      </p:sp>
      <p:sp>
        <p:nvSpPr>
          <p:cNvPr id="4" name="Title 3">
            <a:extLst>
              <a:ext uri="{FF2B5EF4-FFF2-40B4-BE49-F238E27FC236}">
                <a16:creationId xmlns:a16="http://schemas.microsoft.com/office/drawing/2014/main" id="{44CA9149-69A7-4923-91CE-BC3665A517BE}"/>
              </a:ext>
            </a:extLst>
          </p:cNvPr>
          <p:cNvSpPr>
            <a:spLocks noGrp="1"/>
          </p:cNvSpPr>
          <p:nvPr>
            <p:ph type="title"/>
          </p:nvPr>
        </p:nvSpPr>
        <p:spPr/>
        <p:txBody>
          <a:bodyPr/>
          <a:lstStyle/>
          <a:p>
            <a:r>
              <a:rPr lang="en-US" dirty="0"/>
              <a:t>Enrollment</a:t>
            </a:r>
          </a:p>
        </p:txBody>
      </p:sp>
    </p:spTree>
    <p:extLst>
      <p:ext uri="{BB962C8B-B14F-4D97-AF65-F5344CB8AC3E}">
        <p14:creationId xmlns:p14="http://schemas.microsoft.com/office/powerpoint/2010/main" val="412246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AF4551-D7FE-4030-A216-357BFA377117}"/>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12</a:t>
            </a:fld>
            <a:endParaRPr lang="en-US" dirty="0"/>
          </a:p>
        </p:txBody>
      </p:sp>
      <p:sp>
        <p:nvSpPr>
          <p:cNvPr id="6" name="TextBox 5">
            <a:extLst>
              <a:ext uri="{FF2B5EF4-FFF2-40B4-BE49-F238E27FC236}">
                <a16:creationId xmlns:a16="http://schemas.microsoft.com/office/drawing/2014/main" id="{9DD8038E-3B81-468E-A17B-ECB875A3AD91}"/>
              </a:ext>
            </a:extLst>
          </p:cNvPr>
          <p:cNvSpPr txBox="1"/>
          <p:nvPr/>
        </p:nvSpPr>
        <p:spPr>
          <a:xfrm>
            <a:off x="542925" y="3905250"/>
            <a:ext cx="105156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All state assessment scores are available.</a:t>
            </a:r>
          </a:p>
          <a:p>
            <a:pPr marL="285750" indent="-285750">
              <a:buFont typeface="Arial" panose="020B0604020202020204" pitchFamily="34" charset="0"/>
              <a:buChar char="•"/>
            </a:pPr>
            <a:r>
              <a:rPr lang="en-US" sz="2800" dirty="0"/>
              <a:t>Use </a:t>
            </a:r>
            <a:r>
              <a:rPr lang="en-US" sz="2800" u="sng" dirty="0">
                <a:solidFill>
                  <a:schemeClr val="tx2">
                    <a:lumMod val="60000"/>
                    <a:lumOff val="40000"/>
                  </a:schemeClr>
                </a:solidFill>
              </a:rPr>
              <a:t>Show/Hide</a:t>
            </a:r>
            <a:r>
              <a:rPr lang="en-US" sz="2800" dirty="0"/>
              <a:t> to open and close each year’s assessment scores</a:t>
            </a:r>
          </a:p>
        </p:txBody>
      </p:sp>
      <p:pic>
        <p:nvPicPr>
          <p:cNvPr id="5" name="Content Placeholder 4" descr="Screenshot of the Assessments tab in the Child detail tabs menu">
            <a:extLst>
              <a:ext uri="{FF2B5EF4-FFF2-40B4-BE49-F238E27FC236}">
                <a16:creationId xmlns:a16="http://schemas.microsoft.com/office/drawing/2014/main" id="{80A76C67-3C9E-45A8-A53E-38B7A1E1A79C}"/>
              </a:ext>
            </a:extLst>
          </p:cNvPr>
          <p:cNvPicPr>
            <a:picLocks noGrp="1" noChangeAspect="1"/>
          </p:cNvPicPr>
          <p:nvPr>
            <p:ph idx="13"/>
          </p:nvPr>
        </p:nvPicPr>
        <p:blipFill>
          <a:blip r:embed="rId2"/>
          <a:stretch>
            <a:fillRect/>
          </a:stretch>
        </p:blipFill>
        <p:spPr>
          <a:xfrm>
            <a:off x="560388" y="1215034"/>
            <a:ext cx="10515600" cy="2477153"/>
          </a:xfrm>
          <a:prstGeom prst="rect">
            <a:avLst/>
          </a:prstGeom>
        </p:spPr>
      </p:pic>
      <p:sp>
        <p:nvSpPr>
          <p:cNvPr id="4" name="Title 3">
            <a:extLst>
              <a:ext uri="{FF2B5EF4-FFF2-40B4-BE49-F238E27FC236}">
                <a16:creationId xmlns:a16="http://schemas.microsoft.com/office/drawing/2014/main" id="{8BB060E8-F463-4FCE-BF56-9FFAF0D0E76B}"/>
              </a:ext>
            </a:extLst>
          </p:cNvPr>
          <p:cNvSpPr>
            <a:spLocks noGrp="1"/>
          </p:cNvSpPr>
          <p:nvPr>
            <p:ph type="title"/>
          </p:nvPr>
        </p:nvSpPr>
        <p:spPr/>
        <p:txBody>
          <a:bodyPr/>
          <a:lstStyle/>
          <a:p>
            <a:r>
              <a:rPr lang="en-US" dirty="0"/>
              <a:t>State Assessments</a:t>
            </a:r>
          </a:p>
        </p:txBody>
      </p:sp>
    </p:spTree>
    <p:extLst>
      <p:ext uri="{BB962C8B-B14F-4D97-AF65-F5344CB8AC3E}">
        <p14:creationId xmlns:p14="http://schemas.microsoft.com/office/powerpoint/2010/main" val="67640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40B65-18A6-4BAD-B51C-63527FE77F63}"/>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13</a:t>
            </a:fld>
            <a:endParaRPr lang="en-US" dirty="0"/>
          </a:p>
        </p:txBody>
      </p:sp>
      <p:sp>
        <p:nvSpPr>
          <p:cNvPr id="6" name="TextBox 5">
            <a:extLst>
              <a:ext uri="{FF2B5EF4-FFF2-40B4-BE49-F238E27FC236}">
                <a16:creationId xmlns:a16="http://schemas.microsoft.com/office/drawing/2014/main" id="{75AFC775-1B68-4591-BB1B-E14AD7377824}"/>
              </a:ext>
            </a:extLst>
          </p:cNvPr>
          <p:cNvSpPr txBox="1"/>
          <p:nvPr/>
        </p:nvSpPr>
        <p:spPr>
          <a:xfrm>
            <a:off x="7820025" y="1266825"/>
            <a:ext cx="3571875" cy="4893647"/>
          </a:xfrm>
          <a:prstGeom prst="rect">
            <a:avLst/>
          </a:prstGeom>
          <a:noFill/>
        </p:spPr>
        <p:txBody>
          <a:bodyPr wrap="square" rtlCol="0">
            <a:spAutoFit/>
          </a:bodyPr>
          <a:lstStyle/>
          <a:p>
            <a:r>
              <a:rPr lang="en-US" sz="2400" dirty="0"/>
              <a:t>Click on </a:t>
            </a:r>
            <a:r>
              <a:rPr lang="en-US" sz="2400" u="sng" dirty="0">
                <a:solidFill>
                  <a:schemeClr val="tx2">
                    <a:lumMod val="60000"/>
                    <a:lumOff val="40000"/>
                  </a:schemeClr>
                </a:solidFill>
              </a:rPr>
              <a:t>edit</a:t>
            </a:r>
            <a:r>
              <a:rPr lang="en-US" sz="2400" dirty="0"/>
              <a:t> and enter dates or a Medical Alert </a:t>
            </a:r>
          </a:p>
          <a:p>
            <a:pPr marL="285750" indent="-285750">
              <a:buFont typeface="Arial" panose="020B0604020202020204" pitchFamily="34" charset="0"/>
              <a:buChar char="•"/>
            </a:pPr>
            <a:r>
              <a:rPr lang="en-US" sz="2400" dirty="0"/>
              <a:t>Record immunizations dates.  This should be updated at the student receives additional vaccines.</a:t>
            </a:r>
          </a:p>
          <a:p>
            <a:pPr marL="285750" indent="-285750">
              <a:buFont typeface="Arial" panose="020B0604020202020204" pitchFamily="34" charset="0"/>
              <a:buChar char="•"/>
            </a:pPr>
            <a:r>
              <a:rPr lang="en-US" sz="2400" dirty="0"/>
              <a:t>If the student has a Medical Alert (e.g. peanut allergy), also enter the Condition Severity. </a:t>
            </a:r>
          </a:p>
          <a:p>
            <a:pPr marL="285750" indent="-285750">
              <a:buFont typeface="Arial" panose="020B0604020202020204" pitchFamily="34" charset="0"/>
              <a:buChar char="•"/>
            </a:pPr>
            <a:endParaRPr lang="en-US" sz="2400" dirty="0"/>
          </a:p>
        </p:txBody>
      </p:sp>
      <p:pic>
        <p:nvPicPr>
          <p:cNvPr id="9" name="Content Placeholder 8" descr="Screenshot of the Immunizations tab page">
            <a:extLst>
              <a:ext uri="{FF2B5EF4-FFF2-40B4-BE49-F238E27FC236}">
                <a16:creationId xmlns:a16="http://schemas.microsoft.com/office/drawing/2014/main" id="{92CB0BDC-41CA-4927-B1E1-3AD0F571D809}"/>
              </a:ext>
            </a:extLst>
          </p:cNvPr>
          <p:cNvPicPr>
            <a:picLocks noGrp="1" noChangeAspect="1"/>
          </p:cNvPicPr>
          <p:nvPr>
            <p:ph idx="13"/>
          </p:nvPr>
        </p:nvPicPr>
        <p:blipFill>
          <a:blip r:embed="rId2"/>
          <a:stretch>
            <a:fillRect/>
          </a:stretch>
        </p:blipFill>
        <p:spPr>
          <a:xfrm>
            <a:off x="750889" y="1511744"/>
            <a:ext cx="6764336" cy="3834755"/>
          </a:xfrm>
          <a:prstGeom prst="rect">
            <a:avLst/>
          </a:prstGeom>
        </p:spPr>
      </p:pic>
      <p:sp>
        <p:nvSpPr>
          <p:cNvPr id="4" name="Title 3">
            <a:extLst>
              <a:ext uri="{FF2B5EF4-FFF2-40B4-BE49-F238E27FC236}">
                <a16:creationId xmlns:a16="http://schemas.microsoft.com/office/drawing/2014/main" id="{FC5BAE08-3AFB-40DD-A8E7-382018F0EA5C}"/>
              </a:ext>
            </a:extLst>
          </p:cNvPr>
          <p:cNvSpPr>
            <a:spLocks noGrp="1"/>
          </p:cNvSpPr>
          <p:nvPr>
            <p:ph type="title"/>
          </p:nvPr>
        </p:nvSpPr>
        <p:spPr/>
        <p:txBody>
          <a:bodyPr/>
          <a:lstStyle/>
          <a:p>
            <a:r>
              <a:rPr lang="en-US" dirty="0"/>
              <a:t>Immunizations</a:t>
            </a:r>
          </a:p>
        </p:txBody>
      </p:sp>
    </p:spTree>
    <p:extLst>
      <p:ext uri="{BB962C8B-B14F-4D97-AF65-F5344CB8AC3E}">
        <p14:creationId xmlns:p14="http://schemas.microsoft.com/office/powerpoint/2010/main" val="411853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61400C-E084-4DCF-9124-FE1B3769B5D4}"/>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14</a:t>
            </a:fld>
            <a:endParaRPr lang="en-US" dirty="0"/>
          </a:p>
        </p:txBody>
      </p:sp>
      <p:pic>
        <p:nvPicPr>
          <p:cNvPr id="11" name="Picture 10" descr="Screenshot of the Training tab on the Migrant Education page on the State Department of Education website.">
            <a:extLst>
              <a:ext uri="{FF2B5EF4-FFF2-40B4-BE49-F238E27FC236}">
                <a16:creationId xmlns:a16="http://schemas.microsoft.com/office/drawing/2014/main" id="{22054284-0224-40D4-A9EE-FFA87634FF22}"/>
              </a:ext>
            </a:extLst>
          </p:cNvPr>
          <p:cNvPicPr>
            <a:picLocks noChangeAspect="1"/>
          </p:cNvPicPr>
          <p:nvPr/>
        </p:nvPicPr>
        <p:blipFill>
          <a:blip r:embed="rId2"/>
          <a:stretch>
            <a:fillRect/>
          </a:stretch>
        </p:blipFill>
        <p:spPr>
          <a:xfrm>
            <a:off x="7854088" y="4536406"/>
            <a:ext cx="3443287" cy="1399477"/>
          </a:xfrm>
          <a:prstGeom prst="rect">
            <a:avLst/>
          </a:prstGeom>
        </p:spPr>
      </p:pic>
      <p:sp>
        <p:nvSpPr>
          <p:cNvPr id="6" name="TextBox 5">
            <a:extLst>
              <a:ext uri="{FF2B5EF4-FFF2-40B4-BE49-F238E27FC236}">
                <a16:creationId xmlns:a16="http://schemas.microsoft.com/office/drawing/2014/main" id="{FED91CAC-ADD6-4C58-BB4D-70954B7F321A}"/>
              </a:ext>
            </a:extLst>
          </p:cNvPr>
          <p:cNvSpPr txBox="1"/>
          <p:nvPr/>
        </p:nvSpPr>
        <p:spPr>
          <a:xfrm>
            <a:off x="7854088" y="2725947"/>
            <a:ext cx="3984869" cy="1477328"/>
          </a:xfrm>
          <a:prstGeom prst="rect">
            <a:avLst/>
          </a:prstGeom>
          <a:noFill/>
        </p:spPr>
        <p:txBody>
          <a:bodyPr wrap="square" rtlCol="0">
            <a:spAutoFit/>
          </a:bodyPr>
          <a:lstStyle/>
          <a:p>
            <a:r>
              <a:rPr lang="en-US" dirty="0"/>
              <a:t>For more detailed information on how to correctly record services, visit our website at </a:t>
            </a:r>
            <a:r>
              <a:rPr lang="en-US" dirty="0">
                <a:hlinkClick r:id="rId3"/>
              </a:rPr>
              <a:t>https://www.sde.idaho.gov/federal-programs/migrant/index.html</a:t>
            </a:r>
            <a:r>
              <a:rPr lang="en-US" dirty="0"/>
              <a:t> </a:t>
            </a:r>
          </a:p>
        </p:txBody>
      </p:sp>
      <p:sp>
        <p:nvSpPr>
          <p:cNvPr id="12" name="TextBox 11">
            <a:extLst>
              <a:ext uri="{FF2B5EF4-FFF2-40B4-BE49-F238E27FC236}">
                <a16:creationId xmlns:a16="http://schemas.microsoft.com/office/drawing/2014/main" id="{5BC20978-1C90-4716-8128-EF98E90ED94A}"/>
              </a:ext>
            </a:extLst>
          </p:cNvPr>
          <p:cNvSpPr txBox="1"/>
          <p:nvPr/>
        </p:nvSpPr>
        <p:spPr>
          <a:xfrm>
            <a:off x="609600" y="4734668"/>
            <a:ext cx="6391275" cy="1569660"/>
          </a:xfrm>
          <a:prstGeom prst="rect">
            <a:avLst/>
          </a:prstGeom>
          <a:noFill/>
        </p:spPr>
        <p:txBody>
          <a:bodyPr wrap="square" rtlCol="0">
            <a:spAutoFit/>
          </a:bodyPr>
          <a:lstStyle/>
          <a:p>
            <a:r>
              <a:rPr lang="en-US" sz="2400" dirty="0"/>
              <a:t>Use the Current Year Data tab to enter Residency Verification Dates, Summer School begin and end dates, and all services during the regular year and summer.</a:t>
            </a:r>
          </a:p>
        </p:txBody>
      </p:sp>
      <p:pic>
        <p:nvPicPr>
          <p:cNvPr id="9" name="Content Placeholder 8" descr="Screenshot of the Current Year Data tab in the Child detail tabs menu">
            <a:extLst>
              <a:ext uri="{FF2B5EF4-FFF2-40B4-BE49-F238E27FC236}">
                <a16:creationId xmlns:a16="http://schemas.microsoft.com/office/drawing/2014/main" id="{AEE62105-DF30-4310-BEAB-789C480ECD42}"/>
              </a:ext>
            </a:extLst>
          </p:cNvPr>
          <p:cNvPicPr>
            <a:picLocks noGrp="1" noChangeAspect="1"/>
          </p:cNvPicPr>
          <p:nvPr>
            <p:ph idx="13"/>
          </p:nvPr>
        </p:nvPicPr>
        <p:blipFill>
          <a:blip r:embed="rId4"/>
          <a:stretch>
            <a:fillRect/>
          </a:stretch>
        </p:blipFill>
        <p:spPr>
          <a:xfrm>
            <a:off x="457818" y="1058840"/>
            <a:ext cx="6954220" cy="3334215"/>
          </a:xfrm>
          <a:prstGeom prst="rect">
            <a:avLst/>
          </a:prstGeom>
        </p:spPr>
      </p:pic>
      <p:sp>
        <p:nvSpPr>
          <p:cNvPr id="4" name="Title 3">
            <a:extLst>
              <a:ext uri="{FF2B5EF4-FFF2-40B4-BE49-F238E27FC236}">
                <a16:creationId xmlns:a16="http://schemas.microsoft.com/office/drawing/2014/main" id="{9D8B20A5-7310-4924-9C4B-0237EA381B38}"/>
              </a:ext>
            </a:extLst>
          </p:cNvPr>
          <p:cNvSpPr>
            <a:spLocks noGrp="1"/>
          </p:cNvSpPr>
          <p:nvPr>
            <p:ph type="title"/>
          </p:nvPr>
        </p:nvSpPr>
        <p:spPr/>
        <p:txBody>
          <a:bodyPr/>
          <a:lstStyle/>
          <a:p>
            <a:r>
              <a:rPr lang="en-US" dirty="0"/>
              <a:t>Current Year Data</a:t>
            </a:r>
          </a:p>
        </p:txBody>
      </p:sp>
    </p:spTree>
    <p:extLst>
      <p:ext uri="{BB962C8B-B14F-4D97-AF65-F5344CB8AC3E}">
        <p14:creationId xmlns:p14="http://schemas.microsoft.com/office/powerpoint/2010/main" val="225043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DE8085-63BA-48E0-B450-C9A175F37A3C}"/>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15</a:t>
            </a:fld>
            <a:endParaRPr lang="en-US" dirty="0"/>
          </a:p>
        </p:txBody>
      </p:sp>
      <p:sp>
        <p:nvSpPr>
          <p:cNvPr id="5" name="Title 4">
            <a:extLst>
              <a:ext uri="{FF2B5EF4-FFF2-40B4-BE49-F238E27FC236}">
                <a16:creationId xmlns:a16="http://schemas.microsoft.com/office/drawing/2014/main" id="{144A9995-E509-49C0-80B8-5C267582BB23}"/>
              </a:ext>
            </a:extLst>
          </p:cNvPr>
          <p:cNvSpPr>
            <a:spLocks noGrp="1"/>
          </p:cNvSpPr>
          <p:nvPr>
            <p:ph type="ctrTitle"/>
          </p:nvPr>
        </p:nvSpPr>
        <p:spPr>
          <a:xfrm>
            <a:off x="287810" y="2009540"/>
            <a:ext cx="8094190" cy="1876899"/>
          </a:xfrm>
        </p:spPr>
        <p:txBody>
          <a:bodyPr/>
          <a:lstStyle/>
          <a:p>
            <a:r>
              <a:rPr lang="en-US" dirty="0"/>
              <a:t>Using Reports to Accurately Report Data</a:t>
            </a:r>
          </a:p>
        </p:txBody>
      </p:sp>
    </p:spTree>
    <p:extLst>
      <p:ext uri="{BB962C8B-B14F-4D97-AF65-F5344CB8AC3E}">
        <p14:creationId xmlns:p14="http://schemas.microsoft.com/office/powerpoint/2010/main" val="222042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BC951-B9F7-4CC9-971D-F443C75DA744}"/>
              </a:ext>
            </a:extLst>
          </p:cNvPr>
          <p:cNvSpPr>
            <a:spLocks noGrp="1"/>
          </p:cNvSpPr>
          <p:nvPr>
            <p:ph idx="13"/>
          </p:nvPr>
        </p:nvSpPr>
        <p:spPr/>
        <p:txBody>
          <a:bodyPr>
            <a:normAutofit fontScale="92500" lnSpcReduction="20000"/>
          </a:bodyPr>
          <a:lstStyle/>
          <a:p>
            <a:pPr marL="0" indent="0">
              <a:buNone/>
            </a:pPr>
            <a:r>
              <a:rPr lang="en-US" dirty="0"/>
              <a:t>This mini-training is only looking at reports that affect data accuracy.  There are many other reports and there will be a mini-training in the future that goes over the usefulness of each report.</a:t>
            </a:r>
          </a:p>
          <a:p>
            <a:r>
              <a:rPr lang="en-US" dirty="0"/>
              <a:t>District Migrant Summary (Enrollment Status)</a:t>
            </a:r>
          </a:p>
          <a:p>
            <a:r>
              <a:rPr lang="en-US" dirty="0"/>
              <a:t>Summer School/Student Services</a:t>
            </a:r>
          </a:p>
          <a:p>
            <a:r>
              <a:rPr lang="en-US" dirty="0"/>
              <a:t>Bad Residency Verification Dates</a:t>
            </a:r>
          </a:p>
          <a:p>
            <a:r>
              <a:rPr lang="en-US" dirty="0"/>
              <a:t>District Enrollment Movement Discrepancy</a:t>
            </a:r>
          </a:p>
          <a:p>
            <a:r>
              <a:rPr lang="en-US" dirty="0"/>
              <a:t>Migrant Counts for Funding District Detail</a:t>
            </a:r>
          </a:p>
          <a:p>
            <a:endParaRPr lang="en-US" dirty="0"/>
          </a:p>
          <a:p>
            <a:endParaRPr lang="en-US" dirty="0"/>
          </a:p>
        </p:txBody>
      </p:sp>
      <p:sp>
        <p:nvSpPr>
          <p:cNvPr id="3" name="Slide Number Placeholder 2">
            <a:extLst>
              <a:ext uri="{FF2B5EF4-FFF2-40B4-BE49-F238E27FC236}">
                <a16:creationId xmlns:a16="http://schemas.microsoft.com/office/drawing/2014/main" id="{A2F20C20-0DD7-4EA5-80D8-4B7515FE16FD}"/>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16</a:t>
            </a:fld>
            <a:endParaRPr lang="en-US" dirty="0"/>
          </a:p>
        </p:txBody>
      </p:sp>
      <p:sp>
        <p:nvSpPr>
          <p:cNvPr id="4" name="Title 3">
            <a:extLst>
              <a:ext uri="{FF2B5EF4-FFF2-40B4-BE49-F238E27FC236}">
                <a16:creationId xmlns:a16="http://schemas.microsoft.com/office/drawing/2014/main" id="{93DAFF05-CB25-47E6-98E6-290209F6A9F7}"/>
              </a:ext>
            </a:extLst>
          </p:cNvPr>
          <p:cNvSpPr>
            <a:spLocks noGrp="1"/>
          </p:cNvSpPr>
          <p:nvPr>
            <p:ph type="title"/>
          </p:nvPr>
        </p:nvSpPr>
        <p:spPr/>
        <p:txBody>
          <a:bodyPr/>
          <a:lstStyle/>
          <a:p>
            <a:r>
              <a:rPr lang="en-US" dirty="0"/>
              <a:t>MSIS Reports</a:t>
            </a:r>
          </a:p>
        </p:txBody>
      </p:sp>
    </p:spTree>
    <p:extLst>
      <p:ext uri="{BB962C8B-B14F-4D97-AF65-F5344CB8AC3E}">
        <p14:creationId xmlns:p14="http://schemas.microsoft.com/office/powerpoint/2010/main" val="300239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B76E3D-EBE3-43A1-B3C5-1BF8EC00E965}"/>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17</a:t>
            </a:fld>
            <a:endParaRPr lang="en-US" dirty="0"/>
          </a:p>
        </p:txBody>
      </p:sp>
      <p:sp>
        <p:nvSpPr>
          <p:cNvPr id="6" name="TextBox 5">
            <a:extLst>
              <a:ext uri="{FF2B5EF4-FFF2-40B4-BE49-F238E27FC236}">
                <a16:creationId xmlns:a16="http://schemas.microsoft.com/office/drawing/2014/main" id="{EA317FCE-7B9A-479D-87DE-C14A95092FD8}"/>
              </a:ext>
            </a:extLst>
          </p:cNvPr>
          <p:cNvSpPr txBox="1"/>
          <p:nvPr/>
        </p:nvSpPr>
        <p:spPr>
          <a:xfrm>
            <a:off x="552449" y="2250406"/>
            <a:ext cx="10848975" cy="3785652"/>
          </a:xfrm>
          <a:prstGeom prst="rect">
            <a:avLst/>
          </a:prstGeom>
          <a:noFill/>
        </p:spPr>
        <p:txBody>
          <a:bodyPr wrap="square" rtlCol="0">
            <a:spAutoFit/>
          </a:bodyPr>
          <a:lstStyle/>
          <a:p>
            <a:r>
              <a:rPr lang="en-US" sz="2400" dirty="0"/>
              <a:t>This report has the potential to increase our numbers and is an easy form of </a:t>
            </a:r>
            <a:r>
              <a:rPr lang="en-US" sz="2400" dirty="0" err="1"/>
              <a:t>ID&amp;R</a:t>
            </a:r>
            <a:r>
              <a:rPr lang="en-US" sz="2400" dirty="0"/>
              <a:t>.</a:t>
            </a:r>
          </a:p>
          <a:p>
            <a:pPr marL="342900" indent="-342900">
              <a:buFont typeface="Arial" panose="020B0604020202020204" pitchFamily="34" charset="0"/>
              <a:buChar char="•"/>
            </a:pPr>
            <a:r>
              <a:rPr lang="en-US" sz="2400" dirty="0"/>
              <a:t>Once you have run the report, click on Data and then Filter</a:t>
            </a:r>
          </a:p>
          <a:p>
            <a:pPr marL="342900" indent="-342900">
              <a:buFont typeface="Arial" panose="020B0604020202020204" pitchFamily="34" charset="0"/>
              <a:buChar char="•"/>
            </a:pPr>
            <a:r>
              <a:rPr lang="en-US" sz="2400" dirty="0"/>
              <a:t>Select the down arrow next to Enrollment Status and unselect everything except “Left District.”</a:t>
            </a:r>
          </a:p>
          <a:p>
            <a:pPr marL="342900" indent="-342900">
              <a:buFont typeface="Arial" panose="020B0604020202020204" pitchFamily="34" charset="0"/>
              <a:buChar char="•"/>
            </a:pPr>
            <a:r>
              <a:rPr lang="en-US" sz="2400" dirty="0"/>
              <a:t>Every student on the report is still eligible and does NOT have a newer COE in another district.</a:t>
            </a:r>
          </a:p>
          <a:p>
            <a:pPr marL="342900" indent="-342900">
              <a:buFont typeface="Arial" panose="020B0604020202020204" pitchFamily="34" charset="0"/>
              <a:buChar char="•"/>
            </a:pPr>
            <a:r>
              <a:rPr lang="en-US" sz="2400" dirty="0"/>
              <a:t>Look up each student in MSIS and look at the Enrollment tab:</a:t>
            </a:r>
          </a:p>
          <a:p>
            <a:pPr marL="800100" lvl="1" indent="-342900">
              <a:buFont typeface="Courier New" panose="02070309020205020404" pitchFamily="49" charset="0"/>
              <a:buChar char="o"/>
            </a:pPr>
            <a:r>
              <a:rPr lang="en-US" sz="2400" dirty="0"/>
              <a:t>If showing in another district, create an MSIX Move Notice to inform them </a:t>
            </a:r>
          </a:p>
          <a:p>
            <a:pPr marL="800100" lvl="1" indent="-342900">
              <a:buFont typeface="Courier New" panose="02070309020205020404" pitchFamily="49" charset="0"/>
              <a:buChar char="o"/>
            </a:pPr>
            <a:r>
              <a:rPr lang="en-US" sz="2400" dirty="0"/>
              <a:t>If showing in your own district, attempt to requalify and remove “Left District” and date</a:t>
            </a:r>
          </a:p>
        </p:txBody>
      </p:sp>
      <p:pic>
        <p:nvPicPr>
          <p:cNvPr id="5" name="Content Placeholder 4" descr="Screenshot of the District Migrant Summary report in Excel.">
            <a:extLst>
              <a:ext uri="{FF2B5EF4-FFF2-40B4-BE49-F238E27FC236}">
                <a16:creationId xmlns:a16="http://schemas.microsoft.com/office/drawing/2014/main" id="{4EE79215-1A84-49D5-A7B2-01B8E554800F}"/>
              </a:ext>
            </a:extLst>
          </p:cNvPr>
          <p:cNvPicPr>
            <a:picLocks noGrp="1" noChangeAspect="1"/>
          </p:cNvPicPr>
          <p:nvPr>
            <p:ph idx="13"/>
          </p:nvPr>
        </p:nvPicPr>
        <p:blipFill>
          <a:blip r:embed="rId3"/>
          <a:stretch>
            <a:fillRect/>
          </a:stretch>
        </p:blipFill>
        <p:spPr>
          <a:xfrm>
            <a:off x="579438" y="1444960"/>
            <a:ext cx="10515600" cy="635918"/>
          </a:xfrm>
          <a:prstGeom prst="rect">
            <a:avLst/>
          </a:prstGeom>
        </p:spPr>
      </p:pic>
      <p:sp>
        <p:nvSpPr>
          <p:cNvPr id="4" name="Title 3">
            <a:extLst>
              <a:ext uri="{FF2B5EF4-FFF2-40B4-BE49-F238E27FC236}">
                <a16:creationId xmlns:a16="http://schemas.microsoft.com/office/drawing/2014/main" id="{4C27A62C-8BBA-49E8-94A0-C84269564D05}"/>
              </a:ext>
            </a:extLst>
          </p:cNvPr>
          <p:cNvSpPr>
            <a:spLocks noGrp="1"/>
          </p:cNvSpPr>
          <p:nvPr>
            <p:ph type="title"/>
          </p:nvPr>
        </p:nvSpPr>
        <p:spPr/>
        <p:txBody>
          <a:bodyPr>
            <a:normAutofit fontScale="90000"/>
          </a:bodyPr>
          <a:lstStyle/>
          <a:p>
            <a:r>
              <a:rPr lang="en-US" dirty="0"/>
              <a:t>District Migrant Summary (Enrollment Status)</a:t>
            </a:r>
          </a:p>
        </p:txBody>
      </p:sp>
    </p:spTree>
    <p:extLst>
      <p:ext uri="{BB962C8B-B14F-4D97-AF65-F5344CB8AC3E}">
        <p14:creationId xmlns:p14="http://schemas.microsoft.com/office/powerpoint/2010/main" val="196135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3645F-09C3-47FD-97C2-5E67AEFDE73D}"/>
              </a:ext>
            </a:extLst>
          </p:cNvPr>
          <p:cNvSpPr>
            <a:spLocks noGrp="1"/>
          </p:cNvSpPr>
          <p:nvPr>
            <p:ph idx="13"/>
          </p:nvPr>
        </p:nvSpPr>
        <p:spPr/>
        <p:txBody>
          <a:bodyPr/>
          <a:lstStyle/>
          <a:p>
            <a:r>
              <a:rPr lang="en-US" dirty="0"/>
              <a:t>Summer Services and Student Services give you information on who received services.  (See the last mini-training for more on how to correctly report services.)</a:t>
            </a:r>
          </a:p>
          <a:p>
            <a:r>
              <a:rPr lang="en-US" dirty="0"/>
              <a:t>Check these reports for completeness as all services we report come from here.</a:t>
            </a:r>
          </a:p>
          <a:p>
            <a:endParaRPr lang="en-US" dirty="0"/>
          </a:p>
        </p:txBody>
      </p:sp>
      <p:sp>
        <p:nvSpPr>
          <p:cNvPr id="3" name="Slide Number Placeholder 2">
            <a:extLst>
              <a:ext uri="{FF2B5EF4-FFF2-40B4-BE49-F238E27FC236}">
                <a16:creationId xmlns:a16="http://schemas.microsoft.com/office/drawing/2014/main" id="{54283B49-2239-4EC8-A911-555522DB2833}"/>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18</a:t>
            </a:fld>
            <a:endParaRPr lang="en-US" dirty="0"/>
          </a:p>
        </p:txBody>
      </p:sp>
      <p:sp>
        <p:nvSpPr>
          <p:cNvPr id="4" name="Title 3">
            <a:extLst>
              <a:ext uri="{FF2B5EF4-FFF2-40B4-BE49-F238E27FC236}">
                <a16:creationId xmlns:a16="http://schemas.microsoft.com/office/drawing/2014/main" id="{2BF44035-BED2-4BB3-AC84-8677BDF12757}"/>
              </a:ext>
            </a:extLst>
          </p:cNvPr>
          <p:cNvSpPr>
            <a:spLocks noGrp="1"/>
          </p:cNvSpPr>
          <p:nvPr>
            <p:ph type="title"/>
          </p:nvPr>
        </p:nvSpPr>
        <p:spPr/>
        <p:txBody>
          <a:bodyPr>
            <a:normAutofit/>
          </a:bodyPr>
          <a:lstStyle/>
          <a:p>
            <a:r>
              <a:rPr lang="en-US" dirty="0"/>
              <a:t>Summer Services/Student Services</a:t>
            </a:r>
          </a:p>
        </p:txBody>
      </p:sp>
    </p:spTree>
    <p:extLst>
      <p:ext uri="{BB962C8B-B14F-4D97-AF65-F5344CB8AC3E}">
        <p14:creationId xmlns:p14="http://schemas.microsoft.com/office/powerpoint/2010/main" val="15112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BA3AFE-03CF-4126-93A8-FE8F4DAE5D17}"/>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19</a:t>
            </a:fld>
            <a:endParaRPr lang="en-US" dirty="0"/>
          </a:p>
        </p:txBody>
      </p:sp>
      <p:pic>
        <p:nvPicPr>
          <p:cNvPr id="6" name="Picture 5" descr="Screenshot of the Bad Residency Verification Dates report.">
            <a:extLst>
              <a:ext uri="{FF2B5EF4-FFF2-40B4-BE49-F238E27FC236}">
                <a16:creationId xmlns:a16="http://schemas.microsoft.com/office/drawing/2014/main" id="{30AA13E6-8FC5-473F-9D2F-407C61744107}"/>
              </a:ext>
            </a:extLst>
          </p:cNvPr>
          <p:cNvPicPr>
            <a:picLocks noChangeAspect="1"/>
          </p:cNvPicPr>
          <p:nvPr/>
        </p:nvPicPr>
        <p:blipFill>
          <a:blip r:embed="rId2"/>
          <a:stretch>
            <a:fillRect/>
          </a:stretch>
        </p:blipFill>
        <p:spPr>
          <a:xfrm>
            <a:off x="925288" y="4912242"/>
            <a:ext cx="10252543" cy="1168539"/>
          </a:xfrm>
          <a:prstGeom prst="rect">
            <a:avLst/>
          </a:prstGeom>
        </p:spPr>
      </p:pic>
      <p:sp>
        <p:nvSpPr>
          <p:cNvPr id="2" name="Content Placeholder 1">
            <a:extLst>
              <a:ext uri="{FF2B5EF4-FFF2-40B4-BE49-F238E27FC236}">
                <a16:creationId xmlns:a16="http://schemas.microsoft.com/office/drawing/2014/main" id="{E2D6C9C3-7FFB-4AF9-A0F3-268128745B51}"/>
              </a:ext>
            </a:extLst>
          </p:cNvPr>
          <p:cNvSpPr>
            <a:spLocks noGrp="1"/>
          </p:cNvSpPr>
          <p:nvPr>
            <p:ph idx="13"/>
          </p:nvPr>
        </p:nvSpPr>
        <p:spPr>
          <a:xfrm>
            <a:off x="751112" y="1340124"/>
            <a:ext cx="10515600" cy="3572118"/>
          </a:xfrm>
        </p:spPr>
        <p:txBody>
          <a:bodyPr>
            <a:normAutofit fontScale="92500" lnSpcReduction="10000"/>
          </a:bodyPr>
          <a:lstStyle/>
          <a:p>
            <a:r>
              <a:rPr lang="en-US" dirty="0"/>
              <a:t>Residency Verification Dates are critical! It is so easy to enter a date that won’t work.</a:t>
            </a:r>
          </a:p>
          <a:p>
            <a:r>
              <a:rPr lang="en-US" dirty="0"/>
              <a:t>This report will show you if you entered any dates that are invalid for counting that student.  It also tells you why it is invalid.</a:t>
            </a:r>
          </a:p>
          <a:p>
            <a:r>
              <a:rPr lang="en-US" dirty="0"/>
              <a:t>If the date is the only one you can use, leave it as is.  If there are other dates, select one that works.</a:t>
            </a:r>
          </a:p>
        </p:txBody>
      </p:sp>
      <p:sp>
        <p:nvSpPr>
          <p:cNvPr id="4" name="Title 3">
            <a:extLst>
              <a:ext uri="{FF2B5EF4-FFF2-40B4-BE49-F238E27FC236}">
                <a16:creationId xmlns:a16="http://schemas.microsoft.com/office/drawing/2014/main" id="{1A77DE03-0EF3-4EF1-8E81-F0FE119D3EE3}"/>
              </a:ext>
            </a:extLst>
          </p:cNvPr>
          <p:cNvSpPr>
            <a:spLocks noGrp="1"/>
          </p:cNvSpPr>
          <p:nvPr>
            <p:ph type="title"/>
          </p:nvPr>
        </p:nvSpPr>
        <p:spPr/>
        <p:txBody>
          <a:bodyPr>
            <a:normAutofit/>
          </a:bodyPr>
          <a:lstStyle/>
          <a:p>
            <a:r>
              <a:rPr lang="en-US" dirty="0"/>
              <a:t>Bad Residency Verification Dates</a:t>
            </a:r>
          </a:p>
        </p:txBody>
      </p:sp>
    </p:spTree>
    <p:extLst>
      <p:ext uri="{BB962C8B-B14F-4D97-AF65-F5344CB8AC3E}">
        <p14:creationId xmlns:p14="http://schemas.microsoft.com/office/powerpoint/2010/main" val="163965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2</a:t>
            </a:fld>
            <a:endParaRPr lang="en-US" dirty="0"/>
          </a:p>
        </p:txBody>
      </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a:xfrm>
            <a:off x="487835" y="1714265"/>
            <a:ext cx="9144000" cy="1876899"/>
          </a:xfrm>
        </p:spPr>
        <p:txBody>
          <a:bodyPr/>
          <a:lstStyle/>
          <a:p>
            <a:r>
              <a:rPr lang="en-US" dirty="0"/>
              <a:t>MSIS Navigation</a:t>
            </a:r>
          </a:p>
        </p:txBody>
      </p:sp>
    </p:spTree>
    <p:extLst>
      <p:ext uri="{BB962C8B-B14F-4D97-AF65-F5344CB8AC3E}">
        <p14:creationId xmlns:p14="http://schemas.microsoft.com/office/powerpoint/2010/main" val="240763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3B0814-48EF-4429-8DF3-0BC3DF2D5098}"/>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20</a:t>
            </a:fld>
            <a:endParaRPr lang="en-US" dirty="0"/>
          </a:p>
        </p:txBody>
      </p:sp>
      <p:sp>
        <p:nvSpPr>
          <p:cNvPr id="9" name="TextBox 8">
            <a:extLst>
              <a:ext uri="{FF2B5EF4-FFF2-40B4-BE49-F238E27FC236}">
                <a16:creationId xmlns:a16="http://schemas.microsoft.com/office/drawing/2014/main" id="{E78A1F7E-400B-409A-9EFF-7211078BD2A4}"/>
              </a:ext>
            </a:extLst>
          </p:cNvPr>
          <p:cNvSpPr txBox="1"/>
          <p:nvPr/>
        </p:nvSpPr>
        <p:spPr>
          <a:xfrm>
            <a:off x="665827" y="2456121"/>
            <a:ext cx="10515600" cy="3046988"/>
          </a:xfrm>
          <a:prstGeom prst="rect">
            <a:avLst/>
          </a:prstGeom>
          <a:noFill/>
        </p:spPr>
        <p:txBody>
          <a:bodyPr wrap="square" rtlCol="0">
            <a:spAutoFit/>
          </a:bodyPr>
          <a:lstStyle/>
          <a:p>
            <a:r>
              <a:rPr lang="en-US" sz="2400" dirty="0"/>
              <a:t>This report shows where a student is enrolled versus who holds the current COE.</a:t>
            </a:r>
          </a:p>
          <a:p>
            <a:pPr marL="285750" indent="-285750">
              <a:buFont typeface="Arial" panose="020B0604020202020204" pitchFamily="34" charset="0"/>
              <a:buChar char="•"/>
            </a:pPr>
            <a:r>
              <a:rPr lang="en-US" sz="2400" dirty="0"/>
              <a:t>If the student is attending another district, verify that he/she is not still living in your district and if not, create an MSIX Move Notice to the new district.</a:t>
            </a:r>
          </a:p>
          <a:p>
            <a:pPr marL="285750" indent="-285750">
              <a:buFont typeface="Arial" panose="020B0604020202020204" pitchFamily="34" charset="0"/>
              <a:buChar char="•"/>
            </a:pPr>
            <a:r>
              <a:rPr lang="en-US" sz="2400" dirty="0"/>
              <a:t>If the student is attending your district, but another district has the COE, contact the family to see if they have moved into your district, and attempt to requalify the children.</a:t>
            </a:r>
          </a:p>
          <a:p>
            <a:pPr marL="285750" indent="-285750">
              <a:buFont typeface="Arial" panose="020B0604020202020204" pitchFamily="34" charset="0"/>
              <a:buChar char="•"/>
            </a:pPr>
            <a:r>
              <a:rPr lang="en-US" sz="2400" dirty="0"/>
              <a:t>When to run this report: After each ISEE upload in October, November, March, May, July (summer).</a:t>
            </a:r>
          </a:p>
        </p:txBody>
      </p:sp>
      <p:pic>
        <p:nvPicPr>
          <p:cNvPr id="8" name="Content Placeholder 7" descr="Screenshot of the District Enrollment Movement Discrepancy report.">
            <a:extLst>
              <a:ext uri="{FF2B5EF4-FFF2-40B4-BE49-F238E27FC236}">
                <a16:creationId xmlns:a16="http://schemas.microsoft.com/office/drawing/2014/main" id="{17C486A4-A313-428B-8E04-2188B326429E}"/>
              </a:ext>
            </a:extLst>
          </p:cNvPr>
          <p:cNvPicPr>
            <a:picLocks noGrp="1" noChangeAspect="1"/>
          </p:cNvPicPr>
          <p:nvPr>
            <p:ph idx="13"/>
          </p:nvPr>
        </p:nvPicPr>
        <p:blipFill>
          <a:blip r:embed="rId2"/>
          <a:stretch>
            <a:fillRect/>
          </a:stretch>
        </p:blipFill>
        <p:spPr>
          <a:xfrm>
            <a:off x="665827" y="1296704"/>
            <a:ext cx="10515600" cy="950149"/>
          </a:xfrm>
          <a:prstGeom prst="rect">
            <a:avLst/>
          </a:prstGeom>
        </p:spPr>
      </p:pic>
      <p:sp>
        <p:nvSpPr>
          <p:cNvPr id="4" name="Title 3">
            <a:extLst>
              <a:ext uri="{FF2B5EF4-FFF2-40B4-BE49-F238E27FC236}">
                <a16:creationId xmlns:a16="http://schemas.microsoft.com/office/drawing/2014/main" id="{FA19F635-39F1-4D8C-8BEF-08D350F514FA}"/>
              </a:ext>
            </a:extLst>
          </p:cNvPr>
          <p:cNvSpPr>
            <a:spLocks noGrp="1"/>
          </p:cNvSpPr>
          <p:nvPr>
            <p:ph type="title"/>
          </p:nvPr>
        </p:nvSpPr>
        <p:spPr>
          <a:xfrm>
            <a:off x="434304" y="0"/>
            <a:ext cx="10128921" cy="988601"/>
          </a:xfrm>
        </p:spPr>
        <p:txBody>
          <a:bodyPr>
            <a:normAutofit fontScale="90000"/>
          </a:bodyPr>
          <a:lstStyle/>
          <a:p>
            <a:r>
              <a:rPr lang="en-US" dirty="0"/>
              <a:t>District Enrollment Movement Discrepancy</a:t>
            </a:r>
          </a:p>
        </p:txBody>
      </p:sp>
    </p:spTree>
    <p:extLst>
      <p:ext uri="{BB962C8B-B14F-4D97-AF65-F5344CB8AC3E}">
        <p14:creationId xmlns:p14="http://schemas.microsoft.com/office/powerpoint/2010/main" val="2182985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4E7D2-7FC4-401A-A284-3A8AC78B3193}"/>
              </a:ext>
            </a:extLst>
          </p:cNvPr>
          <p:cNvSpPr>
            <a:spLocks noGrp="1"/>
          </p:cNvSpPr>
          <p:nvPr>
            <p:ph idx="13"/>
          </p:nvPr>
        </p:nvSpPr>
        <p:spPr/>
        <p:txBody>
          <a:bodyPr/>
          <a:lstStyle/>
          <a:p>
            <a:r>
              <a:rPr lang="en-US" dirty="0"/>
              <a:t>This report will give you the students will be funded on.  It is a good way to check your numbers for “reasonableness,” an important part of data quality.  </a:t>
            </a:r>
          </a:p>
          <a:p>
            <a:r>
              <a:rPr lang="en-US" dirty="0"/>
              <a:t>Be sure to check Enrolled, Not Enrolled, PFS, and summer services. </a:t>
            </a:r>
          </a:p>
        </p:txBody>
      </p:sp>
      <p:sp>
        <p:nvSpPr>
          <p:cNvPr id="3" name="Slide Number Placeholder 2">
            <a:extLst>
              <a:ext uri="{FF2B5EF4-FFF2-40B4-BE49-F238E27FC236}">
                <a16:creationId xmlns:a16="http://schemas.microsoft.com/office/drawing/2014/main" id="{9DB69923-D12A-43D7-A735-225A3133B590}"/>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21</a:t>
            </a:fld>
            <a:endParaRPr lang="en-US" dirty="0"/>
          </a:p>
        </p:txBody>
      </p:sp>
      <p:sp>
        <p:nvSpPr>
          <p:cNvPr id="4" name="Title 3">
            <a:extLst>
              <a:ext uri="{FF2B5EF4-FFF2-40B4-BE49-F238E27FC236}">
                <a16:creationId xmlns:a16="http://schemas.microsoft.com/office/drawing/2014/main" id="{903E9636-6DA3-4722-95E2-658CE3CBBED7}"/>
              </a:ext>
            </a:extLst>
          </p:cNvPr>
          <p:cNvSpPr>
            <a:spLocks noGrp="1"/>
          </p:cNvSpPr>
          <p:nvPr>
            <p:ph type="title"/>
          </p:nvPr>
        </p:nvSpPr>
        <p:spPr/>
        <p:txBody>
          <a:bodyPr>
            <a:normAutofit/>
          </a:bodyPr>
          <a:lstStyle/>
          <a:p>
            <a:r>
              <a:rPr lang="en-US" dirty="0"/>
              <a:t>Migrant Counts for Funding District Detail</a:t>
            </a:r>
          </a:p>
        </p:txBody>
      </p:sp>
    </p:spTree>
    <p:extLst>
      <p:ext uri="{BB962C8B-B14F-4D97-AF65-F5344CB8AC3E}">
        <p14:creationId xmlns:p14="http://schemas.microsoft.com/office/powerpoint/2010/main" val="33604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 Technology &amp; MEP | </a:t>
            </a:r>
            <a:fld id="{C26AAFF7-C4D7-4A72-B8FA-A17532192431}" type="slidenum">
              <a:rPr lang="en-US" smtClean="0"/>
              <a:pPr/>
              <a:t>22</a:t>
            </a:fld>
            <a:endParaRPr lang="en-US" dirty="0"/>
          </a:p>
        </p:txBody>
      </p:sp>
      <p:sp>
        <p:nvSpPr>
          <p:cNvPr id="8" name="Subtitle 2">
            <a:extLst>
              <a:ext uri="{FF2B5EF4-FFF2-40B4-BE49-F238E27FC236}">
                <a16:creationId xmlns:a16="http://schemas.microsoft.com/office/drawing/2014/main" id="{D7538FBA-18F4-4927-93B7-763971227007}"/>
              </a:ext>
            </a:extLst>
          </p:cNvPr>
          <p:cNvSpPr txBox="1">
            <a:spLocks/>
          </p:cNvSpPr>
          <p:nvPr/>
        </p:nvSpPr>
        <p:spPr>
          <a:xfrm>
            <a:off x="5034041" y="4607123"/>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Tania </a:t>
            </a:r>
            <a:r>
              <a:rPr lang="en-US" sz="1800" b="1" cap="none" dirty="0" err="1">
                <a:solidFill>
                  <a:srgbClr val="000000"/>
                </a:solidFill>
              </a:rPr>
              <a:t>Scurtu</a:t>
            </a:r>
            <a:r>
              <a:rPr lang="en-US" sz="1800" cap="none" dirty="0">
                <a:solidFill>
                  <a:srgbClr val="000000"/>
                </a:solidFill>
              </a:rPr>
              <a:t>| Migrant Education Admin. Asst.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208.332.6928 </a:t>
            </a:r>
          </a:p>
          <a:p>
            <a:pPr>
              <a:lnSpc>
                <a:spcPct val="110000"/>
              </a:lnSpc>
              <a:spcBef>
                <a:spcPts val="0"/>
              </a:spcBef>
            </a:pPr>
            <a:r>
              <a:rPr lang="en-US" sz="1800" cap="none" dirty="0">
                <a:solidFill>
                  <a:schemeClr val="tx1">
                    <a:lumMod val="90000"/>
                    <a:lumOff val="10000"/>
                  </a:schemeClr>
                </a:solidFill>
                <a:hlinkClick r:id="rId2" tooltip="email address"/>
              </a:rPr>
              <a:t>tscurtu@sde.idaho.gov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7" name="Subtitle 2">
            <a:extLst>
              <a:ext uri="{FF2B5EF4-FFF2-40B4-BE49-F238E27FC236}">
                <a16:creationId xmlns:a16="http://schemas.microsoft.com/office/drawing/2014/main" id="{84DC4C71-1B30-4CCB-AEB3-7492CCEC9318}"/>
              </a:ext>
            </a:extLst>
          </p:cNvPr>
          <p:cNvSpPr txBox="1">
            <a:spLocks/>
          </p:cNvSpPr>
          <p:nvPr/>
        </p:nvSpPr>
        <p:spPr>
          <a:xfrm>
            <a:off x="6096000" y="2291834"/>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Julissa Lara </a:t>
            </a:r>
            <a:r>
              <a:rPr lang="en-US" sz="1800" cap="none" dirty="0">
                <a:solidFill>
                  <a:srgbClr val="000000"/>
                </a:solidFill>
              </a:rPr>
              <a:t>| Migrant Education Program Specialist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208.332.6907 </a:t>
            </a:r>
          </a:p>
          <a:p>
            <a:pPr>
              <a:lnSpc>
                <a:spcPct val="110000"/>
              </a:lnSpc>
              <a:spcBef>
                <a:spcPts val="0"/>
              </a:spcBef>
            </a:pPr>
            <a:r>
              <a:rPr lang="en-US" sz="1800" cap="none" dirty="0">
                <a:solidFill>
                  <a:schemeClr val="tx1">
                    <a:lumMod val="90000"/>
                    <a:lumOff val="10000"/>
                  </a:schemeClr>
                </a:solidFill>
                <a:hlinkClick r:id="rId4" tooltip="email address"/>
              </a:rPr>
              <a:t>jlara@sde.idaho.gov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5266801"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Sarah Seamount </a:t>
            </a:r>
            <a:r>
              <a:rPr lang="en-US" sz="1800" cap="none" dirty="0">
                <a:solidFill>
                  <a:srgbClr val="000000"/>
                </a:solidFill>
              </a:rPr>
              <a:t>| Migrant Education Coordinator</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208.332.6958 </a:t>
            </a:r>
          </a:p>
          <a:p>
            <a:pPr>
              <a:lnSpc>
                <a:spcPct val="110000"/>
              </a:lnSpc>
              <a:spcBef>
                <a:spcPts val="0"/>
              </a:spcBef>
            </a:pPr>
            <a:r>
              <a:rPr lang="en-US" sz="1800" cap="none" dirty="0">
                <a:solidFill>
                  <a:schemeClr val="tx1">
                    <a:lumMod val="90000"/>
                    <a:lumOff val="10000"/>
                  </a:schemeClr>
                </a:solidFill>
                <a:hlinkClick r:id="rId5" tooltip="email address"/>
              </a:rPr>
              <a:t>sseamount@sde.idaho.gov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pic>
        <p:nvPicPr>
          <p:cNvPr id="3" name="Picture 2">
            <a:extLst>
              <a:ext uri="{FF2B5EF4-FFF2-40B4-BE49-F238E27FC236}">
                <a16:creationId xmlns:a16="http://schemas.microsoft.com/office/drawing/2014/main" id="{AEB4405C-63CD-47D1-8697-6A8A8EBBF0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95805" y="391692"/>
            <a:ext cx="1476472" cy="1476472"/>
          </a:xfrm>
          <a:prstGeom prst="rect">
            <a:avLst/>
          </a:prstGeom>
        </p:spPr>
      </p:pic>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2412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3</a:t>
            </a:fld>
            <a:endParaRPr lang="en-US" dirty="0"/>
          </a:p>
        </p:txBody>
      </p:sp>
      <p:sp>
        <p:nvSpPr>
          <p:cNvPr id="7" name="TextBox 6">
            <a:extLst>
              <a:ext uri="{FF2B5EF4-FFF2-40B4-BE49-F238E27FC236}">
                <a16:creationId xmlns:a16="http://schemas.microsoft.com/office/drawing/2014/main" id="{EF06C3ED-6941-40CC-A253-2CE7D0B1D4DB}"/>
              </a:ext>
            </a:extLst>
          </p:cNvPr>
          <p:cNvSpPr txBox="1"/>
          <p:nvPr/>
        </p:nvSpPr>
        <p:spPr>
          <a:xfrm>
            <a:off x="809625" y="4295775"/>
            <a:ext cx="10447338" cy="1938992"/>
          </a:xfrm>
          <a:prstGeom prst="rect">
            <a:avLst/>
          </a:prstGeom>
          <a:noFill/>
        </p:spPr>
        <p:txBody>
          <a:bodyPr wrap="square" rtlCol="0">
            <a:spAutoFit/>
          </a:bodyPr>
          <a:lstStyle/>
          <a:p>
            <a:r>
              <a:rPr lang="en-US" sz="2000" dirty="0"/>
              <a:t>The Navigation Panel:</a:t>
            </a:r>
          </a:p>
          <a:p>
            <a:pPr marL="285750" indent="-285750">
              <a:buFont typeface="Arial" panose="020B0604020202020204" pitchFamily="34" charset="0"/>
              <a:buChar char="•"/>
            </a:pPr>
            <a:r>
              <a:rPr lang="en-US" sz="2000" dirty="0"/>
              <a:t>District Migrant Summary – list of migratory students in your district</a:t>
            </a:r>
          </a:p>
          <a:p>
            <a:pPr marL="285750" indent="-285750">
              <a:buFont typeface="Arial" panose="020B0604020202020204" pitchFamily="34" charset="0"/>
              <a:buChar char="•"/>
            </a:pPr>
            <a:r>
              <a:rPr lang="en-US" sz="2000" dirty="0"/>
              <a:t>District Reports – all of the very useful reports available to you</a:t>
            </a:r>
          </a:p>
          <a:p>
            <a:pPr marL="285750" indent="-285750">
              <a:buFont typeface="Arial" panose="020B0604020202020204" pitchFamily="34" charset="0"/>
              <a:buChar char="•"/>
            </a:pPr>
            <a:r>
              <a:rPr lang="en-US" sz="2000" dirty="0"/>
              <a:t>Data Collection – location for reporting re-interviews and MPO completion</a:t>
            </a:r>
          </a:p>
          <a:p>
            <a:pPr marL="285750" indent="-285750">
              <a:buFont typeface="Arial" panose="020B0604020202020204" pitchFamily="34" charset="0"/>
              <a:buChar char="•"/>
            </a:pPr>
            <a:r>
              <a:rPr lang="en-US" sz="2000" dirty="0"/>
              <a:t>Pending COEs – location for COEs that are imported, but not yet submitted or that are rejected and waiting for you to export, correct and re-submit.</a:t>
            </a:r>
          </a:p>
        </p:txBody>
      </p:sp>
      <p:pic>
        <p:nvPicPr>
          <p:cNvPr id="4" name="Content Placeholder 3" descr="Screenshot of the MSIS homepage with the navigation menu on the left side of the page.">
            <a:extLst>
              <a:ext uri="{FF2B5EF4-FFF2-40B4-BE49-F238E27FC236}">
                <a16:creationId xmlns:a16="http://schemas.microsoft.com/office/drawing/2014/main" id="{29450D5C-3664-4DF6-AC69-8D3BE3E47647}"/>
              </a:ext>
            </a:extLst>
          </p:cNvPr>
          <p:cNvPicPr>
            <a:picLocks noGrp="1" noChangeAspect="1"/>
          </p:cNvPicPr>
          <p:nvPr>
            <p:ph idx="13"/>
          </p:nvPr>
        </p:nvPicPr>
        <p:blipFill>
          <a:blip r:embed="rId2"/>
          <a:stretch>
            <a:fillRect/>
          </a:stretch>
        </p:blipFill>
        <p:spPr>
          <a:xfrm>
            <a:off x="741363" y="1406190"/>
            <a:ext cx="10515600" cy="2637508"/>
          </a:xfrm>
          <a:prstGeom prst="rect">
            <a:avLst/>
          </a:prstGeom>
        </p:spPr>
      </p:pic>
      <p:sp>
        <p:nvSpPr>
          <p:cNvPr id="8" name="Oval 7" descr="Oval highlighting the navigation menu for the district on the MSIS homepage.">
            <a:extLst>
              <a:ext uri="{FF2B5EF4-FFF2-40B4-BE49-F238E27FC236}">
                <a16:creationId xmlns:a16="http://schemas.microsoft.com/office/drawing/2014/main" id="{807CF5A6-2439-485E-AEF9-3690331C4BEF}"/>
              </a:ext>
            </a:extLst>
          </p:cNvPr>
          <p:cNvSpPr/>
          <p:nvPr/>
        </p:nvSpPr>
        <p:spPr>
          <a:xfrm>
            <a:off x="434304" y="2667216"/>
            <a:ext cx="1773237" cy="146220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MSIS Navigation Panel</a:t>
            </a:r>
          </a:p>
        </p:txBody>
      </p:sp>
    </p:spTree>
    <p:extLst>
      <p:ext uri="{BB962C8B-B14F-4D97-AF65-F5344CB8AC3E}">
        <p14:creationId xmlns:p14="http://schemas.microsoft.com/office/powerpoint/2010/main" val="115295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4AA9F-FE85-405B-8728-EC6ABAED5DF5}"/>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4</a:t>
            </a:fld>
            <a:endParaRPr lang="en-US" dirty="0"/>
          </a:p>
        </p:txBody>
      </p:sp>
      <p:sp>
        <p:nvSpPr>
          <p:cNvPr id="6" name="TextBox 5">
            <a:extLst>
              <a:ext uri="{FF2B5EF4-FFF2-40B4-BE49-F238E27FC236}">
                <a16:creationId xmlns:a16="http://schemas.microsoft.com/office/drawing/2014/main" id="{9773B9E2-9FBB-45CF-A97B-E0ED8C71B203}"/>
              </a:ext>
            </a:extLst>
          </p:cNvPr>
          <p:cNvSpPr txBox="1"/>
          <p:nvPr/>
        </p:nvSpPr>
        <p:spPr>
          <a:xfrm>
            <a:off x="695325" y="2548513"/>
            <a:ext cx="1080135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Click on the </a:t>
            </a:r>
            <a:r>
              <a:rPr lang="en-US" sz="2800" u="sng" dirty="0">
                <a:solidFill>
                  <a:schemeClr val="tx2">
                    <a:lumMod val="60000"/>
                    <a:lumOff val="40000"/>
                  </a:schemeClr>
                </a:solidFill>
              </a:rPr>
              <a:t>District Migrant Summary</a:t>
            </a:r>
            <a:r>
              <a:rPr lang="en-US" sz="2800" dirty="0">
                <a:solidFill>
                  <a:schemeClr val="tx2">
                    <a:lumMod val="60000"/>
                    <a:lumOff val="40000"/>
                  </a:schemeClr>
                </a:solidFill>
              </a:rPr>
              <a:t> </a:t>
            </a:r>
            <a:r>
              <a:rPr lang="en-US" sz="2800" dirty="0"/>
              <a:t>on the navigation panel on the left</a:t>
            </a:r>
          </a:p>
          <a:p>
            <a:pPr marL="285750" indent="-285750">
              <a:buFont typeface="Arial" panose="020B0604020202020204" pitchFamily="34" charset="0"/>
              <a:buChar char="•"/>
            </a:pPr>
            <a:r>
              <a:rPr lang="en-US" sz="2800" dirty="0"/>
              <a:t>Find a student by entering the student’s Name, EDUID, or COE number in the search bar.  </a:t>
            </a:r>
          </a:p>
          <a:p>
            <a:pPr marL="285750" indent="-285750">
              <a:buFont typeface="Arial" panose="020B0604020202020204" pitchFamily="34" charset="0"/>
              <a:buChar char="•"/>
            </a:pPr>
            <a:r>
              <a:rPr lang="en-US" sz="2800" dirty="0"/>
              <a:t>The student will appear and can be selected using the blue hyperlinks</a:t>
            </a:r>
          </a:p>
          <a:p>
            <a:pPr marL="742950" lvl="1" indent="-285750">
              <a:buFont typeface="Courier New" panose="02070309020205020404" pitchFamily="49" charset="0"/>
              <a:buChar char="o"/>
            </a:pPr>
            <a:r>
              <a:rPr lang="en-US" sz="2800" dirty="0"/>
              <a:t>by name</a:t>
            </a:r>
          </a:p>
          <a:p>
            <a:pPr marL="742950" lvl="1" indent="-285750">
              <a:buFont typeface="Courier New" panose="02070309020205020404" pitchFamily="49" charset="0"/>
              <a:buChar char="o"/>
            </a:pPr>
            <a:r>
              <a:rPr lang="en-US" sz="2800" dirty="0"/>
              <a:t>by COE number</a:t>
            </a:r>
          </a:p>
        </p:txBody>
      </p:sp>
      <p:pic>
        <p:nvPicPr>
          <p:cNvPr id="5" name="Content Placeholder 4" descr="Screenshot of the District Migrant Summary tab.">
            <a:extLst>
              <a:ext uri="{FF2B5EF4-FFF2-40B4-BE49-F238E27FC236}">
                <a16:creationId xmlns:a16="http://schemas.microsoft.com/office/drawing/2014/main" id="{60BC6B36-527D-48DB-96C2-D28C6BB85666}"/>
              </a:ext>
            </a:extLst>
          </p:cNvPr>
          <p:cNvPicPr>
            <a:picLocks noGrp="1" noChangeAspect="1"/>
          </p:cNvPicPr>
          <p:nvPr>
            <p:ph idx="13"/>
          </p:nvPr>
        </p:nvPicPr>
        <p:blipFill>
          <a:blip r:embed="rId2"/>
          <a:stretch>
            <a:fillRect/>
          </a:stretch>
        </p:blipFill>
        <p:spPr>
          <a:xfrm>
            <a:off x="437968" y="1200944"/>
            <a:ext cx="11316064" cy="1066006"/>
          </a:xfrm>
          <a:prstGeom prst="rect">
            <a:avLst/>
          </a:prstGeom>
        </p:spPr>
      </p:pic>
      <p:sp>
        <p:nvSpPr>
          <p:cNvPr id="7" name="Oval 6" descr="Oval Highlighting the &quot;Export to Excel&quot;  button.">
            <a:extLst>
              <a:ext uri="{FF2B5EF4-FFF2-40B4-BE49-F238E27FC236}">
                <a16:creationId xmlns:a16="http://schemas.microsoft.com/office/drawing/2014/main" id="{EB4A8C08-B452-4229-9D4F-C361548D9DAB}"/>
              </a:ext>
            </a:extLst>
          </p:cNvPr>
          <p:cNvSpPr/>
          <p:nvPr/>
        </p:nvSpPr>
        <p:spPr>
          <a:xfrm>
            <a:off x="352425" y="1485900"/>
            <a:ext cx="78105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3360EF-3D59-48AF-9212-FEF79F656C10}"/>
              </a:ext>
            </a:extLst>
          </p:cNvPr>
          <p:cNvSpPr>
            <a:spLocks noGrp="1"/>
          </p:cNvSpPr>
          <p:nvPr>
            <p:ph type="title"/>
          </p:nvPr>
        </p:nvSpPr>
        <p:spPr/>
        <p:txBody>
          <a:bodyPr/>
          <a:lstStyle/>
          <a:p>
            <a:r>
              <a:rPr lang="en-US" dirty="0"/>
              <a:t>Using the District Migrant Summary</a:t>
            </a:r>
          </a:p>
        </p:txBody>
      </p:sp>
    </p:spTree>
    <p:extLst>
      <p:ext uri="{BB962C8B-B14F-4D97-AF65-F5344CB8AC3E}">
        <p14:creationId xmlns:p14="http://schemas.microsoft.com/office/powerpoint/2010/main" val="162444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A87600-83FD-4C19-BEC9-111790832153}"/>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5</a:t>
            </a:fld>
            <a:endParaRPr lang="en-US" dirty="0"/>
          </a:p>
        </p:txBody>
      </p:sp>
      <p:pic>
        <p:nvPicPr>
          <p:cNvPr id="7" name="Picture 6" descr="Screenshot of the Child Detail  tabs menu.">
            <a:extLst>
              <a:ext uri="{FF2B5EF4-FFF2-40B4-BE49-F238E27FC236}">
                <a16:creationId xmlns:a16="http://schemas.microsoft.com/office/drawing/2014/main" id="{BD027A69-CF03-4721-9772-2C9A4A243463}"/>
              </a:ext>
            </a:extLst>
          </p:cNvPr>
          <p:cNvPicPr>
            <a:picLocks noChangeAspect="1"/>
          </p:cNvPicPr>
          <p:nvPr/>
        </p:nvPicPr>
        <p:blipFill>
          <a:blip r:embed="rId2"/>
          <a:stretch>
            <a:fillRect/>
          </a:stretch>
        </p:blipFill>
        <p:spPr>
          <a:xfrm rot="1695425">
            <a:off x="4845361" y="2957511"/>
            <a:ext cx="6657975" cy="676275"/>
          </a:xfrm>
          <a:prstGeom prst="rect">
            <a:avLst/>
          </a:prstGeom>
        </p:spPr>
      </p:pic>
      <p:sp>
        <p:nvSpPr>
          <p:cNvPr id="6" name="Content Placeholder 5">
            <a:extLst>
              <a:ext uri="{FF2B5EF4-FFF2-40B4-BE49-F238E27FC236}">
                <a16:creationId xmlns:a16="http://schemas.microsoft.com/office/drawing/2014/main" id="{966EB8C3-1A2A-4FFC-822E-314960B8A1D8}"/>
              </a:ext>
            </a:extLst>
          </p:cNvPr>
          <p:cNvSpPr>
            <a:spLocks noGrp="1"/>
          </p:cNvSpPr>
          <p:nvPr>
            <p:ph idx="13"/>
          </p:nvPr>
        </p:nvSpPr>
        <p:spPr/>
        <p:txBody>
          <a:bodyPr>
            <a:normAutofit fontScale="92500" lnSpcReduction="20000"/>
          </a:bodyPr>
          <a:lstStyle/>
          <a:p>
            <a:pPr marL="0" indent="0">
              <a:buNone/>
            </a:pPr>
            <a:r>
              <a:rPr lang="en-US" b="1" dirty="0"/>
              <a:t>Tabs</a:t>
            </a:r>
          </a:p>
          <a:p>
            <a:r>
              <a:rPr lang="en-US" dirty="0"/>
              <a:t>Family/Child Data</a:t>
            </a:r>
          </a:p>
          <a:p>
            <a:r>
              <a:rPr lang="en-US" dirty="0"/>
              <a:t>Movement History</a:t>
            </a:r>
          </a:p>
          <a:p>
            <a:r>
              <a:rPr lang="en-US" dirty="0"/>
              <a:t>Enrollment</a:t>
            </a:r>
          </a:p>
          <a:p>
            <a:r>
              <a:rPr lang="en-US" dirty="0"/>
              <a:t>Course History</a:t>
            </a:r>
          </a:p>
          <a:p>
            <a:r>
              <a:rPr lang="en-US" dirty="0"/>
              <a:t>Assessments</a:t>
            </a:r>
          </a:p>
          <a:p>
            <a:r>
              <a:rPr lang="en-US" dirty="0"/>
              <a:t>Immunizations</a:t>
            </a:r>
          </a:p>
          <a:p>
            <a:r>
              <a:rPr lang="en-US" dirty="0"/>
              <a:t>Current Year Data</a:t>
            </a:r>
          </a:p>
        </p:txBody>
      </p:sp>
      <p:sp>
        <p:nvSpPr>
          <p:cNvPr id="4" name="Title 3">
            <a:extLst>
              <a:ext uri="{FF2B5EF4-FFF2-40B4-BE49-F238E27FC236}">
                <a16:creationId xmlns:a16="http://schemas.microsoft.com/office/drawing/2014/main" id="{4F5EFA77-4D41-45E8-9DA5-2D8E3B644823}"/>
              </a:ext>
            </a:extLst>
          </p:cNvPr>
          <p:cNvSpPr>
            <a:spLocks noGrp="1"/>
          </p:cNvSpPr>
          <p:nvPr>
            <p:ph type="title"/>
          </p:nvPr>
        </p:nvSpPr>
        <p:spPr/>
        <p:txBody>
          <a:bodyPr/>
          <a:lstStyle/>
          <a:p>
            <a:r>
              <a:rPr lang="en-US" dirty="0"/>
              <a:t>Looking at a Student in MSIS</a:t>
            </a:r>
          </a:p>
        </p:txBody>
      </p:sp>
    </p:spTree>
    <p:extLst>
      <p:ext uri="{BB962C8B-B14F-4D97-AF65-F5344CB8AC3E}">
        <p14:creationId xmlns:p14="http://schemas.microsoft.com/office/powerpoint/2010/main" val="236733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96B68D-7CF8-40CD-85A5-D5D20F01D969}"/>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6</a:t>
            </a:fld>
            <a:endParaRPr lang="en-US" dirty="0"/>
          </a:p>
        </p:txBody>
      </p:sp>
      <p:sp>
        <p:nvSpPr>
          <p:cNvPr id="13" name="TextBox 12">
            <a:extLst>
              <a:ext uri="{FF2B5EF4-FFF2-40B4-BE49-F238E27FC236}">
                <a16:creationId xmlns:a16="http://schemas.microsoft.com/office/drawing/2014/main" id="{61478335-CADD-4C4C-993F-EA499E233A9B}"/>
              </a:ext>
            </a:extLst>
          </p:cNvPr>
          <p:cNvSpPr txBox="1"/>
          <p:nvPr/>
        </p:nvSpPr>
        <p:spPr>
          <a:xfrm>
            <a:off x="646113" y="4933950"/>
            <a:ext cx="10515600" cy="1200329"/>
          </a:xfrm>
          <a:prstGeom prst="rect">
            <a:avLst/>
          </a:prstGeom>
          <a:noFill/>
        </p:spPr>
        <p:txBody>
          <a:bodyPr wrap="square" rtlCol="0">
            <a:spAutoFit/>
          </a:bodyPr>
          <a:lstStyle/>
          <a:p>
            <a:r>
              <a:rPr lang="en-US" sz="2400" dirty="0"/>
              <a:t>There is a lot of information on this tab:</a:t>
            </a:r>
          </a:p>
          <a:p>
            <a:pPr marL="285750" indent="-285750">
              <a:buFont typeface="Arial" panose="020B0604020202020204" pitchFamily="34" charset="0"/>
              <a:buChar char="•"/>
            </a:pPr>
            <a:r>
              <a:rPr lang="en-US" sz="2400" dirty="0"/>
              <a:t>Information for contacting the family</a:t>
            </a:r>
          </a:p>
          <a:p>
            <a:pPr marL="285750" indent="-285750">
              <a:buFont typeface="Arial" panose="020B0604020202020204" pitchFamily="34" charset="0"/>
              <a:buChar char="•"/>
            </a:pPr>
            <a:r>
              <a:rPr lang="en-US" sz="2400" dirty="0"/>
              <a:t>Information on the student, including EDUID and MSIX ID</a:t>
            </a:r>
          </a:p>
        </p:txBody>
      </p:sp>
      <p:pic>
        <p:nvPicPr>
          <p:cNvPr id="12" name="Content Placeholder 11" descr="Screenshot of the Child Detail page.">
            <a:extLst>
              <a:ext uri="{FF2B5EF4-FFF2-40B4-BE49-F238E27FC236}">
                <a16:creationId xmlns:a16="http://schemas.microsoft.com/office/drawing/2014/main" id="{57F1C3BC-7DFC-4166-845E-01C70EDDC026}"/>
              </a:ext>
            </a:extLst>
          </p:cNvPr>
          <p:cNvPicPr>
            <a:picLocks noGrp="1" noChangeAspect="1"/>
          </p:cNvPicPr>
          <p:nvPr>
            <p:ph idx="13"/>
          </p:nvPr>
        </p:nvPicPr>
        <p:blipFill>
          <a:blip r:embed="rId2"/>
          <a:stretch>
            <a:fillRect/>
          </a:stretch>
        </p:blipFill>
        <p:spPr>
          <a:xfrm>
            <a:off x="646113" y="1303994"/>
            <a:ext cx="10515600" cy="3432450"/>
          </a:xfrm>
          <a:prstGeom prst="rect">
            <a:avLst/>
          </a:prstGeom>
        </p:spPr>
      </p:pic>
      <p:sp>
        <p:nvSpPr>
          <p:cNvPr id="14" name="Oval 13" descr="Oval highlighting the Edit button">
            <a:extLst>
              <a:ext uri="{FF2B5EF4-FFF2-40B4-BE49-F238E27FC236}">
                <a16:creationId xmlns:a16="http://schemas.microsoft.com/office/drawing/2014/main" id="{8401AEB4-BCBE-4E96-8FD1-F4C69D348AE5}"/>
              </a:ext>
            </a:extLst>
          </p:cNvPr>
          <p:cNvSpPr/>
          <p:nvPr/>
        </p:nvSpPr>
        <p:spPr>
          <a:xfrm>
            <a:off x="828675" y="2809875"/>
            <a:ext cx="295275" cy="190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F44804-4D80-4FD5-A6FC-D4C2C358B02F}"/>
              </a:ext>
            </a:extLst>
          </p:cNvPr>
          <p:cNvSpPr>
            <a:spLocks noGrp="1"/>
          </p:cNvSpPr>
          <p:nvPr>
            <p:ph type="title"/>
          </p:nvPr>
        </p:nvSpPr>
        <p:spPr/>
        <p:txBody>
          <a:bodyPr/>
          <a:lstStyle/>
          <a:p>
            <a:r>
              <a:rPr lang="en-US" dirty="0"/>
              <a:t>Family/Child Data</a:t>
            </a:r>
          </a:p>
        </p:txBody>
      </p:sp>
    </p:spTree>
    <p:extLst>
      <p:ext uri="{BB962C8B-B14F-4D97-AF65-F5344CB8AC3E}">
        <p14:creationId xmlns:p14="http://schemas.microsoft.com/office/powerpoint/2010/main" val="125052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35BF3B-958F-40B1-8EAC-AA013148244E}"/>
              </a:ext>
            </a:extLst>
          </p:cNvPr>
          <p:cNvSpPr>
            <a:spLocks noGrp="1"/>
          </p:cNvSpPr>
          <p:nvPr>
            <p:ph sz="half" idx="1"/>
          </p:nvPr>
        </p:nvSpPr>
        <p:spPr/>
        <p:txBody>
          <a:bodyPr>
            <a:normAutofit fontScale="92500" lnSpcReduction="20000"/>
          </a:bodyPr>
          <a:lstStyle/>
          <a:p>
            <a:r>
              <a:rPr lang="en-US" dirty="0"/>
              <a:t>Only limited changes can be made here.</a:t>
            </a:r>
          </a:p>
          <a:p>
            <a:r>
              <a:rPr lang="en-US" dirty="0"/>
              <a:t>Note:  Student EDUID, name, birthdates, and gender must be edited in the EDUID system by OTIS ticket and cannot be changed here.</a:t>
            </a:r>
          </a:p>
          <a:p>
            <a:r>
              <a:rPr lang="en-US" dirty="0"/>
              <a:t>Enter medical alerts on the immunization tab.</a:t>
            </a:r>
          </a:p>
        </p:txBody>
      </p:sp>
      <p:pic>
        <p:nvPicPr>
          <p:cNvPr id="8" name="Content Placeholder 7" descr="Screenshot of the Add/Edit Child page">
            <a:extLst>
              <a:ext uri="{FF2B5EF4-FFF2-40B4-BE49-F238E27FC236}">
                <a16:creationId xmlns:a16="http://schemas.microsoft.com/office/drawing/2014/main" id="{7C8273E8-71AB-4FF0-8DE5-AE21E692185E}"/>
              </a:ext>
            </a:extLst>
          </p:cNvPr>
          <p:cNvPicPr>
            <a:picLocks noGrp="1" noChangeAspect="1"/>
          </p:cNvPicPr>
          <p:nvPr>
            <p:ph sz="half" idx="2"/>
          </p:nvPr>
        </p:nvPicPr>
        <p:blipFill>
          <a:blip r:embed="rId2"/>
          <a:stretch>
            <a:fillRect/>
          </a:stretch>
        </p:blipFill>
        <p:spPr>
          <a:xfrm>
            <a:off x="7290410" y="1262063"/>
            <a:ext cx="3253765" cy="4807256"/>
          </a:xfrm>
          <a:prstGeom prst="rect">
            <a:avLst/>
          </a:prstGeom>
        </p:spPr>
      </p:pic>
      <p:sp>
        <p:nvSpPr>
          <p:cNvPr id="5" name="Title 4">
            <a:extLst>
              <a:ext uri="{FF2B5EF4-FFF2-40B4-BE49-F238E27FC236}">
                <a16:creationId xmlns:a16="http://schemas.microsoft.com/office/drawing/2014/main" id="{459D8219-2DFB-4D9B-8B24-D6D5F58E7076}"/>
              </a:ext>
            </a:extLst>
          </p:cNvPr>
          <p:cNvSpPr>
            <a:spLocks noGrp="1"/>
          </p:cNvSpPr>
          <p:nvPr>
            <p:ph type="title"/>
          </p:nvPr>
        </p:nvSpPr>
        <p:spPr/>
        <p:txBody>
          <a:bodyPr/>
          <a:lstStyle/>
          <a:p>
            <a:r>
              <a:rPr lang="en-US" dirty="0"/>
              <a:t>Editing Child Data</a:t>
            </a:r>
          </a:p>
        </p:txBody>
      </p:sp>
      <p:sp>
        <p:nvSpPr>
          <p:cNvPr id="3" name="Slide Number Placeholder 2">
            <a:extLst>
              <a:ext uri="{FF2B5EF4-FFF2-40B4-BE49-F238E27FC236}">
                <a16:creationId xmlns:a16="http://schemas.microsoft.com/office/drawing/2014/main" id="{EA6738ED-F4DC-40EF-89D5-AA31DD7C576A}"/>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7</a:t>
            </a:fld>
            <a:endParaRPr lang="en-US" dirty="0"/>
          </a:p>
        </p:txBody>
      </p:sp>
    </p:spTree>
    <p:extLst>
      <p:ext uri="{BB962C8B-B14F-4D97-AF65-F5344CB8AC3E}">
        <p14:creationId xmlns:p14="http://schemas.microsoft.com/office/powerpoint/2010/main" val="286023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6AB6A2-62E8-472E-B36C-61DC35494F90}"/>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8</a:t>
            </a:fld>
            <a:endParaRPr lang="en-US" dirty="0"/>
          </a:p>
        </p:txBody>
      </p:sp>
      <p:sp>
        <p:nvSpPr>
          <p:cNvPr id="6" name="TextBox 5">
            <a:extLst>
              <a:ext uri="{FF2B5EF4-FFF2-40B4-BE49-F238E27FC236}">
                <a16:creationId xmlns:a16="http://schemas.microsoft.com/office/drawing/2014/main" id="{515F624A-3078-4864-9CE0-CEEA90EDE439}"/>
              </a:ext>
            </a:extLst>
          </p:cNvPr>
          <p:cNvSpPr txBox="1"/>
          <p:nvPr/>
        </p:nvSpPr>
        <p:spPr>
          <a:xfrm>
            <a:off x="617538" y="4191000"/>
            <a:ext cx="10515600" cy="1938992"/>
          </a:xfrm>
          <a:prstGeom prst="rect">
            <a:avLst/>
          </a:prstGeom>
          <a:noFill/>
        </p:spPr>
        <p:txBody>
          <a:bodyPr wrap="square" rtlCol="0">
            <a:spAutoFit/>
          </a:bodyPr>
          <a:lstStyle/>
          <a:p>
            <a:r>
              <a:rPr lang="en-US" sz="2400" dirty="0"/>
              <a:t>The Movement History allows you to see each Movement Detail, which is another way of saying Certificate of Eligibility (COE).</a:t>
            </a:r>
          </a:p>
          <a:p>
            <a:pPr marL="285750" indent="-285750">
              <a:buFont typeface="Arial" panose="020B0604020202020204" pitchFamily="34" charset="0"/>
              <a:buChar char="•"/>
            </a:pPr>
            <a:r>
              <a:rPr lang="en-US" sz="2400" dirty="0"/>
              <a:t>Click on </a:t>
            </a:r>
            <a:r>
              <a:rPr lang="en-US" sz="2400" u="sng" dirty="0">
                <a:solidFill>
                  <a:schemeClr val="tx2">
                    <a:lumMod val="60000"/>
                    <a:lumOff val="40000"/>
                  </a:schemeClr>
                </a:solidFill>
              </a:rPr>
              <a:t>View Movement Detail </a:t>
            </a:r>
            <a:r>
              <a:rPr lang="en-US" sz="2400" dirty="0"/>
              <a:t>hyperlink to view this movement.</a:t>
            </a:r>
          </a:p>
          <a:p>
            <a:pPr marL="285750" indent="-285750">
              <a:buFont typeface="Arial" panose="020B0604020202020204" pitchFamily="34" charset="0"/>
              <a:buChar char="•"/>
            </a:pPr>
            <a:r>
              <a:rPr lang="en-US" sz="2400" dirty="0"/>
              <a:t>This is where to correct an address, print a COE in English or Spanish, or view the electronic COE.</a:t>
            </a:r>
          </a:p>
        </p:txBody>
      </p:sp>
      <p:pic>
        <p:nvPicPr>
          <p:cNvPr id="5" name="Content Placeholder 4" descr="Screenshot of the Movement History tab in the Child Detail tabs menu.">
            <a:extLst>
              <a:ext uri="{FF2B5EF4-FFF2-40B4-BE49-F238E27FC236}">
                <a16:creationId xmlns:a16="http://schemas.microsoft.com/office/drawing/2014/main" id="{F8DC3578-7101-478E-B560-B0E1BB8FF9ED}"/>
              </a:ext>
            </a:extLst>
          </p:cNvPr>
          <p:cNvPicPr>
            <a:picLocks noGrp="1" noChangeAspect="1"/>
          </p:cNvPicPr>
          <p:nvPr>
            <p:ph idx="13"/>
          </p:nvPr>
        </p:nvPicPr>
        <p:blipFill>
          <a:blip r:embed="rId2"/>
          <a:stretch>
            <a:fillRect/>
          </a:stretch>
        </p:blipFill>
        <p:spPr>
          <a:xfrm>
            <a:off x="617538" y="1228252"/>
            <a:ext cx="10515600" cy="2650483"/>
          </a:xfrm>
          <a:prstGeom prst="rect">
            <a:avLst/>
          </a:prstGeom>
        </p:spPr>
      </p:pic>
      <p:sp>
        <p:nvSpPr>
          <p:cNvPr id="4" name="Title 3">
            <a:extLst>
              <a:ext uri="{FF2B5EF4-FFF2-40B4-BE49-F238E27FC236}">
                <a16:creationId xmlns:a16="http://schemas.microsoft.com/office/drawing/2014/main" id="{5D3E77F6-B732-4971-9738-4923ACC63199}"/>
              </a:ext>
            </a:extLst>
          </p:cNvPr>
          <p:cNvSpPr>
            <a:spLocks noGrp="1"/>
          </p:cNvSpPr>
          <p:nvPr>
            <p:ph type="title"/>
          </p:nvPr>
        </p:nvSpPr>
        <p:spPr/>
        <p:txBody>
          <a:bodyPr/>
          <a:lstStyle/>
          <a:p>
            <a:r>
              <a:rPr lang="en-US" dirty="0"/>
              <a:t>Movement History (COEs)</a:t>
            </a:r>
          </a:p>
        </p:txBody>
      </p:sp>
    </p:spTree>
    <p:extLst>
      <p:ext uri="{BB962C8B-B14F-4D97-AF65-F5344CB8AC3E}">
        <p14:creationId xmlns:p14="http://schemas.microsoft.com/office/powerpoint/2010/main" val="339158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B23E5F-3344-4EA7-9C34-65ECA99CBD41}"/>
              </a:ext>
            </a:extLst>
          </p:cNvPr>
          <p:cNvSpPr>
            <a:spLocks noGrp="1"/>
          </p:cNvSpPr>
          <p:nvPr>
            <p:ph type="sldNum" sz="quarter" idx="12"/>
          </p:nvPr>
        </p:nvSpPr>
        <p:spPr/>
        <p:txBody>
          <a:bodyPr/>
          <a:lstStyle/>
          <a:p>
            <a:r>
              <a:rPr lang="en-US" dirty="0"/>
              <a:t>Navigation &amp; Reports | </a:t>
            </a:r>
            <a:fld id="{C26AAFF7-C4D7-4A72-B8FA-A17532192431}" type="slidenum">
              <a:rPr lang="en-US" smtClean="0"/>
              <a:pPr/>
              <a:t>9</a:t>
            </a:fld>
            <a:endParaRPr lang="en-US" dirty="0"/>
          </a:p>
        </p:txBody>
      </p:sp>
      <p:sp>
        <p:nvSpPr>
          <p:cNvPr id="8" name="TextBox 7">
            <a:extLst>
              <a:ext uri="{FF2B5EF4-FFF2-40B4-BE49-F238E27FC236}">
                <a16:creationId xmlns:a16="http://schemas.microsoft.com/office/drawing/2014/main" id="{8332E81A-FDC0-42D8-BDD6-963C112A8EA2}"/>
              </a:ext>
            </a:extLst>
          </p:cNvPr>
          <p:cNvSpPr txBox="1"/>
          <p:nvPr/>
        </p:nvSpPr>
        <p:spPr>
          <a:xfrm>
            <a:off x="646113" y="4000500"/>
            <a:ext cx="7888287" cy="1569660"/>
          </a:xfrm>
          <a:prstGeom prst="rect">
            <a:avLst/>
          </a:prstGeom>
          <a:noFill/>
        </p:spPr>
        <p:txBody>
          <a:bodyPr wrap="square" rtlCol="0">
            <a:spAutoFit/>
          </a:bodyPr>
          <a:lstStyle/>
          <a:p>
            <a:r>
              <a:rPr lang="en-US" sz="2400" dirty="0"/>
              <a:t>Within the Movement Detail are</a:t>
            </a:r>
          </a:p>
          <a:p>
            <a:pPr marL="285750" indent="-285750">
              <a:buFont typeface="Arial" panose="020B0604020202020204" pitchFamily="34" charset="0"/>
              <a:buChar char="•"/>
            </a:pPr>
            <a:r>
              <a:rPr lang="en-US" sz="2400" dirty="0"/>
              <a:t>Edit Address</a:t>
            </a:r>
          </a:p>
          <a:p>
            <a:pPr marL="285750" indent="-285750">
              <a:buFont typeface="Arial" panose="020B0604020202020204" pitchFamily="34" charset="0"/>
              <a:buChar char="•"/>
            </a:pPr>
            <a:r>
              <a:rPr lang="en-US" sz="2400" dirty="0"/>
              <a:t>Printable COEs in English or Spanish</a:t>
            </a:r>
          </a:p>
          <a:p>
            <a:pPr marL="285750" indent="-285750">
              <a:buFont typeface="Arial" panose="020B0604020202020204" pitchFamily="34" charset="0"/>
              <a:buChar char="•"/>
            </a:pPr>
            <a:r>
              <a:rPr lang="en-US" sz="2400" dirty="0"/>
              <a:t>View Electronic COE</a:t>
            </a:r>
          </a:p>
        </p:txBody>
      </p:sp>
      <p:sp>
        <p:nvSpPr>
          <p:cNvPr id="6" name="Oval 5" descr="Oval highlighting the Printable COE and View Electronic COE buttons">
            <a:extLst>
              <a:ext uri="{FF2B5EF4-FFF2-40B4-BE49-F238E27FC236}">
                <a16:creationId xmlns:a16="http://schemas.microsoft.com/office/drawing/2014/main" id="{8E2B1AA5-4D5D-4E1E-9184-156EEEA5E826}"/>
              </a:ext>
            </a:extLst>
          </p:cNvPr>
          <p:cNvSpPr/>
          <p:nvPr/>
        </p:nvSpPr>
        <p:spPr>
          <a:xfrm>
            <a:off x="9591676" y="1762125"/>
            <a:ext cx="1095374" cy="5782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highlighting the Edit Address button">
            <a:extLst>
              <a:ext uri="{FF2B5EF4-FFF2-40B4-BE49-F238E27FC236}">
                <a16:creationId xmlns:a16="http://schemas.microsoft.com/office/drawing/2014/main" id="{85427CE3-99A7-4ACF-8B5F-C24C13CBCE4D}"/>
              </a:ext>
            </a:extLst>
          </p:cNvPr>
          <p:cNvSpPr/>
          <p:nvPr/>
        </p:nvSpPr>
        <p:spPr>
          <a:xfrm>
            <a:off x="3476625" y="3429000"/>
            <a:ext cx="676275" cy="2631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shot of the Movement Detail page.">
            <a:extLst>
              <a:ext uri="{FF2B5EF4-FFF2-40B4-BE49-F238E27FC236}">
                <a16:creationId xmlns:a16="http://schemas.microsoft.com/office/drawing/2014/main" id="{DC12BB73-2DC1-4563-9327-266A113CC2E2}"/>
              </a:ext>
            </a:extLst>
          </p:cNvPr>
          <p:cNvPicPr>
            <a:picLocks noGrp="1" noChangeAspect="1"/>
          </p:cNvPicPr>
          <p:nvPr>
            <p:ph idx="13"/>
          </p:nvPr>
        </p:nvPicPr>
        <p:blipFill>
          <a:blip r:embed="rId2"/>
          <a:stretch>
            <a:fillRect/>
          </a:stretch>
        </p:blipFill>
        <p:spPr>
          <a:xfrm>
            <a:off x="646113" y="1236604"/>
            <a:ext cx="10515600" cy="2455583"/>
          </a:xfrm>
          <a:prstGeom prst="rect">
            <a:avLst/>
          </a:prstGeom>
        </p:spPr>
      </p:pic>
      <p:sp>
        <p:nvSpPr>
          <p:cNvPr id="4" name="Title 3">
            <a:extLst>
              <a:ext uri="{FF2B5EF4-FFF2-40B4-BE49-F238E27FC236}">
                <a16:creationId xmlns:a16="http://schemas.microsoft.com/office/drawing/2014/main" id="{593F2A32-0C16-43E9-9EBD-E38F54A5A4A4}"/>
              </a:ext>
            </a:extLst>
          </p:cNvPr>
          <p:cNvSpPr>
            <a:spLocks noGrp="1"/>
          </p:cNvSpPr>
          <p:nvPr>
            <p:ph type="title"/>
          </p:nvPr>
        </p:nvSpPr>
        <p:spPr/>
        <p:txBody>
          <a:bodyPr/>
          <a:lstStyle/>
          <a:p>
            <a:r>
              <a:rPr lang="en-US" dirty="0"/>
              <a:t>Movement Detail</a:t>
            </a:r>
          </a:p>
        </p:txBody>
      </p:sp>
    </p:spTree>
    <p:extLst>
      <p:ext uri="{BB962C8B-B14F-4D97-AF65-F5344CB8AC3E}">
        <p14:creationId xmlns:p14="http://schemas.microsoft.com/office/powerpoint/2010/main" val="3722668584"/>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13981</TotalTime>
  <Words>1317</Words>
  <Application>Microsoft Office PowerPoint</Application>
  <PresentationFormat>Widescreen</PresentationFormat>
  <Paragraphs>137</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vt:lpstr>
      <vt:lpstr>Courier New</vt:lpstr>
      <vt:lpstr>Open Sans</vt:lpstr>
      <vt:lpstr>Open Sans Light</vt:lpstr>
      <vt:lpstr>Open Sans Semibold</vt:lpstr>
      <vt:lpstr>1_Office Theme</vt:lpstr>
      <vt:lpstr>Navigating MSIS &amp;  Using Reports for Data Accuracy</vt:lpstr>
      <vt:lpstr>MSIS Navigation</vt:lpstr>
      <vt:lpstr>MSIS Navigation Panel</vt:lpstr>
      <vt:lpstr>Using the District Migrant Summary</vt:lpstr>
      <vt:lpstr>Looking at a Student in MSIS</vt:lpstr>
      <vt:lpstr>Family/Child Data</vt:lpstr>
      <vt:lpstr>Editing Child Data</vt:lpstr>
      <vt:lpstr>Movement History (COEs)</vt:lpstr>
      <vt:lpstr>Movement Detail</vt:lpstr>
      <vt:lpstr>Edit COE Address</vt:lpstr>
      <vt:lpstr>Enrollment</vt:lpstr>
      <vt:lpstr>State Assessments</vt:lpstr>
      <vt:lpstr>Immunizations</vt:lpstr>
      <vt:lpstr>Current Year Data</vt:lpstr>
      <vt:lpstr>Using Reports to Accurately Report Data</vt:lpstr>
      <vt:lpstr>MSIS Reports</vt:lpstr>
      <vt:lpstr>District Migrant Summary (Enrollment Status)</vt:lpstr>
      <vt:lpstr>Summer Services/Student Services</vt:lpstr>
      <vt:lpstr>Bad Residency Verification Dates</vt:lpstr>
      <vt:lpstr>District Enrollment Movement Discrepancy</vt:lpstr>
      <vt:lpstr>Migrant Counts for Funding District Detail</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Brad Starks</cp:lastModifiedBy>
  <cp:revision>308</cp:revision>
  <cp:lastPrinted>2019-09-24T19:52:16Z</cp:lastPrinted>
  <dcterms:created xsi:type="dcterms:W3CDTF">2014-05-22T16:02:36Z</dcterms:created>
  <dcterms:modified xsi:type="dcterms:W3CDTF">2022-02-22T21:58:02Z</dcterms:modified>
</cp:coreProperties>
</file>