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8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57" r:id="rId6"/>
    <p:sldId id="281" r:id="rId7"/>
    <p:sldId id="258" r:id="rId8"/>
    <p:sldId id="272" r:id="rId9"/>
    <p:sldId id="275" r:id="rId10"/>
    <p:sldId id="274" r:id="rId11"/>
    <p:sldId id="276" r:id="rId12"/>
    <p:sldId id="277" r:id="rId13"/>
    <p:sldId id="280" r:id="rId14"/>
    <p:sldId id="273" r:id="rId15"/>
    <p:sldId id="271" r:id="rId16"/>
    <p:sldId id="282" r:id="rId17"/>
    <p:sldId id="283" r:id="rId18"/>
    <p:sldId id="270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55"/>
    <a:srgbClr val="000000"/>
    <a:srgbClr val="FFFF00"/>
    <a:srgbClr val="278279"/>
    <a:srgbClr val="C87D0E"/>
    <a:srgbClr val="4B8027"/>
    <a:srgbClr val="099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5145" autoAdjust="0"/>
  </p:normalViewPr>
  <p:slideViewPr>
    <p:cSldViewPr snapToGrid="0">
      <p:cViewPr varScale="1">
        <p:scale>
          <a:sx n="94" d="100"/>
          <a:sy n="94" d="100"/>
        </p:scale>
        <p:origin x="102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4FE6E7-AA0E-40B0-87D0-E00A805F7697}" type="datetimeFigureOut">
              <a:rPr lang="en-US" smtClean="0"/>
              <a:t>12/21/2021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7562687-7A5B-4415-B0F0-C719E7C496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5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ED750-6D1C-4EC1-B8EE-9002EB8666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4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33CE57-5C79-46C4-BC58-4EAD400C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7893" y="1158659"/>
            <a:ext cx="5694107" cy="3803903"/>
          </a:xfrm>
          <a:prstGeom prst="rect">
            <a:avLst/>
          </a:prstGeom>
        </p:spPr>
      </p:pic>
      <p:pic>
        <p:nvPicPr>
          <p:cNvPr id="2" name="Picture 1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138122"/>
            <a:ext cx="91440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234"/>
            <a:ext cx="4887589" cy="879766"/>
          </a:xfrm>
          <a:prstGeom prst="rect">
            <a:avLst/>
          </a:prstGeom>
        </p:spPr>
      </p:pic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8857735" y="6084501"/>
            <a:ext cx="2743200" cy="365125"/>
          </a:xfrm>
        </p:spPr>
        <p:txBody>
          <a:bodyPr/>
          <a:lstStyle>
            <a:lvl1pPr algn="r"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32018" y="6126963"/>
            <a:ext cx="4655571" cy="70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Supporting Schools and Students to Achieve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0" i="0" kern="1200" cap="all" baseline="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Sherri Ybarra, ED.s., Superintendent of Public INSTRUCTION</a:t>
            </a:r>
          </a:p>
          <a:p>
            <a:endParaRPr lang="en-US" sz="1600" b="1" i="1" cap="none" baseline="0" dirty="0">
              <a:solidFill>
                <a:schemeClr val="bg2">
                  <a:lumMod val="25000"/>
                </a:schemeClr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85CF22D-C064-4545-95D9-28691223FAA9}"/>
              </a:ext>
            </a:extLst>
          </p:cNvPr>
          <p:cNvSpPr/>
          <p:nvPr userDrawn="1"/>
        </p:nvSpPr>
        <p:spPr>
          <a:xfrm>
            <a:off x="6716320" y="1158658"/>
            <a:ext cx="2628626" cy="3803904"/>
          </a:xfrm>
          <a:prstGeom prst="chevron">
            <a:avLst>
              <a:gd name="adj" fmla="val 54321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7" descr="Green Arrow">
            <a:extLst>
              <a:ext uri="{FF2B5EF4-FFF2-40B4-BE49-F238E27FC236}">
                <a16:creationId xmlns:a16="http://schemas.microsoft.com/office/drawing/2014/main" id="{B6C3FD0E-FD0D-40EC-A6F1-E8FC3AA3C22E}"/>
              </a:ext>
            </a:extLst>
          </p:cNvPr>
          <p:cNvSpPr/>
          <p:nvPr userDrawn="1"/>
        </p:nvSpPr>
        <p:spPr>
          <a:xfrm>
            <a:off x="-745" y="1158659"/>
            <a:ext cx="7967878" cy="3803904"/>
          </a:xfrm>
          <a:prstGeom prst="homePlate">
            <a:avLst>
              <a:gd name="adj" fmla="val 38378"/>
            </a:avLst>
          </a:prstGeom>
          <a:solidFill>
            <a:srgbClr val="032F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35460" y="1164111"/>
            <a:ext cx="9144000" cy="187689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here to edit </a:t>
            </a:r>
            <a:br>
              <a:rPr lang="en-US" dirty="0"/>
            </a:br>
            <a:r>
              <a:rPr lang="en-US" dirty="0"/>
              <a:t>master slide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460" y="3121918"/>
            <a:ext cx="9144000" cy="473898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24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Branding &amp; Accessibility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3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2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4351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44DB73-C1BA-4916-9C1F-4118CA578AA6}"/>
              </a:ext>
            </a:extLst>
          </p:cNvPr>
          <p:cNvSpPr/>
          <p:nvPr userDrawn="1"/>
        </p:nvSpPr>
        <p:spPr>
          <a:xfrm>
            <a:off x="0" y="0"/>
            <a:ext cx="10666312" cy="1019245"/>
          </a:xfrm>
          <a:custGeom>
            <a:avLst/>
            <a:gdLst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10648950 w 10648950"/>
              <a:gd name="connsiteY2" fmla="*/ 101924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9731656 w 10648950"/>
              <a:gd name="connsiteY2" fmla="*/ 98741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10148344 w 10648950"/>
              <a:gd name="connsiteY2" fmla="*/ 101924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66312"/>
              <a:gd name="connsiteY0" fmla="*/ 0 h 1019245"/>
              <a:gd name="connsiteX1" fmla="*/ 10666312 w 10666312"/>
              <a:gd name="connsiteY1" fmla="*/ 0 h 1019245"/>
              <a:gd name="connsiteX2" fmla="*/ 10148344 w 10666312"/>
              <a:gd name="connsiteY2" fmla="*/ 1019245 h 1019245"/>
              <a:gd name="connsiteX3" fmla="*/ 0 w 10666312"/>
              <a:gd name="connsiteY3" fmla="*/ 1019245 h 1019245"/>
              <a:gd name="connsiteX4" fmla="*/ 0 w 10666312"/>
              <a:gd name="connsiteY4" fmla="*/ 0 h 101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6312" h="1019245">
                <a:moveTo>
                  <a:pt x="0" y="0"/>
                </a:moveTo>
                <a:lnTo>
                  <a:pt x="10666312" y="0"/>
                </a:lnTo>
                <a:lnTo>
                  <a:pt x="10148344" y="1019245"/>
                </a:lnTo>
                <a:lnTo>
                  <a:pt x="0" y="1019245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5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F05453-CE18-4505-AFF0-587B9C64A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8267" y="1266590"/>
            <a:ext cx="4893733" cy="326440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138122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1E8494-0BA4-4A61-A5B4-AFEE712C8D23}"/>
              </a:ext>
            </a:extLst>
          </p:cNvPr>
          <p:cNvSpPr/>
          <p:nvPr userDrawn="1"/>
        </p:nvSpPr>
        <p:spPr>
          <a:xfrm>
            <a:off x="0" y="1265960"/>
            <a:ext cx="8957733" cy="3265037"/>
          </a:xfrm>
          <a:custGeom>
            <a:avLst/>
            <a:gdLst>
              <a:gd name="connsiteX0" fmla="*/ 0 w 8805333"/>
              <a:gd name="connsiteY0" fmla="*/ 0 h 3271543"/>
              <a:gd name="connsiteX1" fmla="*/ 8805333 w 8805333"/>
              <a:gd name="connsiteY1" fmla="*/ 0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8466 h 3280009"/>
              <a:gd name="connsiteX1" fmla="*/ 4978399 w 8805333"/>
              <a:gd name="connsiteY1" fmla="*/ 0 h 3280009"/>
              <a:gd name="connsiteX2" fmla="*/ 8805333 w 8805333"/>
              <a:gd name="connsiteY2" fmla="*/ 3280009 h 3280009"/>
              <a:gd name="connsiteX3" fmla="*/ 0 w 8805333"/>
              <a:gd name="connsiteY3" fmla="*/ 3280009 h 3280009"/>
              <a:gd name="connsiteX4" fmla="*/ 0 w 8805333"/>
              <a:gd name="connsiteY4" fmla="*/ 8466 h 3280009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82542 w 8805333"/>
              <a:gd name="connsiteY1" fmla="*/ 5481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2618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333" h="3271543">
                <a:moveTo>
                  <a:pt x="0" y="0"/>
                </a:moveTo>
                <a:lnTo>
                  <a:pt x="7179732" y="2618"/>
                </a:lnTo>
                <a:lnTo>
                  <a:pt x="8805333" y="3271543"/>
                </a:lnTo>
                <a:lnTo>
                  <a:pt x="0" y="3271543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DBC1E70-488F-4EA2-8344-70BFECA31CB8}"/>
              </a:ext>
            </a:extLst>
          </p:cNvPr>
          <p:cNvSpPr/>
          <p:nvPr userDrawn="1"/>
        </p:nvSpPr>
        <p:spPr>
          <a:xfrm flipH="1">
            <a:off x="7432543" y="1266589"/>
            <a:ext cx="2060650" cy="3264408"/>
          </a:xfrm>
          <a:prstGeom prst="parallelogram">
            <a:avLst>
              <a:gd name="adj" fmla="val 82904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35460" y="1266590"/>
            <a:ext cx="9144000" cy="187689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here to edit </a:t>
            </a:r>
            <a:br>
              <a:rPr lang="en-US" dirty="0"/>
            </a:br>
            <a:r>
              <a:rPr lang="en-US" dirty="0"/>
              <a:t>master slide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460" y="3224397"/>
            <a:ext cx="9144000" cy="473898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1173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2210"/>
            <a:ext cx="5181600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2210"/>
            <a:ext cx="5181600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40226" y="103590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40226" y="1859818"/>
            <a:ext cx="5157787" cy="368458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6072638" y="1859818"/>
            <a:ext cx="5183188" cy="368458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0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9295" y="0"/>
            <a:ext cx="10515600" cy="1325563"/>
          </a:xfrm>
        </p:spPr>
        <p:txBody>
          <a:bodyPr>
            <a:normAutofit/>
          </a:bodyPr>
          <a:lstStyle>
            <a:lvl1pPr algn="ctr">
              <a:defRPr sz="40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4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234"/>
            <a:ext cx="4887589" cy="879766"/>
          </a:xfrm>
          <a:prstGeom prst="rect">
            <a:avLst/>
          </a:prstGeom>
        </p:spPr>
      </p:pic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230662" y="6026385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32018" y="6126963"/>
            <a:ext cx="4655571" cy="70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Supporting Schools and Students to Achieve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0" i="0" kern="1200" cap="all" baseline="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Sherri Ybarra, ED.s., Superintendent of Public INSTRUCTION</a:t>
            </a:r>
          </a:p>
          <a:p>
            <a:endParaRPr lang="en-US" sz="1600" b="1" i="1" cap="none" baseline="0" dirty="0">
              <a:solidFill>
                <a:schemeClr val="bg2">
                  <a:lumMod val="25000"/>
                </a:schemeClr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0" name="Picture 9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4803520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34CAA2-C9EC-4EA9-94C8-891CF2F41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8617"/>
          <a:stretch/>
        </p:blipFill>
        <p:spPr>
          <a:xfrm>
            <a:off x="7019925" y="1"/>
            <a:ext cx="5172075" cy="2118172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E539609B-C705-496B-9087-39F0BDE49676}"/>
              </a:ext>
            </a:extLst>
          </p:cNvPr>
          <p:cNvSpPr/>
          <p:nvPr userDrawn="1"/>
        </p:nvSpPr>
        <p:spPr>
          <a:xfrm>
            <a:off x="0" y="-9223"/>
            <a:ext cx="8639176" cy="2127395"/>
          </a:xfrm>
          <a:custGeom>
            <a:avLst/>
            <a:gdLst>
              <a:gd name="connsiteX0" fmla="*/ 0 w 8805333"/>
              <a:gd name="connsiteY0" fmla="*/ 0 h 3271543"/>
              <a:gd name="connsiteX1" fmla="*/ 8805333 w 8805333"/>
              <a:gd name="connsiteY1" fmla="*/ 0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8466 h 3280009"/>
              <a:gd name="connsiteX1" fmla="*/ 4978399 w 8805333"/>
              <a:gd name="connsiteY1" fmla="*/ 0 h 3280009"/>
              <a:gd name="connsiteX2" fmla="*/ 8805333 w 8805333"/>
              <a:gd name="connsiteY2" fmla="*/ 3280009 h 3280009"/>
              <a:gd name="connsiteX3" fmla="*/ 0 w 8805333"/>
              <a:gd name="connsiteY3" fmla="*/ 3280009 h 3280009"/>
              <a:gd name="connsiteX4" fmla="*/ 0 w 8805333"/>
              <a:gd name="connsiteY4" fmla="*/ 8466 h 3280009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82542 w 8805333"/>
              <a:gd name="connsiteY1" fmla="*/ 5481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2618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333" h="3271543">
                <a:moveTo>
                  <a:pt x="0" y="0"/>
                </a:moveTo>
                <a:lnTo>
                  <a:pt x="7179732" y="2618"/>
                </a:lnTo>
                <a:lnTo>
                  <a:pt x="8805333" y="3271543"/>
                </a:lnTo>
                <a:lnTo>
                  <a:pt x="0" y="3271543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B8B57088-4F2B-41CF-A686-6CA6BB25006D}"/>
              </a:ext>
            </a:extLst>
          </p:cNvPr>
          <p:cNvSpPr/>
          <p:nvPr userDrawn="1"/>
        </p:nvSpPr>
        <p:spPr>
          <a:xfrm flipH="1">
            <a:off x="7298267" y="-11974"/>
            <a:ext cx="1892328" cy="2127395"/>
          </a:xfrm>
          <a:prstGeom prst="parallelogram">
            <a:avLst>
              <a:gd name="adj" fmla="val 82904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D6C1F-334F-40BA-B71C-D8667733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9169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42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Branding &amp; Accessibility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Branding &amp; Accessibility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5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3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e.idaho.gov/federal-programs/migrant/files/data-collection/msis/pfs/Priority-for-Services-Guidance.pdf" TargetMode="External"/><Relationship Id="rId2" Type="http://schemas.openxmlformats.org/officeDocument/2006/relationships/hyperlink" Target="https://www.sde.idaho.gov/federal-programs/migrant/index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e.idaho.gov/federal-programs/migrant/index.html" TargetMode="External"/><Relationship Id="rId2" Type="http://schemas.openxmlformats.org/officeDocument/2006/relationships/hyperlink" Target="mailto:jlara@sde.idaho.go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hyperlink" Target="mailto:sseamount@sde.idaho.gov" TargetMode="External"/><Relationship Id="rId4" Type="http://schemas.openxmlformats.org/officeDocument/2006/relationships/hyperlink" Target="mailto:tscurtu@sde.idaho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1556938-7756-42A3-BA06-9DAF1F76B36A}" type="datetime1">
              <a:rPr lang="en-US" noProof="0" smtClean="0"/>
              <a:pPr lvl="0"/>
              <a:t>12/21/2021</a:t>
            </a:fld>
            <a:endParaRPr lang="en-US" noProof="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E8B8925-2368-48DB-BC41-3361A4411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60" y="3429000"/>
            <a:ext cx="9144000" cy="473898"/>
          </a:xfrm>
        </p:spPr>
        <p:txBody>
          <a:bodyPr/>
          <a:lstStyle/>
          <a:p>
            <a:r>
              <a:rPr lang="en-US" dirty="0"/>
              <a:t>Mini-Training December 2021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E6B511D-2FD0-4E6A-8799-F76AE5BF1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60" y="1552101"/>
            <a:ext cx="6752308" cy="1876899"/>
          </a:xfrm>
        </p:spPr>
        <p:txBody>
          <a:bodyPr/>
          <a:lstStyle/>
          <a:p>
            <a:r>
              <a:rPr lang="en-US" dirty="0"/>
              <a:t>Determining Who Gets Priority for Services</a:t>
            </a:r>
          </a:p>
        </p:txBody>
      </p:sp>
    </p:spTree>
    <p:extLst>
      <p:ext uri="{BB962C8B-B14F-4D97-AF65-F5344CB8AC3E}">
        <p14:creationId xmlns:p14="http://schemas.microsoft.com/office/powerpoint/2010/main" val="405715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16B52B-8738-41C8-964C-5DA5DE6D00F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 column M of the spreadsheet, put in “Yes” for any student who has previously dropped out.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DD7734-3554-4B2A-9843-FF87BCF5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C57EBB-02EB-4229-9529-499FA825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04" y="0"/>
            <a:ext cx="10108728" cy="988601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 –Previously Dropped Out (Column M)</a:t>
            </a:r>
          </a:p>
        </p:txBody>
      </p:sp>
    </p:spTree>
    <p:extLst>
      <p:ext uri="{BB962C8B-B14F-4D97-AF65-F5344CB8AC3E}">
        <p14:creationId xmlns:p14="http://schemas.microsoft.com/office/powerpoint/2010/main" val="253293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4F4F75-139E-4556-9799-D29CA146791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the student is less than proficient or less than “at grade level” for ANY of columns H-L.  Mark “Yes” on Column N.</a:t>
            </a:r>
          </a:p>
          <a:p>
            <a:r>
              <a:rPr lang="en-US" dirty="0"/>
              <a:t>If the student dropped out (Column M) mark “Yes” on Column N.</a:t>
            </a:r>
          </a:p>
          <a:p>
            <a:r>
              <a:rPr lang="en-US" dirty="0"/>
              <a:t>Mark all others as “No” if no academic risk OR mark N/A if not in school (e.g. preschool not in school or “here to work” OSY)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D9D7A9-FB11-4C4B-A34C-C630883A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4C79A7-E244-4AC0-9F9C-547D3FDF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04" y="0"/>
            <a:ext cx="9980712" cy="988601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 – Determining Academic Risk </a:t>
            </a:r>
            <a:br>
              <a:rPr lang="en-US" dirty="0"/>
            </a:br>
            <a:r>
              <a:rPr lang="en-US" dirty="0"/>
              <a:t>(Column N)</a:t>
            </a:r>
          </a:p>
        </p:txBody>
      </p:sp>
    </p:spTree>
    <p:extLst>
      <p:ext uri="{BB962C8B-B14F-4D97-AF65-F5344CB8AC3E}">
        <p14:creationId xmlns:p14="http://schemas.microsoft.com/office/powerpoint/2010/main" val="381984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0A03BC-0E2C-45FC-9700-2A38DBCB4E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Column N is Yes, put “Yes” in Column 0 (PFS).</a:t>
            </a:r>
          </a:p>
          <a:p>
            <a:r>
              <a:rPr lang="en-US" dirty="0"/>
              <a:t>Look up the student in MSIS.</a:t>
            </a:r>
          </a:p>
          <a:p>
            <a:r>
              <a:rPr lang="en-US" dirty="0"/>
              <a:t>Under Current Year Data, check the box </a:t>
            </a:r>
            <a:r>
              <a:rPr lang="en-US" b="1" i="1" dirty="0"/>
              <a:t>PFS</a:t>
            </a:r>
            <a:r>
              <a:rPr lang="en-US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191D2F-722C-481B-80BE-CEED2EAD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– Determine PFS (Column O)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F4D8B7-F468-4013-BA30-B6371861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Content Placeholder 8" descr="Screenshot of Current year data checkbox in MSIS.">
            <a:extLst>
              <a:ext uri="{FF2B5EF4-FFF2-40B4-BE49-F238E27FC236}">
                <a16:creationId xmlns:a16="http://schemas.microsoft.com/office/drawing/2014/main" id="{E7B4C3EC-2376-4F43-A067-EA84CB2CBA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7575" y="1737360"/>
            <a:ext cx="3729386" cy="28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12BE77-6666-4478-AC96-4561CBFB598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Add newly identified students to the bottom of the spreadsheet. </a:t>
            </a:r>
          </a:p>
          <a:p>
            <a:r>
              <a:rPr lang="en-US" dirty="0"/>
              <a:t>Put “Yes” in Criteria 1 (column G) if the QAD is in the last year, which it probably is.</a:t>
            </a:r>
          </a:p>
          <a:p>
            <a:r>
              <a:rPr lang="en-US" dirty="0"/>
              <a:t>Look up state assessment scores in MSIS or MSIX and add to columns H-L and complete column M. </a:t>
            </a:r>
          </a:p>
          <a:p>
            <a:r>
              <a:rPr lang="en-US" dirty="0"/>
              <a:t>Determine if the student qualifies and mark in MSIS if appropriate.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450D9-A805-4C27-84A8-335CCF0A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39827A-2191-48AB-ADB3-96EA8307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PFS for New Enrolling Students</a:t>
            </a:r>
          </a:p>
        </p:txBody>
      </p:sp>
    </p:spTree>
    <p:extLst>
      <p:ext uri="{BB962C8B-B14F-4D97-AF65-F5344CB8AC3E}">
        <p14:creationId xmlns:p14="http://schemas.microsoft.com/office/powerpoint/2010/main" val="478140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32363-55FF-4D18-9BD1-83EF7C91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029B40-D444-4142-A9D5-82296CBCA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172" y="1641494"/>
            <a:ext cx="9144000" cy="1876899"/>
          </a:xfrm>
        </p:spPr>
        <p:txBody>
          <a:bodyPr/>
          <a:lstStyle/>
          <a:p>
            <a:r>
              <a:rPr lang="en-US" dirty="0"/>
              <a:t>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402355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78B2B8-C572-4A3F-8C7E-C8EC1790291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 the Migrant Program website (</a:t>
            </a:r>
            <a:r>
              <a:rPr lang="en-US" dirty="0">
                <a:hlinkClick r:id="rId2"/>
              </a:rPr>
              <a:t>https://www.sde.idaho.gov/federal-programs/migrant/index.html</a:t>
            </a:r>
            <a:r>
              <a:rPr lang="en-US" dirty="0"/>
              <a:t>) under Files / Guidance.  </a:t>
            </a:r>
          </a:p>
          <a:p>
            <a:r>
              <a:rPr lang="en-US" dirty="0"/>
              <a:t>Document link: </a:t>
            </a:r>
            <a:r>
              <a:rPr lang="en-US" dirty="0">
                <a:hlinkClick r:id="rId3"/>
              </a:rPr>
              <a:t>https://www.sde.idaho.gov/federal-programs/migrant/files/data-collection/msis/pfs/Priority-for-Services-Guidance.pdf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FCC46-5D6F-4CB1-AD74-59E5DC6A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42E441-234A-4E3C-A1F3-FD170EE9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Guidance</a:t>
            </a:r>
          </a:p>
        </p:txBody>
      </p:sp>
    </p:spTree>
    <p:extLst>
      <p:ext uri="{BB962C8B-B14F-4D97-AF65-F5344CB8AC3E}">
        <p14:creationId xmlns:p14="http://schemas.microsoft.com/office/powerpoint/2010/main" val="61630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2537ED-D287-40C2-A5CB-EFB7C43EF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88" y="1776759"/>
            <a:ext cx="9144000" cy="1876899"/>
          </a:xfrm>
        </p:spPr>
        <p:txBody>
          <a:bodyPr/>
          <a:lstStyle/>
          <a:p>
            <a:r>
              <a:rPr lang="en-US" dirty="0"/>
              <a:t>Completing Samples Together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2A81A-09B7-42FE-9ECA-639BC638ED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96038"/>
            <a:ext cx="2743200" cy="365125"/>
          </a:xfrm>
        </p:spPr>
        <p:txBody>
          <a:bodyPr/>
          <a:lstStyle/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7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34BDEE0-81C5-49F3-B3CE-C09BC850DC28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015153287"/>
              </p:ext>
            </p:extLst>
          </p:nvPr>
        </p:nvGraphicFramePr>
        <p:xfrm>
          <a:off x="713232" y="1545336"/>
          <a:ext cx="10396727" cy="4291665"/>
        </p:xfrm>
        <a:graphic>
          <a:graphicData uri="http://schemas.openxmlformats.org/drawingml/2006/table">
            <a:tbl>
              <a:tblPr firstRow="1"/>
              <a:tblGrid>
                <a:gridCol w="695692">
                  <a:extLst>
                    <a:ext uri="{9D8B030D-6E8A-4147-A177-3AD203B41FA5}">
                      <a16:colId xmlns:a16="http://schemas.microsoft.com/office/drawing/2014/main" val="3735742041"/>
                    </a:ext>
                  </a:extLst>
                </a:gridCol>
                <a:gridCol w="711153">
                  <a:extLst>
                    <a:ext uri="{9D8B030D-6E8A-4147-A177-3AD203B41FA5}">
                      <a16:colId xmlns:a16="http://schemas.microsoft.com/office/drawing/2014/main" val="1103679740"/>
                    </a:ext>
                  </a:extLst>
                </a:gridCol>
                <a:gridCol w="881210">
                  <a:extLst>
                    <a:ext uri="{9D8B030D-6E8A-4147-A177-3AD203B41FA5}">
                      <a16:colId xmlns:a16="http://schemas.microsoft.com/office/drawing/2014/main" val="696830895"/>
                    </a:ext>
                  </a:extLst>
                </a:gridCol>
                <a:gridCol w="1283165">
                  <a:extLst>
                    <a:ext uri="{9D8B030D-6E8A-4147-A177-3AD203B41FA5}">
                      <a16:colId xmlns:a16="http://schemas.microsoft.com/office/drawing/2014/main" val="1771660217"/>
                    </a:ext>
                  </a:extLst>
                </a:gridCol>
                <a:gridCol w="1097647">
                  <a:extLst>
                    <a:ext uri="{9D8B030D-6E8A-4147-A177-3AD203B41FA5}">
                      <a16:colId xmlns:a16="http://schemas.microsoft.com/office/drawing/2014/main" val="1873581586"/>
                    </a:ext>
                  </a:extLst>
                </a:gridCol>
                <a:gridCol w="1113107">
                  <a:extLst>
                    <a:ext uri="{9D8B030D-6E8A-4147-A177-3AD203B41FA5}">
                      <a16:colId xmlns:a16="http://schemas.microsoft.com/office/drawing/2014/main" val="3081913979"/>
                    </a:ext>
                  </a:extLst>
                </a:gridCol>
                <a:gridCol w="823235">
                  <a:extLst>
                    <a:ext uri="{9D8B030D-6E8A-4147-A177-3AD203B41FA5}">
                      <a16:colId xmlns:a16="http://schemas.microsoft.com/office/drawing/2014/main" val="3647680636"/>
                    </a:ext>
                  </a:extLst>
                </a:gridCol>
                <a:gridCol w="850290">
                  <a:extLst>
                    <a:ext uri="{9D8B030D-6E8A-4147-A177-3AD203B41FA5}">
                      <a16:colId xmlns:a16="http://schemas.microsoft.com/office/drawing/2014/main" val="109360950"/>
                    </a:ext>
                  </a:extLst>
                </a:gridCol>
                <a:gridCol w="1035807">
                  <a:extLst>
                    <a:ext uri="{9D8B030D-6E8A-4147-A177-3AD203B41FA5}">
                      <a16:colId xmlns:a16="http://schemas.microsoft.com/office/drawing/2014/main" val="2470274837"/>
                    </a:ext>
                  </a:extLst>
                </a:gridCol>
                <a:gridCol w="1035807">
                  <a:extLst>
                    <a:ext uri="{9D8B030D-6E8A-4147-A177-3AD203B41FA5}">
                      <a16:colId xmlns:a16="http://schemas.microsoft.com/office/drawing/2014/main" val="3956367915"/>
                    </a:ext>
                  </a:extLst>
                </a:gridCol>
                <a:gridCol w="869614">
                  <a:extLst>
                    <a:ext uri="{9D8B030D-6E8A-4147-A177-3AD203B41FA5}">
                      <a16:colId xmlns:a16="http://schemas.microsoft.com/office/drawing/2014/main" val="1630527324"/>
                    </a:ext>
                  </a:extLst>
                </a:gridCol>
              </a:tblGrid>
              <a:tr h="1149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Criteria 1: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QAD in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IRI Fall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IRI Spring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ISAT 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ISAT Math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Dropout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(Yes/No)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Criteria 2: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 Risk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(Yes/No)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PFS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(Yes/No)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392759"/>
                  </a:ext>
                </a:extLst>
              </a:tr>
              <a:tr h="404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972615"/>
                  </a:ext>
                </a:extLst>
              </a:tr>
              <a:tr h="547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 Emerging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593608"/>
                  </a:ext>
                </a:extLst>
              </a:tr>
              <a:tr h="547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 Developing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Proficient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Proficient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23791"/>
                  </a:ext>
                </a:extLst>
              </a:tr>
              <a:tr h="547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Level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Level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32731"/>
                  </a:ext>
                </a:extLst>
              </a:tr>
              <a:tr h="547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 Developing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Level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Level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023651"/>
                  </a:ext>
                </a:extLst>
              </a:tr>
              <a:tr h="547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Level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Level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04535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13FB27-0A35-44D1-A256-C194CD44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PFS Determinations | </a:t>
            </a:r>
            <a:fld id="{C26AAFF7-C4D7-4A72-B8FA-A1753219243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B89775-873D-4EA5-823C-327AAC9D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</a:t>
            </a:r>
          </a:p>
        </p:txBody>
      </p:sp>
    </p:spTree>
    <p:extLst>
      <p:ext uri="{BB962C8B-B14F-4D97-AF65-F5344CB8AC3E}">
        <p14:creationId xmlns:p14="http://schemas.microsoft.com/office/powerpoint/2010/main" val="186360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BD579-E908-4027-B963-C56EF893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Technology &amp; MEP | </a:t>
            </a:r>
            <a:fld id="{C26AAFF7-C4D7-4A72-B8FA-A1753219243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4DC4C71-1B30-4CCB-AEB3-7492CCEC9318}"/>
              </a:ext>
            </a:extLst>
          </p:cNvPr>
          <p:cNvSpPr txBox="1">
            <a:spLocks/>
          </p:cNvSpPr>
          <p:nvPr/>
        </p:nvSpPr>
        <p:spPr>
          <a:xfrm>
            <a:off x="6096000" y="2291834"/>
            <a:ext cx="5522440" cy="1788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cap="none" dirty="0">
                <a:solidFill>
                  <a:srgbClr val="000000"/>
                </a:solidFill>
              </a:rPr>
              <a:t>Julissa Lara </a:t>
            </a:r>
            <a:r>
              <a:rPr lang="en-US" sz="1800" cap="none" dirty="0">
                <a:solidFill>
                  <a:srgbClr val="000000"/>
                </a:solidFill>
              </a:rPr>
              <a:t>| Migrant Education Program Specialist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rgbClr val="000000"/>
                </a:solidFill>
              </a:rPr>
              <a:t>Idaho State Department of Education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rgbClr val="000000"/>
                </a:solidFill>
              </a:rPr>
              <a:t>650 W State Street, Boise, ID 83702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rgbClr val="000000"/>
                </a:solidFill>
              </a:rPr>
              <a:t>208.332.6907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1">
                    <a:lumMod val="90000"/>
                    <a:lumOff val="10000"/>
                  </a:schemeClr>
                </a:solidFill>
                <a:hlinkClick r:id="rId2" tooltip="email address"/>
              </a:rPr>
              <a:t>jlara@sde.idaho.gov</a:t>
            </a:r>
            <a:endParaRPr lang="en-US" sz="1800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1">
                    <a:lumMod val="90000"/>
                    <a:lumOff val="10000"/>
                  </a:schemeClr>
                </a:solidFill>
                <a:hlinkClick r:id="rId3"/>
              </a:rPr>
              <a:t>www.sde.idaho.gov/federal-programs/migrant</a:t>
            </a:r>
            <a:endParaRPr lang="en-US" sz="1800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7538FBA-18F4-4927-93B7-763971227007}"/>
              </a:ext>
            </a:extLst>
          </p:cNvPr>
          <p:cNvSpPr txBox="1">
            <a:spLocks/>
          </p:cNvSpPr>
          <p:nvPr/>
        </p:nvSpPr>
        <p:spPr>
          <a:xfrm>
            <a:off x="5034041" y="4607123"/>
            <a:ext cx="5522440" cy="1788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cap="none" dirty="0">
                <a:solidFill>
                  <a:srgbClr val="000000"/>
                </a:solidFill>
              </a:rPr>
              <a:t>Tania </a:t>
            </a:r>
            <a:r>
              <a:rPr lang="en-US" sz="1800" b="1" cap="none" dirty="0" err="1">
                <a:solidFill>
                  <a:srgbClr val="000000"/>
                </a:solidFill>
              </a:rPr>
              <a:t>Scurtu</a:t>
            </a:r>
            <a:r>
              <a:rPr lang="en-US" sz="1800" cap="none" dirty="0">
                <a:solidFill>
                  <a:srgbClr val="000000"/>
                </a:solidFill>
              </a:rPr>
              <a:t>| Migrant Education Admin. Asst.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rgbClr val="000000"/>
                </a:solidFill>
              </a:rPr>
              <a:t>Idaho State Department of Education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rgbClr val="000000"/>
                </a:solidFill>
              </a:rPr>
              <a:t>650 W State Street, Boise, ID 83702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rgbClr val="000000"/>
                </a:solidFill>
              </a:rPr>
              <a:t>208.332.6928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1">
                    <a:lumMod val="90000"/>
                    <a:lumOff val="10000"/>
                  </a:schemeClr>
                </a:solidFill>
                <a:hlinkClick r:id="rId4" tooltip="email address"/>
              </a:rPr>
              <a:t>tscurtu@sde.idaho.gov</a:t>
            </a:r>
            <a:endParaRPr lang="en-US" sz="1800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1">
                    <a:lumMod val="90000"/>
                    <a:lumOff val="10000"/>
                  </a:schemeClr>
                </a:solidFill>
                <a:hlinkClick r:id="rId3"/>
              </a:rPr>
              <a:t>www.sde.idaho.gov/federal-programs/migrant</a:t>
            </a:r>
            <a:endParaRPr lang="en-US" sz="1800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6BCB8-E2A9-467E-90BD-655A5603F413}"/>
              </a:ext>
            </a:extLst>
          </p:cNvPr>
          <p:cNvSpPr txBox="1">
            <a:spLocks/>
          </p:cNvSpPr>
          <p:nvPr/>
        </p:nvSpPr>
        <p:spPr>
          <a:xfrm>
            <a:off x="573560" y="2291834"/>
            <a:ext cx="5266801" cy="1788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cap="none" dirty="0">
                <a:solidFill>
                  <a:srgbClr val="000000"/>
                </a:solidFill>
              </a:rPr>
              <a:t>Sarah Seamount </a:t>
            </a:r>
            <a:r>
              <a:rPr lang="en-US" sz="1800" cap="none" dirty="0">
                <a:solidFill>
                  <a:srgbClr val="000000"/>
                </a:solidFill>
              </a:rPr>
              <a:t>| Migrant Education Coordinator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rgbClr val="000000"/>
                </a:solidFill>
              </a:rPr>
              <a:t>Idaho State Department of Education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rgbClr val="000000"/>
                </a:solidFill>
              </a:rPr>
              <a:t>650 W State Street, Boise, ID 83702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rgbClr val="000000"/>
                </a:solidFill>
              </a:rPr>
              <a:t>208.332.6958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1">
                    <a:lumMod val="90000"/>
                    <a:lumOff val="10000"/>
                  </a:schemeClr>
                </a:solidFill>
                <a:hlinkClick r:id="rId5" tooltip="email address"/>
              </a:rPr>
              <a:t>sseamount@sde.idaho.gov</a:t>
            </a:r>
            <a:endParaRPr lang="en-US" sz="1800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1">
                    <a:lumMod val="90000"/>
                    <a:lumOff val="10000"/>
                  </a:schemeClr>
                </a:solidFill>
                <a:hlinkClick r:id="rId3"/>
              </a:rPr>
              <a:t>www.sde.idaho.gov/federal-programs/migrant</a:t>
            </a:r>
            <a:endParaRPr lang="en-US" sz="1800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4405C-63CD-47D1-8697-6A8A8EBB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805" y="391692"/>
            <a:ext cx="1476472" cy="147647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308FA72-8C5D-43F9-9D82-785DFCE3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2412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Doing CNA &amp; MPOs| </a:t>
            </a:r>
            <a:fld id="{C26AAFF7-C4D7-4A72-B8FA-A1753219243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Image result for who are you and why are you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86" y="2595966"/>
            <a:ext cx="3957215" cy="30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quick introduction in the chat – Include Your 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District</a:t>
            </a:r>
          </a:p>
          <a:p>
            <a:r>
              <a:rPr lang="en-US" dirty="0"/>
              <a:t>Role(s)</a:t>
            </a:r>
          </a:p>
          <a:p>
            <a:r>
              <a:rPr lang="en-US" dirty="0"/>
              <a:t>What made you come to this?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 &amp; Introductions</a:t>
            </a:r>
          </a:p>
        </p:txBody>
      </p:sp>
    </p:spTree>
    <p:extLst>
      <p:ext uri="{BB962C8B-B14F-4D97-AF65-F5344CB8AC3E}">
        <p14:creationId xmlns:p14="http://schemas.microsoft.com/office/powerpoint/2010/main" val="267388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7A8E14-F339-44F8-A8AD-C97F97E31A8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1304 (d) PRIORITY FOR SERVICES.—In providing services with funds received under this part, each recipient of such funds </a:t>
            </a:r>
            <a:r>
              <a:rPr lang="en-US" u="sng" dirty="0"/>
              <a:t>shall give priority </a:t>
            </a:r>
            <a:r>
              <a:rPr lang="en-US" dirty="0"/>
              <a:t>to migratory children who have made a qualifying move within the previous 1-year period and who—</a:t>
            </a:r>
          </a:p>
          <a:p>
            <a:pPr marL="0" indent="0">
              <a:buNone/>
            </a:pPr>
            <a:r>
              <a:rPr lang="en-US" dirty="0"/>
              <a:t>(1) are failing, or most at risk of failing, to meet the challenging State academic standards; or</a:t>
            </a:r>
          </a:p>
          <a:p>
            <a:pPr marL="0" indent="0">
              <a:buNone/>
            </a:pPr>
            <a:r>
              <a:rPr lang="en-US" dirty="0"/>
              <a:t>(2) have dropped out of school.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47EC7-DB45-42FC-B55E-0C86B68F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E51FE0-066C-4FF9-9C03-2B5BF5F3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Identify Priority for Services?</a:t>
            </a:r>
          </a:p>
        </p:txBody>
      </p:sp>
    </p:spTree>
    <p:extLst>
      <p:ext uri="{BB962C8B-B14F-4D97-AF65-F5344CB8AC3E}">
        <p14:creationId xmlns:p14="http://schemas.microsoft.com/office/powerpoint/2010/main" val="10078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ACDD3F-7ABB-4839-9FF1-6B11F488C3B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How do we define phrase this in Idaho?</a:t>
            </a:r>
          </a:p>
          <a:p>
            <a:r>
              <a:rPr lang="en-US" dirty="0"/>
              <a:t>If there are not enough resources for all migrant students to receive a service, these students are prioritized and get served first (e.g. spaces in a summer program). OR</a:t>
            </a:r>
          </a:p>
          <a:p>
            <a:r>
              <a:rPr lang="en-US" dirty="0"/>
              <a:t>PFS student receive services with greater intensity than other migratory students (e.g. frequency of meeting with a graduation specialist).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06272-F7FD-4A53-B33A-A88243D1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37FBD6-CF80-484D-8053-1B98CB63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“Shall Give Priority”</a:t>
            </a:r>
          </a:p>
        </p:txBody>
      </p:sp>
    </p:spTree>
    <p:extLst>
      <p:ext uri="{BB962C8B-B14F-4D97-AF65-F5344CB8AC3E}">
        <p14:creationId xmlns:p14="http://schemas.microsoft.com/office/powerpoint/2010/main" val="310798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AFDB8-1CF3-4CC0-A22B-3D67A285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53DDA-653D-4D4F-B5D0-4139D3DDDD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easy way!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9E2ED7-E1A6-43BC-8145-9BEA62AAB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Determine Who is PFS</a:t>
            </a:r>
          </a:p>
        </p:txBody>
      </p:sp>
    </p:spTree>
    <p:extLst>
      <p:ext uri="{BB962C8B-B14F-4D97-AF65-F5344CB8AC3E}">
        <p14:creationId xmlns:p14="http://schemas.microsoft.com/office/powerpoint/2010/main" val="240763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04010-9500-4DB0-B39E-1F1354F328F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PFS status must be determined for every migrant student every year.</a:t>
            </a:r>
          </a:p>
          <a:p>
            <a:r>
              <a:rPr lang="en-US" dirty="0"/>
              <a:t>It is important to start as early as possible, ideally in September, but not later than October.</a:t>
            </a:r>
          </a:p>
          <a:p>
            <a:r>
              <a:rPr lang="en-US" dirty="0"/>
              <a:t>Students will only appear on the list if they have a Qualifying Arrival Date (QAD) in the last 1 year.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96535-92E8-45AB-B311-31213D99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DF4AB9-164A-4B41-95AF-77F5BD22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Matters: Start Early in the Fall</a:t>
            </a:r>
          </a:p>
        </p:txBody>
      </p:sp>
    </p:spTree>
    <p:extLst>
      <p:ext uri="{BB962C8B-B14F-4D97-AF65-F5344CB8AC3E}">
        <p14:creationId xmlns:p14="http://schemas.microsoft.com/office/powerpoint/2010/main" val="410087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58DF0-3310-4DBA-9EFB-5212CD7DD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2210"/>
            <a:ext cx="5334000" cy="49374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MSIS, on the navigation toolbar (left side of the page) click on </a:t>
            </a:r>
            <a:r>
              <a:rPr lang="en-US" b="1" i="1" dirty="0"/>
              <a:t>District Reports</a:t>
            </a:r>
            <a:r>
              <a:rPr lang="en-US" dirty="0"/>
              <a:t>.</a:t>
            </a:r>
          </a:p>
          <a:p>
            <a:r>
              <a:rPr lang="en-US" dirty="0"/>
              <a:t>Go to </a:t>
            </a:r>
            <a:r>
              <a:rPr lang="en-US" b="1" i="1" dirty="0"/>
              <a:t>District Worksheets</a:t>
            </a:r>
          </a:p>
          <a:p>
            <a:r>
              <a:rPr lang="en-US" dirty="0"/>
              <a:t>Click </a:t>
            </a:r>
            <a:r>
              <a:rPr lang="en-US" b="1" i="1" dirty="0"/>
              <a:t>Run</a:t>
            </a:r>
            <a:r>
              <a:rPr lang="en-US" dirty="0"/>
              <a:t> next to the Priority for Services Worksheet.</a:t>
            </a:r>
          </a:p>
          <a:p>
            <a:r>
              <a:rPr lang="en-US" dirty="0"/>
              <a:t>The worksheet will open in Excel.</a:t>
            </a:r>
          </a:p>
          <a:p>
            <a:r>
              <a:rPr lang="en-US" dirty="0"/>
              <a:t>Save the Excel worksheet.  You will use this worksheet all year, adding students as they arrive.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Priority for Services Worksheet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Content Placeholder 9" descr="Screenshot of navigation toolbar in MSIS, showing District Reports and District Worksheets.">
            <a:extLst>
              <a:ext uri="{FF2B5EF4-FFF2-40B4-BE49-F238E27FC236}">
                <a16:creationId xmlns:a16="http://schemas.microsoft.com/office/drawing/2014/main" id="{116152B8-53A0-4019-B6FE-B96DCE45D7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8232" y="3018847"/>
            <a:ext cx="5181600" cy="8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5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8DBF1-D665-41C6-8EC8-FD8A83C9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029C4-2496-4FE9-A642-A91451DECE83}"/>
              </a:ext>
            </a:extLst>
          </p:cNvPr>
          <p:cNvSpPr txBox="1"/>
          <p:nvPr/>
        </p:nvSpPr>
        <p:spPr>
          <a:xfrm>
            <a:off x="434304" y="5339046"/>
            <a:ext cx="10966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worksheet will </a:t>
            </a:r>
            <a:r>
              <a:rPr lang="en-US" sz="2400" b="1" u="sng" dirty="0"/>
              <a:t>only</a:t>
            </a:r>
            <a:r>
              <a:rPr lang="en-US" sz="2400" dirty="0"/>
              <a:t> show students who meet the requirement that the Qualifying Arrival Date (QAD) was in the last 1 year.  </a:t>
            </a:r>
          </a:p>
        </p:txBody>
      </p:sp>
      <p:sp>
        <p:nvSpPr>
          <p:cNvPr id="2" name="Oval 1" descr="Oval highlighting the Criteria1: qualifying arrival date in last year Column.">
            <a:extLst>
              <a:ext uri="{FF2B5EF4-FFF2-40B4-BE49-F238E27FC236}">
                <a16:creationId xmlns:a16="http://schemas.microsoft.com/office/drawing/2014/main" id="{2A32BAA7-450D-4060-8892-B615FBC9F6FB}"/>
              </a:ext>
            </a:extLst>
          </p:cNvPr>
          <p:cNvSpPr/>
          <p:nvPr/>
        </p:nvSpPr>
        <p:spPr>
          <a:xfrm>
            <a:off x="5232636" y="1503698"/>
            <a:ext cx="918936" cy="369009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Screenshot of a table showing Priority for Services Worksheet for Mountain Home District.">
            <a:extLst>
              <a:ext uri="{FF2B5EF4-FFF2-40B4-BE49-F238E27FC236}">
                <a16:creationId xmlns:a16="http://schemas.microsoft.com/office/drawing/2014/main" id="{B21A5350-3E36-49E9-8B8A-FE002E933EB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34304" y="1503698"/>
            <a:ext cx="10966785" cy="369009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A8C72B5-8CA4-4DD7-BE71-7AED2E7D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PFS – Worksheet </a:t>
            </a:r>
          </a:p>
        </p:txBody>
      </p:sp>
    </p:spTree>
    <p:extLst>
      <p:ext uri="{BB962C8B-B14F-4D97-AF65-F5344CB8AC3E}">
        <p14:creationId xmlns:p14="http://schemas.microsoft.com/office/powerpoint/2010/main" val="262260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78818E-5369-4C97-95CC-C6092759726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Look for and add information for students who do not a have state assessment.</a:t>
            </a:r>
          </a:p>
          <a:p>
            <a:r>
              <a:rPr lang="en-US" dirty="0"/>
              <a:t>Look in MSIX for other state assessments. OR</a:t>
            </a:r>
          </a:p>
          <a:p>
            <a:r>
              <a:rPr lang="en-US" dirty="0"/>
              <a:t>Look for district assessments that you can use.  These should be skills assessment, not unit tests for a particular curriculum.  See the guidance for examples. </a:t>
            </a:r>
          </a:p>
          <a:p>
            <a:r>
              <a:rPr lang="en-US" dirty="0"/>
              <a:t>Make note of these in the appropriate column (e.g. Column K = reading/ELA, Column L = Math, etc.).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E9E72F-3346-4911-9570-BC298B4E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PFS Determinations | </a:t>
            </a:r>
            <a:fld id="{C26AAFF7-C4D7-4A72-B8FA-A1753219243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1A053A-3246-4017-A475-04DDBCAA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Review Scores (Columns H-L)</a:t>
            </a:r>
          </a:p>
        </p:txBody>
      </p:sp>
    </p:spTree>
    <p:extLst>
      <p:ext uri="{BB962C8B-B14F-4D97-AF65-F5344CB8AC3E}">
        <p14:creationId xmlns:p14="http://schemas.microsoft.com/office/powerpoint/2010/main" val="21218966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DE Template">
      <a:dk1>
        <a:srgbClr val="262626"/>
      </a:dk1>
      <a:lt1>
        <a:sysClr val="window" lastClr="FFFFFF"/>
      </a:lt1>
      <a:dk2>
        <a:srgbClr val="17365D"/>
      </a:dk2>
      <a:lt2>
        <a:srgbClr val="BFD4EF"/>
      </a:lt2>
      <a:accent1>
        <a:srgbClr val="FFC000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A63AC"/>
      </a:hlink>
      <a:folHlink>
        <a:srgbClr val="E36C0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E-PowerPoint-Template" id="{4698D733-748D-4EAE-B1ED-1939937F8C4E}" vid="{B6105CDE-2E6C-4848-90C4-7BE5D002D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12869</TotalTime>
  <Words>1104</Words>
  <Application>Microsoft Office PowerPoint</Application>
  <PresentationFormat>Widescreen</PresentationFormat>
  <Paragraphs>171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Open Sans</vt:lpstr>
      <vt:lpstr>Open Sans Light</vt:lpstr>
      <vt:lpstr>Open Sans Semibold</vt:lpstr>
      <vt:lpstr>1_Office Theme</vt:lpstr>
      <vt:lpstr>Determining Who Gets Priority for Services</vt:lpstr>
      <vt:lpstr>Welcome &amp; Introductions</vt:lpstr>
      <vt:lpstr>Why Do We Identify Priority for Services?</vt:lpstr>
      <vt:lpstr>“Shall Give Priority”</vt:lpstr>
      <vt:lpstr>How to Determine Who is PFS</vt:lpstr>
      <vt:lpstr>Timing Matters: Start Early in the Fall</vt:lpstr>
      <vt:lpstr>Step 1 – Priority for Services Worksheet</vt:lpstr>
      <vt:lpstr>PFS – Worksheet </vt:lpstr>
      <vt:lpstr>Step 2 – Review Scores (Columns H-L)</vt:lpstr>
      <vt:lpstr>Step 2 –Previously Dropped Out (Column M)</vt:lpstr>
      <vt:lpstr>Step 3 – Determining Academic Risk  (Column N)</vt:lpstr>
      <vt:lpstr>Step 4 – Determine PFS (Column O)</vt:lpstr>
      <vt:lpstr>PFS for New Enrolling Students</vt:lpstr>
      <vt:lpstr>More Information</vt:lpstr>
      <vt:lpstr>Where to Find Guidance</vt:lpstr>
      <vt:lpstr>Completing Samples Together</vt:lpstr>
      <vt:lpstr>Samples</vt:lpstr>
      <vt:lpstr>Questions?</vt:lpstr>
    </vt:vector>
  </TitlesOfParts>
  <Company>Idaho State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NSLP Monthly Webinar</dc:title>
  <dc:subject>Idaho Child Nutrition Programs</dc:subject>
  <dc:creator>Idaho Child Nutrition Programs</dc:creator>
  <cp:lastModifiedBy>Brad Starks</cp:lastModifiedBy>
  <cp:revision>285</cp:revision>
  <cp:lastPrinted>2019-09-24T19:52:16Z</cp:lastPrinted>
  <dcterms:created xsi:type="dcterms:W3CDTF">2014-05-22T16:02:36Z</dcterms:created>
  <dcterms:modified xsi:type="dcterms:W3CDTF">2021-12-21T23:36:27Z</dcterms:modified>
</cp:coreProperties>
</file>