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77"/>
  </p:notesMasterIdLst>
  <p:sldIdLst>
    <p:sldId id="256" r:id="rId3"/>
    <p:sldId id="283" r:id="rId4"/>
    <p:sldId id="282" r:id="rId5"/>
    <p:sldId id="345" r:id="rId6"/>
    <p:sldId id="346" r:id="rId7"/>
    <p:sldId id="351" r:id="rId8"/>
    <p:sldId id="352" r:id="rId9"/>
    <p:sldId id="353" r:id="rId10"/>
    <p:sldId id="363" r:id="rId11"/>
    <p:sldId id="350" r:id="rId12"/>
    <p:sldId id="348" r:id="rId13"/>
    <p:sldId id="349" r:id="rId14"/>
    <p:sldId id="360" r:id="rId15"/>
    <p:sldId id="368" r:id="rId16"/>
    <p:sldId id="354" r:id="rId17"/>
    <p:sldId id="284" r:id="rId18"/>
    <p:sldId id="285" r:id="rId19"/>
    <p:sldId id="287" r:id="rId20"/>
    <p:sldId id="358" r:id="rId21"/>
    <p:sldId id="290" r:id="rId22"/>
    <p:sldId id="292" r:id="rId23"/>
    <p:sldId id="367" r:id="rId24"/>
    <p:sldId id="293" r:id="rId25"/>
    <p:sldId id="296" r:id="rId26"/>
    <p:sldId id="297" r:id="rId27"/>
    <p:sldId id="294" r:id="rId28"/>
    <p:sldId id="295" r:id="rId29"/>
    <p:sldId id="298" r:id="rId30"/>
    <p:sldId id="299" r:id="rId31"/>
    <p:sldId id="365" r:id="rId32"/>
    <p:sldId id="366" r:id="rId33"/>
    <p:sldId id="364" r:id="rId34"/>
    <p:sldId id="300" r:id="rId35"/>
    <p:sldId id="301" r:id="rId36"/>
    <p:sldId id="303" r:id="rId37"/>
    <p:sldId id="306" r:id="rId38"/>
    <p:sldId id="307" r:id="rId39"/>
    <p:sldId id="308" r:id="rId40"/>
    <p:sldId id="310" r:id="rId41"/>
    <p:sldId id="313" r:id="rId42"/>
    <p:sldId id="311"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8" r:id="rId57"/>
    <p:sldId id="327" r:id="rId58"/>
    <p:sldId id="329" r:id="rId59"/>
    <p:sldId id="330" r:id="rId60"/>
    <p:sldId id="331" r:id="rId61"/>
    <p:sldId id="332" r:id="rId62"/>
    <p:sldId id="333" r:id="rId63"/>
    <p:sldId id="334" r:id="rId64"/>
    <p:sldId id="335" r:id="rId65"/>
    <p:sldId id="336" r:id="rId66"/>
    <p:sldId id="337" r:id="rId67"/>
    <p:sldId id="338" r:id="rId68"/>
    <p:sldId id="339" r:id="rId69"/>
    <p:sldId id="341" r:id="rId70"/>
    <p:sldId id="340" r:id="rId71"/>
    <p:sldId id="342" r:id="rId72"/>
    <p:sldId id="343" r:id="rId73"/>
    <p:sldId id="344" r:id="rId74"/>
    <p:sldId id="356" r:id="rId75"/>
    <p:sldId id="362" r:id="rId7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40" autoAdjust="0"/>
  </p:normalViewPr>
  <p:slideViewPr>
    <p:cSldViewPr snapToGrid="0">
      <p:cViewPr varScale="1">
        <p:scale>
          <a:sx n="88" d="100"/>
          <a:sy n="88" d="100"/>
        </p:scale>
        <p:origin x="114" y="5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4" tIns="46242" rIns="92484" bIns="46242"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84" tIns="46242" rIns="92484" bIns="46242" rtlCol="0"/>
          <a:lstStyle>
            <a:lvl1pPr algn="r">
              <a:defRPr sz="1200"/>
            </a:lvl1pPr>
          </a:lstStyle>
          <a:p>
            <a:fld id="{479F6DA5-BF5B-485A-A7EF-C92A35BE3AC7}" type="datetimeFigureOut">
              <a:rPr lang="en-US" smtClean="0"/>
              <a:t>3/6/2023</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4" tIns="46242" rIns="92484" bIns="46242" rtlCol="0" anchor="ctr"/>
          <a:lstStyle/>
          <a:p>
            <a:endParaRPr lang="en-US" dirty="0"/>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4" tIns="46242" rIns="92484" bIns="4624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4" tIns="46242" rIns="92484" bIns="462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4" tIns="46242" rIns="92484" bIns="46242" rtlCol="0" anchor="b"/>
          <a:lstStyle>
            <a:lvl1pPr algn="r">
              <a:defRPr sz="1200"/>
            </a:lvl1pPr>
          </a:lstStyle>
          <a:p>
            <a:fld id="{13063EB2-C203-4E0B-B81C-0429BB0EF5D8}" type="slidenum">
              <a:rPr lang="en-US" smtClean="0"/>
              <a:t>‹#›</a:t>
            </a:fld>
            <a:endParaRPr lang="en-US" dirty="0"/>
          </a:p>
        </p:txBody>
      </p:sp>
    </p:spTree>
    <p:extLst>
      <p:ext uri="{BB962C8B-B14F-4D97-AF65-F5344CB8AC3E}">
        <p14:creationId xmlns:p14="http://schemas.microsoft.com/office/powerpoint/2010/main" val="111928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6170">
              <a:defRPr/>
            </a:pPr>
            <a:fld id="{7D7ED750-6D1C-4EC1-B8EE-9002EB86665A}" type="slidenum">
              <a:rPr lang="en-US">
                <a:solidFill>
                  <a:prstClr val="black"/>
                </a:solidFill>
                <a:latin typeface="Calibri" panose="020F0502020204030204"/>
              </a:rPr>
              <a:pPr defTabSz="906170">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47894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GASB 84, Effective Dec 15, 2019</a:t>
            </a:r>
          </a:p>
        </p:txBody>
      </p:sp>
      <p:sp>
        <p:nvSpPr>
          <p:cNvPr id="4" name="Slide Number Placeholder 3"/>
          <p:cNvSpPr>
            <a:spLocks noGrp="1"/>
          </p:cNvSpPr>
          <p:nvPr>
            <p:ph type="sldNum" sz="quarter" idx="5"/>
          </p:nvPr>
        </p:nvSpPr>
        <p:spPr/>
        <p:txBody>
          <a:bodyPr/>
          <a:lstStyle/>
          <a:p>
            <a:fld id="{13063EB2-C203-4E0B-B81C-0429BB0EF5D8}" type="slidenum">
              <a:rPr lang="en-US" smtClean="0"/>
              <a:t>19</a:t>
            </a:fld>
            <a:endParaRPr lang="en-US" dirty="0"/>
          </a:p>
        </p:txBody>
      </p:sp>
    </p:spTree>
    <p:extLst>
      <p:ext uri="{BB962C8B-B14F-4D97-AF65-F5344CB8AC3E}">
        <p14:creationId xmlns:p14="http://schemas.microsoft.com/office/powerpoint/2010/main" val="194851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Decorative Background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 y="1164111"/>
            <a:ext cx="12197161" cy="3775879"/>
          </a:xfrm>
          <a:prstGeom prst="rect">
            <a:avLst/>
          </a:prstGeom>
        </p:spPr>
      </p:pic>
      <p:sp>
        <p:nvSpPr>
          <p:cNvPr id="2" name="Title 1"/>
          <p:cNvSpPr>
            <a:spLocks noGrp="1"/>
          </p:cNvSpPr>
          <p:nvPr>
            <p:ph type="ctrTitle" hasCustomPrompt="1"/>
          </p:nvPr>
        </p:nvSpPr>
        <p:spPr>
          <a:xfrm>
            <a:off x="535460" y="1164111"/>
            <a:ext cx="5497871"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3" name="Subtitle 2"/>
          <p:cNvSpPr>
            <a:spLocks noGrp="1"/>
          </p:cNvSpPr>
          <p:nvPr>
            <p:ph type="subTitle" idx="1" hasCustomPrompt="1"/>
          </p:nvPr>
        </p:nvSpPr>
        <p:spPr>
          <a:xfrm>
            <a:off x="535460" y="3121918"/>
            <a:ext cx="5497871" cy="1219346"/>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14" name="Picture 13"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79193"/>
            <a:ext cx="807791" cy="82296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4"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fld id="{E6C3DB0D-0E55-4E4A-AEF9-2D72904097AD}" type="datetime1">
              <a:rPr lang="en-US" smtClean="0"/>
              <a:t>3/6/2023</a:t>
            </a:fld>
            <a:endParaRPr lang="en-US" dirty="0"/>
          </a:p>
        </p:txBody>
      </p:sp>
    </p:spTree>
    <p:extLst>
      <p:ext uri="{BB962C8B-B14F-4D97-AF65-F5344CB8AC3E}">
        <p14:creationId xmlns:p14="http://schemas.microsoft.com/office/powerpoint/2010/main" val="8749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B6930-60E9-4288-97E1-A5285D9948CD}"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243694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EDFBDF-0C3A-410A-9C24-3CC2EE32F620}"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58970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83784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5106154" y="1158658"/>
            <a:ext cx="7085847" cy="3799656"/>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13912"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Idaho State Department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Debbie Critchfield,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20071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117219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6103148" y="1262033"/>
            <a:ext cx="6088853" cy="3265037"/>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8560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172465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1998659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12387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a:blip r:embed="rId4"/>
          <a:stretch>
            <a:fillRect/>
          </a:stretch>
        </p:blipFill>
        <p:spPr>
          <a:xfrm>
            <a:off x="7019925" y="885"/>
            <a:ext cx="5172075" cy="2116403"/>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
        <p:nvSpPr>
          <p:cNvPr id="16" name="Subtitle 2">
            <a:extLst>
              <a:ext uri="{FF2B5EF4-FFF2-40B4-BE49-F238E27FC236}">
                <a16:creationId xmlns:a16="http://schemas.microsoft.com/office/drawing/2014/main" id="{42891A5D-2074-4AC1-AAAA-B91EE3376539}"/>
              </a:ext>
            </a:extLst>
          </p:cNvPr>
          <p:cNvSpPr txBox="1">
            <a:spLocks/>
          </p:cNvSpPr>
          <p:nvPr userDrawn="1"/>
        </p:nvSpPr>
        <p:spPr>
          <a:xfrm>
            <a:off x="213912"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Idaho State Department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Debbie Critchfield,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93640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Decorative Background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374465" cy="988601"/>
          </a:xfrm>
          <a:prstGeom prst="rect">
            <a:avLst/>
          </a:prstGeom>
        </p:spPr>
      </p:pic>
      <p:sp>
        <p:nvSpPr>
          <p:cNvPr id="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17" name="Content Placeholder 2"/>
          <p:cNvSpPr>
            <a:spLocks noGrp="1"/>
          </p:cNvSpPr>
          <p:nvPr>
            <p:ph idx="13"/>
          </p:nvPr>
        </p:nvSpPr>
        <p:spPr>
          <a:xfrm>
            <a:off x="751112" y="1340124"/>
            <a:ext cx="10515600" cy="4351338"/>
          </a:xfrm>
        </p:spPr>
        <p:txBody>
          <a:bodyPr>
            <a:normAutofit/>
          </a:bodyPr>
          <a:lstStyle>
            <a:lvl1pPr>
              <a:defRPr sz="40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sz="36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sz="3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8203963" y="6395774"/>
            <a:ext cx="3769899" cy="365125"/>
          </a:xfrm>
        </p:spPr>
        <p:txBody>
          <a:bodyPr/>
          <a:lstStyle>
            <a:lvl1pPr>
              <a:defRPr>
                <a:solidFill>
                  <a:schemeClr val="tx1">
                    <a:lumMod val="90000"/>
                    <a:lumOff val="10000"/>
                  </a:schemeClr>
                </a:solidFill>
              </a:defRPr>
            </a:lvl1pPr>
          </a:lstStyle>
          <a:p>
            <a:r>
              <a:rPr lang="en-US" dirty="0"/>
              <a:t>Change title footer in master slides for all slides | </a:t>
            </a:r>
            <a:fld id="{C26AAFF7-C4D7-4A72-B8FA-A17532192431}" type="slidenum">
              <a:rPr lang="en-US" smtClean="0"/>
              <a:pPr/>
              <a:t>‹#›</a:t>
            </a:fld>
            <a:endParaRPr lang="en-US" dirty="0"/>
          </a:p>
        </p:txBody>
      </p:sp>
    </p:spTree>
    <p:extLst>
      <p:ext uri="{BB962C8B-B14F-4D97-AF65-F5344CB8AC3E}">
        <p14:creationId xmlns:p14="http://schemas.microsoft.com/office/powerpoint/2010/main" val="2126847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392797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086519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082067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043145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45999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6590"/>
            <a:ext cx="12183574" cy="3271956"/>
          </a:xfrm>
          <a:prstGeom prst="rect">
            <a:avLst/>
          </a:prstGeom>
        </p:spPr>
      </p:pic>
      <p:sp>
        <p:nvSpPr>
          <p:cNvPr id="10" name="Title 1"/>
          <p:cNvSpPr>
            <a:spLocks noGrp="1"/>
          </p:cNvSpPr>
          <p:nvPr>
            <p:ph type="ctrTitle" hasCustomPrompt="1"/>
          </p:nvPr>
        </p:nvSpPr>
        <p:spPr>
          <a:xfrm>
            <a:off x="535460" y="1266590"/>
            <a:ext cx="73694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13" name="Subtitle 2"/>
          <p:cNvSpPr>
            <a:spLocks noGrp="1"/>
          </p:cNvSpPr>
          <p:nvPr>
            <p:ph type="subTitle" idx="1" hasCustomPrompt="1"/>
          </p:nvPr>
        </p:nvSpPr>
        <p:spPr>
          <a:xfrm>
            <a:off x="535460" y="3224396"/>
            <a:ext cx="7369400" cy="1168141"/>
          </a:xfrm>
        </p:spPr>
        <p:txBody>
          <a:bodyPr/>
          <a:lstStyle>
            <a:lvl1pPr marL="0" indent="0" algn="l">
              <a:buNone/>
              <a:defRPr sz="2000" cap="none" baseline="0">
                <a:solidFill>
                  <a:schemeClr val="bg1"/>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21" name="Picture 20"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79193"/>
            <a:ext cx="807791" cy="822960"/>
          </a:xfrm>
          <a:prstGeom prst="rect">
            <a:avLst/>
          </a:prstGeom>
        </p:spPr>
      </p:pic>
      <p:sp>
        <p:nvSpPr>
          <p:cNvPr id="9" name="Slide Number Placeholder 5"/>
          <p:cNvSpPr>
            <a:spLocks noGrp="1"/>
          </p:cNvSpPr>
          <p:nvPr>
            <p:ph type="sldNum" sz="quarter" idx="12"/>
          </p:nvPr>
        </p:nvSpPr>
        <p:spPr>
          <a:xfrm>
            <a:off x="8203963" y="6395774"/>
            <a:ext cx="3769899" cy="365125"/>
          </a:xfrm>
        </p:spPr>
        <p:txBody>
          <a:bodyPr/>
          <a:lstStyle>
            <a:lvl1pPr>
              <a:defRPr>
                <a:solidFill>
                  <a:schemeClr val="tx1">
                    <a:lumMod val="90000"/>
                    <a:lumOff val="10000"/>
                  </a:schemeClr>
                </a:solidFill>
              </a:defRPr>
            </a:lvl1pPr>
          </a:lstStyle>
          <a:p>
            <a:r>
              <a:rPr lang="en-US" dirty="0"/>
              <a:t>Change title footer in master slides for all slides | </a:t>
            </a:r>
            <a:fld id="{C26AAFF7-C4D7-4A72-B8FA-A17532192431}" type="slidenum">
              <a:rPr lang="en-US" smtClean="0"/>
              <a:pPr/>
              <a:t>‹#›</a:t>
            </a:fld>
            <a:endParaRPr lang="en-US" dirty="0"/>
          </a:p>
        </p:txBody>
      </p:sp>
    </p:spTree>
    <p:extLst>
      <p:ext uri="{BB962C8B-B14F-4D97-AF65-F5344CB8AC3E}">
        <p14:creationId xmlns:p14="http://schemas.microsoft.com/office/powerpoint/2010/main" val="244708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6" name="Picture 15" descr="Decorative Background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374465" cy="988601"/>
          </a:xfrm>
          <a:prstGeom prst="rect">
            <a:avLst/>
          </a:prstGeom>
        </p:spPr>
      </p:pic>
      <p:sp>
        <p:nvSpPr>
          <p:cNvPr id="20"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740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4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Picture 25"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1" name="Slide Number Placeholder 5"/>
          <p:cNvSpPr>
            <a:spLocks noGrp="1"/>
          </p:cNvSpPr>
          <p:nvPr>
            <p:ph type="sldNum" sz="quarter" idx="12"/>
          </p:nvPr>
        </p:nvSpPr>
        <p:spPr>
          <a:xfrm>
            <a:off x="8203963" y="6395774"/>
            <a:ext cx="3769899" cy="365125"/>
          </a:xfrm>
        </p:spPr>
        <p:txBody>
          <a:bodyPr/>
          <a:lstStyle>
            <a:lvl1pPr>
              <a:defRPr>
                <a:solidFill>
                  <a:schemeClr val="tx1">
                    <a:lumMod val="90000"/>
                    <a:lumOff val="10000"/>
                  </a:schemeClr>
                </a:solidFill>
              </a:defRPr>
            </a:lvl1pPr>
          </a:lstStyle>
          <a:p>
            <a:r>
              <a:rPr lang="en-US" dirty="0"/>
              <a:t>Change title footer in master slides for all slides | </a:t>
            </a:r>
            <a:fld id="{C26AAFF7-C4D7-4A72-B8FA-A17532192431}" type="slidenum">
              <a:rPr lang="en-US" smtClean="0"/>
              <a:pPr/>
              <a:t>‹#›</a:t>
            </a:fld>
            <a:endParaRPr lang="en-US" dirty="0"/>
          </a:p>
        </p:txBody>
      </p:sp>
    </p:spTree>
    <p:extLst>
      <p:ext uri="{BB962C8B-B14F-4D97-AF65-F5344CB8AC3E}">
        <p14:creationId xmlns:p14="http://schemas.microsoft.com/office/powerpoint/2010/main" val="324035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8" name="Picture 17" descr="Decorative Background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374465" cy="988601"/>
          </a:xfrm>
          <a:prstGeom prst="rect">
            <a:avLst/>
          </a:prstGeom>
        </p:spPr>
      </p:pic>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2638" y="1035906"/>
            <a:ext cx="5183188"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3" name="Slide Number Placeholder 5"/>
          <p:cNvSpPr>
            <a:spLocks noGrp="1"/>
          </p:cNvSpPr>
          <p:nvPr>
            <p:ph type="sldNum" sz="quarter" idx="12"/>
          </p:nvPr>
        </p:nvSpPr>
        <p:spPr>
          <a:xfrm>
            <a:off x="8203963" y="6395774"/>
            <a:ext cx="3769899" cy="365125"/>
          </a:xfrm>
        </p:spPr>
        <p:txBody>
          <a:bodyPr/>
          <a:lstStyle>
            <a:lvl1pPr>
              <a:defRPr>
                <a:solidFill>
                  <a:schemeClr val="tx1">
                    <a:lumMod val="90000"/>
                    <a:lumOff val="10000"/>
                  </a:schemeClr>
                </a:solidFill>
              </a:defRPr>
            </a:lvl1pPr>
          </a:lstStyle>
          <a:p>
            <a:r>
              <a:rPr lang="en-US" dirty="0"/>
              <a:t>Change title footer in master slides for all slides | </a:t>
            </a:r>
            <a:fld id="{C26AAFF7-C4D7-4A72-B8FA-A17532192431}" type="slidenum">
              <a:rPr lang="en-US" smtClean="0"/>
              <a:pPr/>
              <a:t>‹#›</a:t>
            </a:fld>
            <a:endParaRPr lang="en-US" dirty="0"/>
          </a:p>
        </p:txBody>
      </p:sp>
    </p:spTree>
    <p:extLst>
      <p:ext uri="{BB962C8B-B14F-4D97-AF65-F5344CB8AC3E}">
        <p14:creationId xmlns:p14="http://schemas.microsoft.com/office/powerpoint/2010/main" val="19520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7" name="Slide Number Placeholder 5"/>
          <p:cNvSpPr>
            <a:spLocks noGrp="1"/>
          </p:cNvSpPr>
          <p:nvPr>
            <p:ph type="sldNum" sz="quarter" idx="12"/>
          </p:nvPr>
        </p:nvSpPr>
        <p:spPr>
          <a:xfrm>
            <a:off x="8203963" y="6395774"/>
            <a:ext cx="3769899" cy="365125"/>
          </a:xfrm>
        </p:spPr>
        <p:txBody>
          <a:bodyPr/>
          <a:lstStyle>
            <a:lvl1pPr>
              <a:defRPr>
                <a:solidFill>
                  <a:schemeClr val="tx1">
                    <a:lumMod val="90000"/>
                    <a:lumOff val="10000"/>
                  </a:schemeClr>
                </a:solidFill>
              </a:defRPr>
            </a:lvl1pPr>
          </a:lstStyle>
          <a:p>
            <a:r>
              <a:rPr lang="en-US" dirty="0"/>
              <a:t>Change title footer in master slides for all slides | </a:t>
            </a:r>
            <a:fld id="{C26AAFF7-C4D7-4A72-B8FA-A17532192431}" type="slidenum">
              <a:rPr lang="en-US" smtClean="0"/>
              <a:pPr/>
              <a:t>‹#›</a:t>
            </a:fld>
            <a:endParaRPr lang="en-US" dirty="0"/>
          </a:p>
        </p:txBody>
      </p:sp>
    </p:spTree>
    <p:extLst>
      <p:ext uri="{BB962C8B-B14F-4D97-AF65-F5344CB8AC3E}">
        <p14:creationId xmlns:p14="http://schemas.microsoft.com/office/powerpoint/2010/main" val="115924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 y="0"/>
            <a:ext cx="12184359" cy="2129883"/>
          </a:xfrm>
          <a:prstGeom prst="rect">
            <a:avLst/>
          </a:prstGeom>
        </p:spPr>
      </p:pic>
      <p:sp>
        <p:nvSpPr>
          <p:cNvPr id="2" name="Title 1"/>
          <p:cNvSpPr>
            <a:spLocks noGrp="1"/>
          </p:cNvSpPr>
          <p:nvPr>
            <p:ph type="title"/>
          </p:nvPr>
        </p:nvSpPr>
        <p:spPr>
          <a:xfrm>
            <a:off x="573560" y="406568"/>
            <a:ext cx="10515600" cy="1325563"/>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6" name="Picture 15" descr="S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9611" y="4818159"/>
            <a:ext cx="807791" cy="822960"/>
          </a:xfrm>
          <a:prstGeom prst="rect">
            <a:avLst/>
          </a:prstGeom>
        </p:spPr>
      </p:pic>
      <p:sp>
        <p:nvSpPr>
          <p:cNvPr id="3"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fld id="{30169B57-24B4-4E0E-9FEE-9AF0D9D57E75}" type="datetime1">
              <a:rPr lang="en-US" smtClean="0"/>
              <a:t>3/6/2023</a:t>
            </a:fld>
            <a:endParaRPr lang="en-US" dirty="0"/>
          </a:p>
        </p:txBody>
      </p:sp>
      <p:sp>
        <p:nvSpPr>
          <p:cNvPr id="12" name="Slide Number Placeholder 5"/>
          <p:cNvSpPr>
            <a:spLocks noGrp="1"/>
          </p:cNvSpPr>
          <p:nvPr>
            <p:ph type="sldNum" sz="quarter" idx="12"/>
          </p:nvPr>
        </p:nvSpPr>
        <p:spPr>
          <a:xfrm>
            <a:off x="8203963" y="6395774"/>
            <a:ext cx="3769899" cy="365125"/>
          </a:xfrm>
        </p:spPr>
        <p:txBody>
          <a:bodyPr/>
          <a:lstStyle>
            <a:lvl1pPr>
              <a:defRPr>
                <a:solidFill>
                  <a:schemeClr val="tx1">
                    <a:lumMod val="90000"/>
                    <a:lumOff val="10000"/>
                  </a:schemeClr>
                </a:solidFill>
              </a:defRPr>
            </a:lvl1pPr>
          </a:lstStyle>
          <a:p>
            <a:r>
              <a:rPr lang="en-US" dirty="0"/>
              <a:t>Change title footer in master slides for all slides | </a:t>
            </a:r>
            <a:fld id="{C26AAFF7-C4D7-4A72-B8FA-A17532192431}" type="slidenum">
              <a:rPr lang="en-US" smtClean="0"/>
              <a:pPr/>
              <a:t>‹#›</a:t>
            </a:fld>
            <a:endParaRPr lang="en-US" dirty="0"/>
          </a:p>
        </p:txBody>
      </p:sp>
    </p:spTree>
    <p:extLst>
      <p:ext uri="{BB962C8B-B14F-4D97-AF65-F5344CB8AC3E}">
        <p14:creationId xmlns:p14="http://schemas.microsoft.com/office/powerpoint/2010/main" val="378792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EB0B2-85F7-4CE7-9861-6140544FEEDE}"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73761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169722-3577-447E-92BD-7A571E36D020}"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44778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345AB-76FA-455C-89D0-9021D6E45229}" type="datetime1">
              <a:rPr lang="en-US" smtClean="0"/>
              <a:t>3/6/2023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102624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2272481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reich@sde.Idaho.gov"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phillips@sde.idaho.gov" TargetMode="External"/><Relationship Id="rId2" Type="http://schemas.openxmlformats.org/officeDocument/2006/relationships/hyperlink" Target="http://www.sde.idaho.gov/finance/" TargetMode="External"/><Relationship Id="rId1" Type="http://schemas.openxmlformats.org/officeDocument/2006/relationships/slideLayout" Target="../slideLayouts/slideLayout2.xml"/><Relationship Id="rId4" Type="http://schemas.openxmlformats.org/officeDocument/2006/relationships/hyperlink" Target="mailto:dreich@sde.Idaho.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sde.idaho.gov/finance/"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egistry@sco.idaho.gov" TargetMode="External"/><Relationship Id="rId2" Type="http://schemas.openxmlformats.org/officeDocument/2006/relationships/hyperlink" Target="mailto:regionalcoordinators@sde.idaho.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6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mailto:Jsiler@sde.Idaho.gov" TargetMode="External"/><Relationship Id="rId3" Type="http://schemas.openxmlformats.org/officeDocument/2006/relationships/hyperlink" Target="mailto:AMcCoy@sde.idaho.gov" TargetMode="External"/><Relationship Id="rId7" Type="http://schemas.openxmlformats.org/officeDocument/2006/relationships/hyperlink" Target="mailto:MFulbright@sde.idaho.gov" TargetMode="External"/><Relationship Id="rId2" Type="http://schemas.openxmlformats.org/officeDocument/2006/relationships/hyperlink" Target="mailto:JAOberle@sde.idaho.gov?subject=email%20address%20for%20School%20Finance%20staff" TargetMode="External"/><Relationship Id="rId1" Type="http://schemas.openxmlformats.org/officeDocument/2006/relationships/slideLayout" Target="../slideLayouts/slideLayout2.xml"/><Relationship Id="rId6" Type="http://schemas.openxmlformats.org/officeDocument/2006/relationships/hyperlink" Target="mailto:clpiranfar@sde.idaho.gov" TargetMode="External"/><Relationship Id="rId5" Type="http://schemas.openxmlformats.org/officeDocument/2006/relationships/hyperlink" Target="mailto:pbrewer@sde.idaho.gov" TargetMode="External"/><Relationship Id="rId10" Type="http://schemas.openxmlformats.org/officeDocument/2006/relationships/hyperlink" Target="http://www.sde.idaho.gov/" TargetMode="External"/><Relationship Id="rId4" Type="http://schemas.openxmlformats.org/officeDocument/2006/relationships/hyperlink" Target="mailto:bcphillips@sde.idaho.gov" TargetMode="External"/><Relationship Id="rId9" Type="http://schemas.openxmlformats.org/officeDocument/2006/relationships/hyperlink" Target="http://www.sde.idaho.gov/finance/"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sde.idaho.gov/" TargetMode="External"/><Relationship Id="rId2" Type="http://schemas.openxmlformats.org/officeDocument/2006/relationships/hyperlink" Target="mailto:email@sde.idaho.gov"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2626">
                    <a:lumMod val="90000"/>
                    <a:lumOff val="10000"/>
                  </a:srgbClr>
                </a:solidFill>
                <a:effectLst/>
                <a:uLnTx/>
                <a:uFillTx/>
                <a:latin typeface="Calibri" panose="020F0502020204030204"/>
              </a:rPr>
              <a:t>3/2/2023</a:t>
            </a:r>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535460" y="3121917"/>
            <a:ext cx="9144000" cy="1517816"/>
          </a:xfrm>
        </p:spPr>
        <p:txBody>
          <a:bodyPr>
            <a:normAutofit fontScale="92500" lnSpcReduction="20000"/>
          </a:bodyPr>
          <a:lstStyle/>
          <a:p>
            <a:pPr lvl="0">
              <a:lnSpc>
                <a:spcPct val="100000"/>
              </a:lnSpc>
              <a:defRPr/>
            </a:pPr>
            <a:endParaRPr lang="en-US"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0000"/>
              </a:lnSpc>
              <a:defRPr/>
            </a:pPr>
            <a:endParaRPr lang="en-US"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0000"/>
              </a:lnSpc>
              <a:defRPr/>
            </a:pPr>
            <a:r>
              <a:rPr lang="en-US" b="1"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Aaron McCoy</a:t>
            </a:r>
          </a:p>
          <a:p>
            <a:pPr lvl="0">
              <a:lnSpc>
                <a:spcPct val="100000"/>
              </a:lnSpc>
              <a:spcBef>
                <a:spcPts val="0"/>
              </a:spcBef>
              <a:defRPr/>
            </a:pPr>
            <a:endParaRPr lang="en-US"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0000"/>
              </a:lnSpc>
              <a:spcBef>
                <a:spcPts val="0"/>
              </a:spcBef>
              <a:defRPr/>
            </a:pPr>
            <a:r>
              <a:rPr lang="en-US"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Public School Finance</a:t>
            </a:r>
          </a:p>
          <a:p>
            <a:endParaRPr lang="en-US" dirty="0"/>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lstStyle/>
          <a:p>
            <a:r>
              <a:rPr lang="en-US" dirty="0"/>
              <a:t>IASBO Workshop</a:t>
            </a:r>
            <a:br>
              <a:rPr lang="en-US" dirty="0"/>
            </a:br>
            <a:r>
              <a:rPr lang="en-US" dirty="0"/>
              <a:t>Finance</a:t>
            </a:r>
          </a:p>
        </p:txBody>
      </p:sp>
    </p:spTree>
    <p:extLst>
      <p:ext uri="{BB962C8B-B14F-4D97-AF65-F5344CB8AC3E}">
        <p14:creationId xmlns:p14="http://schemas.microsoft.com/office/powerpoint/2010/main" val="176692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10</a:t>
            </a:fld>
            <a:endParaRPr lang="en-US" dirty="0"/>
          </a:p>
        </p:txBody>
      </p:sp>
      <p:pic>
        <p:nvPicPr>
          <p:cNvPr id="5" name="Picture 4" descr="Picture of graduation ceremony">
            <a:extLst>
              <a:ext uri="{FF2B5EF4-FFF2-40B4-BE49-F238E27FC236}">
                <a16:creationId xmlns:a16="http://schemas.microsoft.com/office/drawing/2014/main" id="{FC129D05-103F-4189-8680-1CAEABEF85EF}"/>
              </a:ext>
            </a:extLst>
          </p:cNvPr>
          <p:cNvPicPr>
            <a:picLocks noChangeAspect="1"/>
          </p:cNvPicPr>
          <p:nvPr/>
        </p:nvPicPr>
        <p:blipFill>
          <a:blip r:embed="rId2"/>
          <a:stretch>
            <a:fillRect/>
          </a:stretch>
        </p:blipFill>
        <p:spPr>
          <a:xfrm rot="989541">
            <a:off x="9458516" y="4429951"/>
            <a:ext cx="1780168" cy="1185288"/>
          </a:xfrm>
          <a:prstGeom prst="rect">
            <a:avLst/>
          </a:prstGeom>
        </p:spPr>
      </p:pic>
      <p:sp>
        <p:nvSpPr>
          <p:cNvPr id="3" name="Content Placeholder 2"/>
          <p:cNvSpPr>
            <a:spLocks noGrp="1"/>
          </p:cNvSpPr>
          <p:nvPr>
            <p:ph idx="13"/>
          </p:nvPr>
        </p:nvSpPr>
        <p:spPr/>
        <p:txBody>
          <a:bodyPr>
            <a:normAutofit/>
          </a:bodyPr>
          <a:lstStyle/>
          <a:p>
            <a:pPr marL="0" indent="0">
              <a:spcAft>
                <a:spcPts val="600"/>
              </a:spcAft>
              <a:buNone/>
            </a:pPr>
            <a:r>
              <a:rPr lang="en-US" sz="3200" b="1" dirty="0">
                <a:latin typeface="+mn-lt"/>
              </a:rPr>
              <a:t>Grade 12 Students:</a:t>
            </a:r>
          </a:p>
          <a:p>
            <a:pPr marL="0" indent="0">
              <a:spcAft>
                <a:spcPts val="600"/>
              </a:spcAft>
              <a:buNone/>
            </a:pPr>
            <a:r>
              <a:rPr lang="en-US" sz="2400" dirty="0"/>
              <a:t>Instructional Hours may be reduced for Grade 12 Students</a:t>
            </a:r>
          </a:p>
          <a:p>
            <a:pPr>
              <a:spcAft>
                <a:spcPts val="600"/>
              </a:spcAft>
            </a:pPr>
            <a:r>
              <a:rPr lang="en-US" sz="2400" dirty="0"/>
              <a:t>Up to 11 hours for grade 12 students ONLY</a:t>
            </a:r>
          </a:p>
          <a:p>
            <a:pPr lvl="1">
              <a:spcAft>
                <a:spcPts val="600"/>
              </a:spcAft>
            </a:pPr>
            <a:r>
              <a:rPr lang="en-US" sz="2400" dirty="0"/>
              <a:t>Many schools end the school year earlier for grade 12 students</a:t>
            </a:r>
          </a:p>
          <a:p>
            <a:pPr lvl="1">
              <a:spcAft>
                <a:spcPts val="600"/>
              </a:spcAft>
            </a:pPr>
            <a:r>
              <a:rPr lang="en-US" sz="2400" dirty="0"/>
              <a:t>If your school elects to reduce the amount of instructional time for grade 12 students, a separate calendar must be completed for grade 12</a:t>
            </a:r>
          </a:p>
        </p:txBody>
      </p:sp>
      <p:sp>
        <p:nvSpPr>
          <p:cNvPr id="2" name="Title 1"/>
          <p:cNvSpPr>
            <a:spLocks noGrp="1"/>
          </p:cNvSpPr>
          <p:nvPr>
            <p:ph type="title"/>
          </p:nvPr>
        </p:nvSpPr>
        <p:spPr bwMode="white"/>
        <p:txBody>
          <a:bodyPr>
            <a:normAutofit/>
          </a:bodyPr>
          <a:lstStyle/>
          <a:p>
            <a:r>
              <a:rPr lang="en-US" sz="3800" dirty="0"/>
              <a:t>Calendars – Reduction in Hours</a:t>
            </a:r>
          </a:p>
        </p:txBody>
      </p:sp>
    </p:spTree>
    <p:extLst>
      <p:ext uri="{BB962C8B-B14F-4D97-AF65-F5344CB8AC3E}">
        <p14:creationId xmlns:p14="http://schemas.microsoft.com/office/powerpoint/2010/main" val="352556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Calendars - Reduction in Hours</a:t>
            </a:r>
          </a:p>
        </p:txBody>
      </p:sp>
      <p:sp>
        <p:nvSpPr>
          <p:cNvPr id="3" name="Content Placeholder 2"/>
          <p:cNvSpPr>
            <a:spLocks noGrp="1"/>
          </p:cNvSpPr>
          <p:nvPr>
            <p:ph idx="13"/>
          </p:nvPr>
        </p:nvSpPr>
        <p:spPr>
          <a:xfrm>
            <a:off x="751112" y="1340124"/>
            <a:ext cx="10515600" cy="4889226"/>
          </a:xfrm>
        </p:spPr>
        <p:txBody>
          <a:bodyPr>
            <a:normAutofit lnSpcReduction="10000"/>
          </a:bodyPr>
          <a:lstStyle/>
          <a:p>
            <a:pPr marL="0" indent="0">
              <a:spcAft>
                <a:spcPts val="600"/>
              </a:spcAft>
              <a:buNone/>
            </a:pPr>
            <a:r>
              <a:rPr lang="en-US" sz="2800" b="1" dirty="0">
                <a:latin typeface="+mn-lt"/>
              </a:rPr>
              <a:t>STAFF DEVELOPMENT:</a:t>
            </a:r>
          </a:p>
          <a:p>
            <a:pPr>
              <a:spcAft>
                <a:spcPts val="600"/>
              </a:spcAft>
            </a:pPr>
            <a:r>
              <a:rPr lang="en-US" sz="2800" dirty="0"/>
              <a:t>Up to </a:t>
            </a:r>
            <a:r>
              <a:rPr lang="en-US" sz="2800" dirty="0">
                <a:solidFill>
                  <a:srgbClr val="FF0000"/>
                </a:solidFill>
              </a:rPr>
              <a:t>22 hours </a:t>
            </a:r>
            <a:r>
              <a:rPr lang="en-US" sz="2800" dirty="0"/>
              <a:t>for actual qualified staff development activities (11 hours for kindergarten)</a:t>
            </a:r>
          </a:p>
          <a:p>
            <a:pPr lvl="1">
              <a:spcAft>
                <a:spcPts val="600"/>
              </a:spcAft>
            </a:pPr>
            <a:r>
              <a:rPr lang="en-US" sz="2400" dirty="0"/>
              <a:t>Staff development is time set aside for the training of teachers to allow for the development of teaching skills</a:t>
            </a:r>
          </a:p>
          <a:p>
            <a:pPr lvl="1">
              <a:spcAft>
                <a:spcPts val="600"/>
              </a:spcAft>
            </a:pPr>
            <a:r>
              <a:rPr lang="en-US" sz="2400" dirty="0"/>
              <a:t>Staff development hours are not limited to the length of the “normal” school day and may occur prior to the first day and after the last day of school for students</a:t>
            </a:r>
          </a:p>
          <a:p>
            <a:pPr lvl="1">
              <a:spcAft>
                <a:spcPts val="600"/>
              </a:spcAft>
            </a:pPr>
            <a:r>
              <a:rPr lang="en-US" sz="2400" dirty="0"/>
              <a:t>You can have as many staff development hours as you want, but only 22 hours count as instructional time (11 hours for kindergarten)</a:t>
            </a:r>
            <a:r>
              <a:rPr lang="en-US" sz="2400" b="1" i="1" dirty="0">
                <a:latin typeface="+mn-lt"/>
              </a:rPr>
              <a:t> </a:t>
            </a:r>
          </a:p>
          <a:p>
            <a:pPr marL="457200" lvl="1" indent="0">
              <a:spcAft>
                <a:spcPts val="600"/>
              </a:spcAft>
              <a:buNone/>
            </a:pPr>
            <a:r>
              <a:rPr lang="en-US" sz="2400" b="1" i="1" dirty="0">
                <a:latin typeface="+mn-lt"/>
              </a:rPr>
              <a:t>Not</a:t>
            </a:r>
            <a:r>
              <a:rPr lang="en-US" sz="2400" b="1" dirty="0">
                <a:latin typeface="+mn-lt"/>
              </a:rPr>
              <a:t> considered to be staff development activities: </a:t>
            </a:r>
            <a:r>
              <a:rPr lang="en-US" sz="2400" dirty="0"/>
              <a:t>Teacher prep days, work days, parent teacher conferences, and mentor time</a:t>
            </a:r>
          </a:p>
          <a:p>
            <a:pPr lvl="1">
              <a:spcAft>
                <a:spcPts val="600"/>
              </a:spcAft>
            </a:pPr>
            <a:endParaRPr lang="en-US" sz="2400" dirty="0"/>
          </a:p>
          <a:p>
            <a:pPr marL="0" indent="0">
              <a:spcAft>
                <a:spcPts val="600"/>
              </a:spcAft>
              <a:buNone/>
            </a:pPr>
            <a:endParaRPr lang="en-US" sz="24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11</a:t>
            </a:fld>
            <a:endParaRPr lang="en-US" dirty="0"/>
          </a:p>
        </p:txBody>
      </p:sp>
    </p:spTree>
    <p:extLst>
      <p:ext uri="{BB962C8B-B14F-4D97-AF65-F5344CB8AC3E}">
        <p14:creationId xmlns:p14="http://schemas.microsoft.com/office/powerpoint/2010/main" val="283645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12</a:t>
            </a:fld>
            <a:endParaRPr lang="en-US" dirty="0"/>
          </a:p>
        </p:txBody>
      </p:sp>
      <p:pic>
        <p:nvPicPr>
          <p:cNvPr id="5" name="Picture 4" descr="Picture of child playing in the snow" title="Picture of child playing in the snow">
            <a:extLst>
              <a:ext uri="{FF2B5EF4-FFF2-40B4-BE49-F238E27FC236}">
                <a16:creationId xmlns:a16="http://schemas.microsoft.com/office/drawing/2014/main" id="{75D77025-F7CD-4539-98E7-6D9B7139FDFA}"/>
              </a:ext>
            </a:extLst>
          </p:cNvPr>
          <p:cNvPicPr>
            <a:picLocks noChangeAspect="1"/>
          </p:cNvPicPr>
          <p:nvPr/>
        </p:nvPicPr>
        <p:blipFill>
          <a:blip r:embed="rId2"/>
          <a:stretch>
            <a:fillRect/>
          </a:stretch>
        </p:blipFill>
        <p:spPr>
          <a:xfrm>
            <a:off x="9316827" y="5089959"/>
            <a:ext cx="1804508" cy="1203006"/>
          </a:xfrm>
          <a:prstGeom prst="rect">
            <a:avLst/>
          </a:prstGeom>
        </p:spPr>
      </p:pic>
      <p:sp>
        <p:nvSpPr>
          <p:cNvPr id="3" name="Content Placeholder 2"/>
          <p:cNvSpPr>
            <a:spLocks noGrp="1"/>
          </p:cNvSpPr>
          <p:nvPr>
            <p:ph idx="13"/>
          </p:nvPr>
        </p:nvSpPr>
        <p:spPr>
          <a:xfrm>
            <a:off x="751112" y="1340123"/>
            <a:ext cx="10515600" cy="4815143"/>
          </a:xfrm>
        </p:spPr>
        <p:txBody>
          <a:bodyPr>
            <a:normAutofit lnSpcReduction="10000"/>
          </a:bodyPr>
          <a:lstStyle/>
          <a:p>
            <a:pPr marL="0" indent="0">
              <a:spcAft>
                <a:spcPts val="600"/>
              </a:spcAft>
              <a:buNone/>
            </a:pPr>
            <a:r>
              <a:rPr lang="en-US" sz="2800" b="1" dirty="0">
                <a:latin typeface="+mn-lt"/>
              </a:rPr>
              <a:t>Emergency Closures</a:t>
            </a:r>
          </a:p>
          <a:p>
            <a:pPr>
              <a:spcAft>
                <a:spcPts val="600"/>
              </a:spcAft>
            </a:pPr>
            <a:r>
              <a:rPr lang="en-US" sz="2800" dirty="0"/>
              <a:t>Up to a total of 11 hours for emergency school closures.</a:t>
            </a:r>
          </a:p>
          <a:p>
            <a:pPr lvl="1">
              <a:spcAft>
                <a:spcPts val="600"/>
              </a:spcAft>
            </a:pPr>
            <a:r>
              <a:rPr lang="en-US" sz="2400" dirty="0"/>
              <a:t>Must be due to </a:t>
            </a:r>
            <a:r>
              <a:rPr lang="en-US" sz="2400" dirty="0">
                <a:solidFill>
                  <a:srgbClr val="FF0000"/>
                </a:solidFill>
              </a:rPr>
              <a:t>adverse weather conditions and facility failures</a:t>
            </a:r>
          </a:p>
          <a:p>
            <a:pPr>
              <a:spcAft>
                <a:spcPts val="600"/>
              </a:spcAft>
            </a:pPr>
            <a:r>
              <a:rPr lang="en-US" sz="2800" b="1" dirty="0"/>
              <a:t>For instructional hour purposes only, a closure due to widespread sickness is not a qualified emergency closure</a:t>
            </a:r>
          </a:p>
          <a:p>
            <a:pPr>
              <a:spcAft>
                <a:spcPts val="600"/>
              </a:spcAft>
            </a:pPr>
            <a:r>
              <a:rPr lang="en-US" sz="2800" dirty="0"/>
              <a:t>Submit the Certificate of Closure as your closures occur with a copy of your board minutes approving the emergency closure</a:t>
            </a:r>
          </a:p>
          <a:p>
            <a:pPr lvl="1">
              <a:spcAft>
                <a:spcPts val="600"/>
              </a:spcAft>
            </a:pPr>
            <a:r>
              <a:rPr lang="en-US" sz="2400" dirty="0"/>
              <a:t>Emergency Closure form can be found under Calendars, School Calendar Forms on the School Finance website</a:t>
            </a:r>
          </a:p>
          <a:p>
            <a:pPr lvl="1">
              <a:spcAft>
                <a:spcPts val="600"/>
              </a:spcAft>
            </a:pPr>
            <a:r>
              <a:rPr lang="en-US" sz="2400" dirty="0"/>
              <a:t>Please submit form to Dean Reich, </a:t>
            </a:r>
            <a:r>
              <a:rPr lang="en-US" sz="2400" dirty="0">
                <a:hlinkClick r:id="rId3"/>
              </a:rPr>
              <a:t>dreich@sde.Idaho.gov</a:t>
            </a:r>
            <a:r>
              <a:rPr lang="en-US" sz="2400" dirty="0"/>
              <a:t> </a:t>
            </a:r>
          </a:p>
          <a:p>
            <a:pPr lvl="1">
              <a:spcAft>
                <a:spcPts val="600"/>
              </a:spcAft>
            </a:pPr>
            <a:endParaRPr lang="en-US" sz="2400" dirty="0"/>
          </a:p>
          <a:p>
            <a:pPr marL="0" indent="0">
              <a:spcAft>
                <a:spcPts val="600"/>
              </a:spcAft>
              <a:buNone/>
            </a:pPr>
            <a:endParaRPr lang="en-US" sz="2400" dirty="0"/>
          </a:p>
        </p:txBody>
      </p:sp>
      <p:sp>
        <p:nvSpPr>
          <p:cNvPr id="2" name="Title 1"/>
          <p:cNvSpPr>
            <a:spLocks noGrp="1"/>
          </p:cNvSpPr>
          <p:nvPr>
            <p:ph type="title"/>
          </p:nvPr>
        </p:nvSpPr>
        <p:spPr bwMode="white"/>
        <p:txBody>
          <a:bodyPr>
            <a:normAutofit/>
          </a:bodyPr>
          <a:lstStyle/>
          <a:p>
            <a:r>
              <a:rPr lang="en-US" sz="3800" dirty="0"/>
              <a:t>Calendars - Reduction in Hours</a:t>
            </a:r>
          </a:p>
        </p:txBody>
      </p:sp>
    </p:spTree>
    <p:extLst>
      <p:ext uri="{BB962C8B-B14F-4D97-AF65-F5344CB8AC3E}">
        <p14:creationId xmlns:p14="http://schemas.microsoft.com/office/powerpoint/2010/main" val="108065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416F-03DA-4B51-B6FA-084B707C7089}"/>
              </a:ext>
            </a:extLst>
          </p:cNvPr>
          <p:cNvSpPr>
            <a:spLocks noGrp="1"/>
          </p:cNvSpPr>
          <p:nvPr>
            <p:ph type="title"/>
          </p:nvPr>
        </p:nvSpPr>
        <p:spPr/>
        <p:txBody>
          <a:bodyPr/>
          <a:lstStyle/>
          <a:p>
            <a:r>
              <a:rPr lang="en-US" dirty="0"/>
              <a:t>Calendars - Emergency Closures</a:t>
            </a:r>
          </a:p>
        </p:txBody>
      </p:sp>
      <p:pic>
        <p:nvPicPr>
          <p:cNvPr id="5" name="Content Placeholder 4" descr="Comparison chart of eligible closure between ISEE and instructional calendars.">
            <a:extLst>
              <a:ext uri="{FF2B5EF4-FFF2-40B4-BE49-F238E27FC236}">
                <a16:creationId xmlns:a16="http://schemas.microsoft.com/office/drawing/2014/main" id="{3C13385B-7381-4BF8-9120-13501B9AB7E0}"/>
              </a:ext>
            </a:extLst>
          </p:cNvPr>
          <p:cNvPicPr>
            <a:picLocks noGrp="1" noChangeAspect="1"/>
          </p:cNvPicPr>
          <p:nvPr>
            <p:ph idx="13"/>
          </p:nvPr>
        </p:nvPicPr>
        <p:blipFill>
          <a:blip r:embed="rId2"/>
          <a:stretch>
            <a:fillRect/>
          </a:stretch>
        </p:blipFill>
        <p:spPr>
          <a:xfrm>
            <a:off x="3185781" y="1126538"/>
            <a:ext cx="5820438" cy="5131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4FA58436-6F03-413B-9032-B2EE36D067B5}"/>
              </a:ext>
            </a:extLst>
          </p:cNvPr>
          <p:cNvSpPr>
            <a:spLocks noGrp="1"/>
          </p:cNvSpPr>
          <p:nvPr>
            <p:ph type="sldNum" sz="quarter" idx="12"/>
          </p:nvPr>
        </p:nvSpPr>
        <p:spPr/>
        <p:txBody>
          <a:bodyPr/>
          <a:lstStyle/>
          <a:p>
            <a:r>
              <a:rPr lang="en-US" dirty="0"/>
              <a:t>School Finance - Other | </a:t>
            </a:r>
            <a:fld id="{C26AAFF7-C4D7-4A72-B8FA-A17532192431}" type="slidenum">
              <a:rPr lang="en-US" smtClean="0"/>
              <a:pPr/>
              <a:t>13</a:t>
            </a:fld>
            <a:endParaRPr lang="en-US" dirty="0"/>
          </a:p>
        </p:txBody>
      </p:sp>
    </p:spTree>
    <p:extLst>
      <p:ext uri="{BB962C8B-B14F-4D97-AF65-F5344CB8AC3E}">
        <p14:creationId xmlns:p14="http://schemas.microsoft.com/office/powerpoint/2010/main" val="270677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Instructional Calendars</a:t>
            </a:r>
          </a:p>
        </p:txBody>
      </p:sp>
      <p:sp>
        <p:nvSpPr>
          <p:cNvPr id="3" name="Content Placeholder 2"/>
          <p:cNvSpPr>
            <a:spLocks noGrp="1"/>
          </p:cNvSpPr>
          <p:nvPr>
            <p:ph idx="13"/>
          </p:nvPr>
        </p:nvSpPr>
        <p:spPr>
          <a:xfrm>
            <a:off x="751111" y="1340123"/>
            <a:ext cx="10772021" cy="4849009"/>
          </a:xfrm>
        </p:spPr>
        <p:txBody>
          <a:bodyPr>
            <a:normAutofit fontScale="77500" lnSpcReduction="20000"/>
          </a:bodyPr>
          <a:lstStyle/>
          <a:p>
            <a:pPr>
              <a:lnSpc>
                <a:spcPct val="100000"/>
              </a:lnSpc>
              <a:spcAft>
                <a:spcPts val="600"/>
              </a:spcAft>
            </a:pPr>
            <a:r>
              <a:rPr lang="en-US" sz="2800" dirty="0"/>
              <a:t>Required by Idaho Code 33-512, requires minimum hours of instruction per grade level</a:t>
            </a:r>
          </a:p>
          <a:p>
            <a:pPr>
              <a:lnSpc>
                <a:spcPct val="100000"/>
              </a:lnSpc>
              <a:spcAft>
                <a:spcPts val="600"/>
              </a:spcAft>
            </a:pPr>
            <a:r>
              <a:rPr lang="en-US" sz="2800" dirty="0"/>
              <a:t>Calendar forms and a Manual are available on the SDE website at: </a:t>
            </a:r>
            <a:r>
              <a:rPr lang="en-US" sz="2800" dirty="0">
                <a:hlinkClick r:id="rId2" tooltip="Link to School Finance website"/>
              </a:rPr>
              <a:t>www.sde.idaho.gov/finance/</a:t>
            </a:r>
            <a:r>
              <a:rPr lang="en-US" sz="2800" dirty="0"/>
              <a:t> under Calendars</a:t>
            </a:r>
          </a:p>
          <a:p>
            <a:pPr lvl="1">
              <a:lnSpc>
                <a:spcPct val="100000"/>
              </a:lnSpc>
              <a:spcAft>
                <a:spcPts val="600"/>
              </a:spcAft>
            </a:pPr>
            <a:r>
              <a:rPr lang="en-US" sz="2400" dirty="0"/>
              <a:t>2023-2024 calendar forms will be available in the spring</a:t>
            </a:r>
          </a:p>
          <a:p>
            <a:pPr lvl="1">
              <a:lnSpc>
                <a:spcPct val="100000"/>
              </a:lnSpc>
              <a:spcAft>
                <a:spcPts val="600"/>
              </a:spcAft>
            </a:pPr>
            <a:r>
              <a:rPr lang="en-US" sz="2400" dirty="0"/>
              <a:t>Schools will be notified via email when posted</a:t>
            </a:r>
            <a:endParaRPr lang="en-US" sz="2400" dirty="0">
              <a:solidFill>
                <a:srgbClr val="FF0000"/>
              </a:solidFill>
            </a:endParaRPr>
          </a:p>
          <a:p>
            <a:pPr>
              <a:lnSpc>
                <a:spcPct val="100000"/>
              </a:lnSpc>
              <a:spcAft>
                <a:spcPts val="600"/>
              </a:spcAft>
            </a:pPr>
            <a:r>
              <a:rPr lang="en-US" sz="2800" dirty="0"/>
              <a:t>Include a copy of the patron school calendar with your forms </a:t>
            </a:r>
          </a:p>
          <a:p>
            <a:pPr>
              <a:lnSpc>
                <a:spcPct val="100000"/>
              </a:lnSpc>
              <a:spcAft>
                <a:spcPts val="600"/>
              </a:spcAft>
            </a:pPr>
            <a:r>
              <a:rPr lang="en-US" sz="2800" dirty="0"/>
              <a:t>Due to School Finance by May 31</a:t>
            </a:r>
            <a:r>
              <a:rPr lang="en-US" sz="2800" baseline="30000" dirty="0"/>
              <a:t>st</a:t>
            </a:r>
            <a:r>
              <a:rPr lang="en-US" sz="2800" dirty="0"/>
              <a:t> for the 2023-2024 school year </a:t>
            </a:r>
          </a:p>
          <a:p>
            <a:pPr lvl="1">
              <a:lnSpc>
                <a:spcPct val="100000"/>
              </a:lnSpc>
              <a:spcAft>
                <a:spcPts val="600"/>
              </a:spcAft>
            </a:pPr>
            <a:r>
              <a:rPr lang="en-US" sz="2800" dirty="0"/>
              <a:t>Notify School Finance of changes as they occur </a:t>
            </a:r>
            <a:r>
              <a:rPr lang="en-US" sz="2600" dirty="0"/>
              <a:t>(any closure or deviation from original calendars)</a:t>
            </a:r>
            <a:endParaRPr lang="en-US" sz="2800" dirty="0"/>
          </a:p>
          <a:p>
            <a:pPr>
              <a:lnSpc>
                <a:spcPct val="100000"/>
              </a:lnSpc>
              <a:spcAft>
                <a:spcPts val="600"/>
              </a:spcAft>
            </a:pPr>
            <a:r>
              <a:rPr lang="en-US" sz="2800" dirty="0"/>
              <a:t>Call or email </a:t>
            </a:r>
            <a:r>
              <a:rPr lang="en-US" sz="2800" b="1" dirty="0"/>
              <a:t>Morgan Phillips </a:t>
            </a:r>
            <a:r>
              <a:rPr lang="en-US" sz="2800" dirty="0"/>
              <a:t>at (208) 332-6840 with changes or questions, </a:t>
            </a:r>
            <a:r>
              <a:rPr lang="en-US" sz="2800" dirty="0">
                <a:hlinkClick r:id="rId3"/>
              </a:rPr>
              <a:t>mphillips@sde.idaho.gov</a:t>
            </a:r>
            <a:endParaRPr lang="en-US" sz="2800" dirty="0"/>
          </a:p>
          <a:p>
            <a:pPr lvl="1">
              <a:lnSpc>
                <a:spcPct val="100000"/>
              </a:lnSpc>
              <a:spcAft>
                <a:spcPts val="600"/>
              </a:spcAft>
            </a:pPr>
            <a:r>
              <a:rPr lang="en-US" sz="2400" dirty="0"/>
              <a:t>Please also submit emergency closures to Dean Reich, </a:t>
            </a:r>
            <a:r>
              <a:rPr lang="en-US" sz="2400" dirty="0">
                <a:hlinkClick r:id="rId4"/>
              </a:rPr>
              <a:t>dreich@sde.idaho.gov</a:t>
            </a:r>
            <a:r>
              <a:rPr lang="en-US" sz="2400" dirty="0"/>
              <a:t> </a:t>
            </a:r>
          </a:p>
          <a:p>
            <a:pPr marL="0" indent="0">
              <a:lnSpc>
                <a:spcPct val="100000"/>
              </a:lnSpc>
              <a:spcAft>
                <a:spcPts val="600"/>
              </a:spcAft>
              <a:buNone/>
            </a:pPr>
            <a:endParaRPr lang="en-US" sz="23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14</a:t>
            </a:fld>
            <a:endParaRPr lang="en-US" dirty="0"/>
          </a:p>
        </p:txBody>
      </p:sp>
    </p:spTree>
    <p:extLst>
      <p:ext uri="{BB962C8B-B14F-4D97-AF65-F5344CB8AC3E}">
        <p14:creationId xmlns:p14="http://schemas.microsoft.com/office/powerpoint/2010/main" val="214632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600" dirty="0"/>
              <a:t>Calendars - Summary</a:t>
            </a:r>
            <a:endParaRPr lang="en-US" dirty="0"/>
          </a:p>
        </p:txBody>
      </p:sp>
      <p:sp>
        <p:nvSpPr>
          <p:cNvPr id="3" name="Content Placeholder 2"/>
          <p:cNvSpPr>
            <a:spLocks noGrp="1"/>
          </p:cNvSpPr>
          <p:nvPr>
            <p:ph idx="13"/>
          </p:nvPr>
        </p:nvSpPr>
        <p:spPr>
          <a:xfrm>
            <a:off x="751112" y="1340124"/>
            <a:ext cx="10515600" cy="4908276"/>
          </a:xfrm>
        </p:spPr>
        <p:txBody>
          <a:bodyPr>
            <a:normAutofit/>
          </a:bodyPr>
          <a:lstStyle/>
          <a:p>
            <a:pPr marL="0" indent="0">
              <a:spcBef>
                <a:spcPts val="600"/>
              </a:spcBef>
              <a:spcAft>
                <a:spcPts val="600"/>
              </a:spcAft>
              <a:buNone/>
            </a:pPr>
            <a:r>
              <a:rPr lang="en-US" sz="2400" dirty="0"/>
              <a:t>Before submitting, check the following:</a:t>
            </a:r>
          </a:p>
          <a:p>
            <a:pPr marL="0" indent="0">
              <a:spcBef>
                <a:spcPts val="600"/>
              </a:spcBef>
              <a:spcAft>
                <a:spcPts val="600"/>
              </a:spcAft>
              <a:buNone/>
            </a:pPr>
            <a:endParaRPr lang="en-US" sz="2400" dirty="0"/>
          </a:p>
          <a:p>
            <a:pPr>
              <a:spcBef>
                <a:spcPts val="600"/>
              </a:spcBef>
              <a:spcAft>
                <a:spcPts val="600"/>
              </a:spcAft>
            </a:pPr>
            <a:r>
              <a:rPr lang="en-US" sz="2400" dirty="0"/>
              <a:t>Instructional hour requirement has been fully satisfied</a:t>
            </a:r>
          </a:p>
          <a:p>
            <a:pPr>
              <a:spcBef>
                <a:spcPts val="600"/>
              </a:spcBef>
              <a:spcAft>
                <a:spcPts val="600"/>
              </a:spcAft>
            </a:pPr>
            <a:r>
              <a:rPr lang="en-US" sz="2400" dirty="0"/>
              <a:t>Build in a buffer to allow for any closures during the school year</a:t>
            </a:r>
          </a:p>
          <a:p>
            <a:pPr>
              <a:spcBef>
                <a:spcPts val="600"/>
              </a:spcBef>
              <a:spcAft>
                <a:spcPts val="600"/>
              </a:spcAft>
            </a:pPr>
            <a:r>
              <a:rPr lang="en-US" sz="2400" dirty="0"/>
              <a:t>Contact information completed</a:t>
            </a:r>
          </a:p>
          <a:p>
            <a:pPr>
              <a:spcBef>
                <a:spcPts val="600"/>
              </a:spcBef>
              <a:spcAft>
                <a:spcPts val="600"/>
              </a:spcAft>
            </a:pPr>
            <a:r>
              <a:rPr lang="en-US" sz="2400" dirty="0"/>
              <a:t>Condense school calendars as much as possible</a:t>
            </a:r>
          </a:p>
          <a:p>
            <a:pPr>
              <a:spcBef>
                <a:spcPts val="600"/>
              </a:spcBef>
              <a:spcAft>
                <a:spcPts val="600"/>
              </a:spcAft>
            </a:pPr>
            <a:r>
              <a:rPr lang="en-US" sz="2400" dirty="0"/>
              <a:t>Include </a:t>
            </a:r>
            <a:r>
              <a:rPr lang="en-US" sz="2400" b="1" u="sng" dirty="0"/>
              <a:t>patron</a:t>
            </a:r>
            <a:r>
              <a:rPr lang="en-US" sz="2400" dirty="0"/>
              <a:t> calendar when submitting</a:t>
            </a:r>
          </a:p>
          <a:p>
            <a:pPr>
              <a:spcBef>
                <a:spcPts val="600"/>
              </a:spcBef>
              <a:spcAft>
                <a:spcPts val="600"/>
              </a:spcAft>
            </a:pPr>
            <a:endParaRPr lang="en-US" sz="24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15</a:t>
            </a:fld>
            <a:endParaRPr lang="en-US" dirty="0"/>
          </a:p>
        </p:txBody>
      </p:sp>
    </p:spTree>
    <p:extLst>
      <p:ext uri="{BB962C8B-B14F-4D97-AF65-F5344CB8AC3E}">
        <p14:creationId xmlns:p14="http://schemas.microsoft.com/office/powerpoint/2010/main" val="309542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a:t>IFARMS</a:t>
            </a:r>
          </a:p>
        </p:txBody>
      </p:sp>
      <p:sp>
        <p:nvSpPr>
          <p:cNvPr id="3" name="Subtitle 2"/>
          <p:cNvSpPr>
            <a:spLocks noGrp="1"/>
          </p:cNvSpPr>
          <p:nvPr>
            <p:ph type="subTitle" idx="1"/>
          </p:nvPr>
        </p:nvSpPr>
        <p:spPr bwMode="white"/>
        <p:txBody>
          <a:bodyPr/>
          <a:lstStyle/>
          <a:p>
            <a:r>
              <a:rPr lang="en-US" dirty="0"/>
              <a:t>Idaho Code 33-701(7)</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16</a:t>
            </a:fld>
            <a:endParaRPr lang="en-US" dirty="0"/>
          </a:p>
        </p:txBody>
      </p:sp>
    </p:spTree>
    <p:extLst>
      <p:ext uri="{BB962C8B-B14F-4D97-AF65-F5344CB8AC3E}">
        <p14:creationId xmlns:p14="http://schemas.microsoft.com/office/powerpoint/2010/main" val="952434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IFARMS - General Information</a:t>
            </a:r>
          </a:p>
        </p:txBody>
      </p:sp>
      <p:sp>
        <p:nvSpPr>
          <p:cNvPr id="3" name="Content Placeholder 2"/>
          <p:cNvSpPr>
            <a:spLocks noGrp="1"/>
          </p:cNvSpPr>
          <p:nvPr>
            <p:ph idx="13"/>
          </p:nvPr>
        </p:nvSpPr>
        <p:spPr>
          <a:xfrm>
            <a:off x="751112" y="1340123"/>
            <a:ext cx="10515600" cy="4772810"/>
          </a:xfrm>
        </p:spPr>
        <p:txBody>
          <a:bodyPr>
            <a:normAutofit fontScale="85000" lnSpcReduction="10000"/>
          </a:bodyPr>
          <a:lstStyle/>
          <a:p>
            <a:pPr>
              <a:spcAft>
                <a:spcPts val="600"/>
              </a:spcAft>
            </a:pPr>
            <a:r>
              <a:rPr lang="en-US" sz="3200" dirty="0"/>
              <a:t>Idaho Financial Accounting Reporting Management System (IFARMS)</a:t>
            </a:r>
          </a:p>
          <a:p>
            <a:pPr lvl="1">
              <a:spcAft>
                <a:spcPts val="600"/>
              </a:spcAft>
            </a:pPr>
            <a:r>
              <a:rPr lang="en-US" sz="3200" dirty="0"/>
              <a:t>Allows for the reporting of uniform, consistent data among schools </a:t>
            </a:r>
          </a:p>
          <a:p>
            <a:pPr>
              <a:spcAft>
                <a:spcPts val="600"/>
              </a:spcAft>
            </a:pPr>
            <a:r>
              <a:rPr lang="en-US" sz="3200" dirty="0"/>
              <a:t>Accounting system should be able to incorporate the IFARMS chart of accounts</a:t>
            </a:r>
          </a:p>
          <a:p>
            <a:pPr lvl="1">
              <a:spcAft>
                <a:spcPts val="600"/>
              </a:spcAft>
            </a:pPr>
            <a:r>
              <a:rPr lang="en-US" sz="2800" dirty="0"/>
              <a:t>Every revenue has a fund number and account code tied to it</a:t>
            </a:r>
          </a:p>
          <a:p>
            <a:pPr lvl="1">
              <a:spcAft>
                <a:spcPts val="600"/>
              </a:spcAft>
            </a:pPr>
            <a:r>
              <a:rPr lang="en-US" sz="2800" dirty="0"/>
              <a:t>Every expenditure has a fund number, function code, and </a:t>
            </a:r>
            <a:r>
              <a:rPr lang="en-US" sz="2800" dirty="0" err="1"/>
              <a:t>subobject</a:t>
            </a:r>
            <a:r>
              <a:rPr lang="en-US" sz="2800" dirty="0"/>
              <a:t> code tied to it</a:t>
            </a:r>
          </a:p>
          <a:p>
            <a:pPr>
              <a:spcAft>
                <a:spcPts val="600"/>
              </a:spcAft>
            </a:pPr>
            <a:r>
              <a:rPr lang="en-US" sz="3200" dirty="0"/>
              <a:t>IFARMS Manual is available on the School Finance website under Financial Information &amp; Manuals</a:t>
            </a:r>
          </a:p>
          <a:p>
            <a:pPr>
              <a:spcAft>
                <a:spcPts val="600"/>
              </a:spcAft>
            </a:pPr>
            <a:r>
              <a:rPr lang="en-US" sz="3200" dirty="0"/>
              <a:t>Please setup funds according to the IFARMS Chart of Accounts</a:t>
            </a:r>
          </a:p>
          <a:p>
            <a:pPr>
              <a:spcAft>
                <a:spcPts val="600"/>
              </a:spcAft>
            </a:pPr>
            <a:endParaRPr lang="en-US" sz="32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17</a:t>
            </a:fld>
            <a:endParaRPr lang="en-US" dirty="0"/>
          </a:p>
        </p:txBody>
      </p:sp>
    </p:spTree>
    <p:extLst>
      <p:ext uri="{BB962C8B-B14F-4D97-AF65-F5344CB8AC3E}">
        <p14:creationId xmlns:p14="http://schemas.microsoft.com/office/powerpoint/2010/main" val="310877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18</a:t>
            </a:fld>
            <a:endParaRPr lang="en-US" dirty="0"/>
          </a:p>
        </p:txBody>
      </p:sp>
      <p:pic>
        <p:nvPicPr>
          <p:cNvPr id="6" name="Picture 5" descr="Example of the IFARMS chart of accounts. includes fund numbers and function codes.">
            <a:extLst>
              <a:ext uri="{FF2B5EF4-FFF2-40B4-BE49-F238E27FC236}">
                <a16:creationId xmlns:a16="http://schemas.microsoft.com/office/drawing/2014/main" id="{8D1032A6-DF19-4974-AF2A-6E73FA83A6DC}"/>
              </a:ext>
            </a:extLst>
          </p:cNvPr>
          <p:cNvPicPr>
            <a:picLocks noChangeAspect="1"/>
          </p:cNvPicPr>
          <p:nvPr/>
        </p:nvPicPr>
        <p:blipFill>
          <a:blip r:embed="rId2"/>
          <a:stretch>
            <a:fillRect/>
          </a:stretch>
        </p:blipFill>
        <p:spPr>
          <a:xfrm>
            <a:off x="931333" y="1190724"/>
            <a:ext cx="10329334" cy="5110063"/>
          </a:xfrm>
          <a:prstGeom prst="rect">
            <a:avLst/>
          </a:prstGeom>
        </p:spPr>
      </p:pic>
      <p:sp>
        <p:nvSpPr>
          <p:cNvPr id="2" name="Title 1"/>
          <p:cNvSpPr>
            <a:spLocks noGrp="1"/>
          </p:cNvSpPr>
          <p:nvPr>
            <p:ph type="title"/>
          </p:nvPr>
        </p:nvSpPr>
        <p:spPr bwMode="white"/>
        <p:txBody>
          <a:bodyPr>
            <a:normAutofit/>
          </a:bodyPr>
          <a:lstStyle/>
          <a:p>
            <a:r>
              <a:rPr lang="en-US" sz="3800" dirty="0"/>
              <a:t>IFARMS - Chart of Accounts</a:t>
            </a:r>
          </a:p>
        </p:txBody>
      </p:sp>
    </p:spTree>
    <p:extLst>
      <p:ext uri="{BB962C8B-B14F-4D97-AF65-F5344CB8AC3E}">
        <p14:creationId xmlns:p14="http://schemas.microsoft.com/office/powerpoint/2010/main" val="153109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2CCD-07D0-44DD-8346-724838A714C6}"/>
              </a:ext>
            </a:extLst>
          </p:cNvPr>
          <p:cNvSpPr>
            <a:spLocks noGrp="1"/>
          </p:cNvSpPr>
          <p:nvPr>
            <p:ph type="title"/>
          </p:nvPr>
        </p:nvSpPr>
        <p:spPr bwMode="white"/>
        <p:txBody>
          <a:bodyPr>
            <a:normAutofit/>
          </a:bodyPr>
          <a:lstStyle/>
          <a:p>
            <a:r>
              <a:rPr lang="en-US" dirty="0"/>
              <a:t>Recent changes to the Chart of Accounts</a:t>
            </a:r>
          </a:p>
        </p:txBody>
      </p:sp>
      <p:sp>
        <p:nvSpPr>
          <p:cNvPr id="3" name="Content Placeholder 2">
            <a:extLst>
              <a:ext uri="{FF2B5EF4-FFF2-40B4-BE49-F238E27FC236}">
                <a16:creationId xmlns:a16="http://schemas.microsoft.com/office/drawing/2014/main" id="{FF0781D6-1F64-4ADB-A4A6-E8CB59145364}"/>
              </a:ext>
            </a:extLst>
          </p:cNvPr>
          <p:cNvSpPr>
            <a:spLocks noGrp="1"/>
          </p:cNvSpPr>
          <p:nvPr>
            <p:ph idx="13"/>
          </p:nvPr>
        </p:nvSpPr>
        <p:spPr/>
        <p:txBody>
          <a:bodyPr>
            <a:normAutofit lnSpcReduction="10000"/>
          </a:bodyPr>
          <a:lstStyle/>
          <a:p>
            <a:pPr>
              <a:spcAft>
                <a:spcPts val="600"/>
              </a:spcAft>
            </a:pPr>
            <a:r>
              <a:rPr lang="en-US" sz="3200" dirty="0">
                <a:solidFill>
                  <a:srgbClr val="FF0000"/>
                </a:solidFill>
              </a:rPr>
              <a:t>Fund 238 </a:t>
            </a:r>
            <a:r>
              <a:rPr lang="en-US" sz="3200" dirty="0">
                <a:solidFill>
                  <a:schemeClr val="tx1"/>
                </a:solidFill>
              </a:rPr>
              <a:t>designated</a:t>
            </a:r>
            <a:r>
              <a:rPr lang="en-US" sz="3200" dirty="0">
                <a:solidFill>
                  <a:srgbClr val="FF0000"/>
                </a:solidFill>
              </a:rPr>
              <a:t> </a:t>
            </a:r>
            <a:r>
              <a:rPr lang="en-US" sz="3200" dirty="0"/>
              <a:t>for the reporting of Student Activity program</a:t>
            </a:r>
          </a:p>
          <a:p>
            <a:pPr>
              <a:spcAft>
                <a:spcPts val="600"/>
              </a:spcAft>
            </a:pPr>
            <a:r>
              <a:rPr lang="en-US" sz="3200" dirty="0"/>
              <a:t>Function Code 740 – Student Activity Program</a:t>
            </a:r>
          </a:p>
          <a:p>
            <a:pPr>
              <a:spcAft>
                <a:spcPts val="600"/>
              </a:spcAft>
            </a:pPr>
            <a:r>
              <a:rPr lang="en-US" sz="3200" dirty="0"/>
              <a:t>ESSER Funds 250, 252, 254, 259</a:t>
            </a:r>
          </a:p>
          <a:p>
            <a:pPr lvl="1">
              <a:spcAft>
                <a:spcPts val="600"/>
              </a:spcAft>
            </a:pPr>
            <a:r>
              <a:rPr lang="en-US" sz="2400" dirty="0"/>
              <a:t>For specifics, please contact Brian Butkus, 208-332-6900</a:t>
            </a:r>
          </a:p>
          <a:p>
            <a:pPr marL="457200" lvl="1" indent="0">
              <a:spcAft>
                <a:spcPts val="600"/>
              </a:spcAft>
              <a:buNone/>
            </a:pPr>
            <a:endParaRPr lang="en-US" sz="2400" dirty="0"/>
          </a:p>
          <a:p>
            <a:pPr>
              <a:spcAft>
                <a:spcPts val="600"/>
              </a:spcAft>
            </a:pPr>
            <a:r>
              <a:rPr lang="en-US" sz="3200" dirty="0"/>
              <a:t>Upcoming Additions:</a:t>
            </a:r>
          </a:p>
          <a:p>
            <a:pPr lvl="1">
              <a:spcAft>
                <a:spcPts val="600"/>
              </a:spcAft>
            </a:pPr>
            <a:r>
              <a:rPr lang="en-US" sz="2800" dirty="0"/>
              <a:t>Function Code for Books and Periodicals</a:t>
            </a:r>
          </a:p>
          <a:p>
            <a:pPr>
              <a:spcAft>
                <a:spcPts val="600"/>
              </a:spcAft>
            </a:pPr>
            <a:endParaRPr lang="en-US" sz="3600" dirty="0"/>
          </a:p>
        </p:txBody>
      </p:sp>
      <p:sp>
        <p:nvSpPr>
          <p:cNvPr id="4" name="Slide Number Placeholder 3">
            <a:extLst>
              <a:ext uri="{FF2B5EF4-FFF2-40B4-BE49-F238E27FC236}">
                <a16:creationId xmlns:a16="http://schemas.microsoft.com/office/drawing/2014/main" id="{E069D3DD-2021-4FA0-B747-FE40626A4429}"/>
              </a:ext>
            </a:extLst>
          </p:cNvPr>
          <p:cNvSpPr>
            <a:spLocks noGrp="1"/>
          </p:cNvSpPr>
          <p:nvPr>
            <p:ph type="sldNum" sz="quarter" idx="12"/>
          </p:nvPr>
        </p:nvSpPr>
        <p:spPr/>
        <p:txBody>
          <a:bodyPr/>
          <a:lstStyle/>
          <a:p>
            <a:r>
              <a:rPr lang="en-US" dirty="0"/>
              <a:t>School Finance – Other | </a:t>
            </a:r>
            <a:fld id="{C26AAFF7-C4D7-4A72-B8FA-A17532192431}" type="slidenum">
              <a:rPr lang="en-US" smtClean="0"/>
              <a:pPr/>
              <a:t>19</a:t>
            </a:fld>
            <a:endParaRPr lang="en-US" dirty="0"/>
          </a:p>
        </p:txBody>
      </p:sp>
    </p:spTree>
    <p:extLst>
      <p:ext uri="{BB962C8B-B14F-4D97-AF65-F5344CB8AC3E}">
        <p14:creationId xmlns:p14="http://schemas.microsoft.com/office/powerpoint/2010/main" val="265646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a:t>
            </a:fld>
            <a:endParaRPr lang="en-US" dirty="0"/>
          </a:p>
        </p:txBody>
      </p:sp>
      <p:pic>
        <p:nvPicPr>
          <p:cNvPr id="5" name="Picture 4" descr="Picture of dollar sign">
            <a:extLst>
              <a:ext uri="{FF2B5EF4-FFF2-40B4-BE49-F238E27FC236}">
                <a16:creationId xmlns:a16="http://schemas.microsoft.com/office/drawing/2014/main" id="{1C42A4A7-37C6-4116-9AB0-E5DC7CB3690F}"/>
              </a:ext>
            </a:extLst>
          </p:cNvPr>
          <p:cNvPicPr>
            <a:picLocks noChangeAspect="1"/>
          </p:cNvPicPr>
          <p:nvPr/>
        </p:nvPicPr>
        <p:blipFill>
          <a:blip r:embed="rId2"/>
          <a:stretch>
            <a:fillRect/>
          </a:stretch>
        </p:blipFill>
        <p:spPr>
          <a:xfrm>
            <a:off x="8636018" y="1340124"/>
            <a:ext cx="2404672" cy="2536497"/>
          </a:xfrm>
          <a:prstGeom prst="rect">
            <a:avLst/>
          </a:prstGeom>
        </p:spPr>
      </p:pic>
      <p:sp>
        <p:nvSpPr>
          <p:cNvPr id="3" name="Content Placeholder 2"/>
          <p:cNvSpPr>
            <a:spLocks noGrp="1"/>
          </p:cNvSpPr>
          <p:nvPr>
            <p:ph idx="13"/>
          </p:nvPr>
        </p:nvSpPr>
        <p:spPr>
          <a:xfrm>
            <a:off x="434304" y="1340124"/>
            <a:ext cx="11600942" cy="4351338"/>
          </a:xfrm>
        </p:spPr>
        <p:txBody>
          <a:bodyPr>
            <a:normAutofit fontScale="85000" lnSpcReduction="20000"/>
          </a:bodyPr>
          <a:lstStyle/>
          <a:p>
            <a:pPr>
              <a:lnSpc>
                <a:spcPct val="120000"/>
              </a:lnSpc>
            </a:pPr>
            <a:r>
              <a:rPr lang="en-US" sz="3200" dirty="0"/>
              <a:t>Data Acquisition Calendar</a:t>
            </a:r>
          </a:p>
          <a:p>
            <a:pPr>
              <a:lnSpc>
                <a:spcPct val="120000"/>
              </a:lnSpc>
            </a:pPr>
            <a:r>
              <a:rPr lang="en-US" sz="3200" dirty="0"/>
              <a:t>Instructional Calendars</a:t>
            </a:r>
          </a:p>
          <a:p>
            <a:pPr>
              <a:lnSpc>
                <a:spcPct val="120000"/>
              </a:lnSpc>
            </a:pPr>
            <a:r>
              <a:rPr lang="en-US" sz="3200" dirty="0"/>
              <a:t>IFARMS</a:t>
            </a:r>
          </a:p>
          <a:p>
            <a:pPr>
              <a:lnSpc>
                <a:spcPct val="120000"/>
              </a:lnSpc>
            </a:pPr>
            <a:r>
              <a:rPr lang="en-US" sz="3200" dirty="0"/>
              <a:t>Tuition Rates </a:t>
            </a:r>
          </a:p>
          <a:p>
            <a:pPr>
              <a:lnSpc>
                <a:spcPct val="120000"/>
              </a:lnSpc>
            </a:pPr>
            <a:r>
              <a:rPr lang="en-US" sz="3200" dirty="0"/>
              <a:t>School Building Maintenance</a:t>
            </a:r>
          </a:p>
          <a:p>
            <a:pPr>
              <a:lnSpc>
                <a:spcPct val="120000"/>
              </a:lnSpc>
            </a:pPr>
            <a:r>
              <a:rPr lang="en-US" sz="3200" dirty="0"/>
              <a:t>Continuous Improvement Reimbursement</a:t>
            </a:r>
          </a:p>
          <a:p>
            <a:pPr>
              <a:lnSpc>
                <a:spcPct val="120000"/>
              </a:lnSpc>
            </a:pPr>
            <a:r>
              <a:rPr lang="en-US" sz="3200" dirty="0"/>
              <a:t>Other State Funding on Line 6 of the Foundation Program Calculation Worksheet </a:t>
            </a:r>
          </a:p>
          <a:p>
            <a:pPr>
              <a:lnSpc>
                <a:spcPct val="120000"/>
              </a:lnSpc>
            </a:pPr>
            <a:r>
              <a:rPr lang="en-US" sz="3200" dirty="0"/>
              <a:t>Indirect Costs</a:t>
            </a:r>
          </a:p>
          <a:p>
            <a:endParaRPr lang="en-US" dirty="0"/>
          </a:p>
        </p:txBody>
      </p:sp>
      <p:sp>
        <p:nvSpPr>
          <p:cNvPr id="2" name="Title 1"/>
          <p:cNvSpPr>
            <a:spLocks noGrp="1"/>
          </p:cNvSpPr>
          <p:nvPr>
            <p:ph type="title"/>
          </p:nvPr>
        </p:nvSpPr>
        <p:spPr bwMode="white"/>
        <p:txBody>
          <a:bodyPr>
            <a:normAutofit/>
          </a:bodyPr>
          <a:lstStyle/>
          <a:p>
            <a:r>
              <a:rPr lang="en-US" sz="3800" dirty="0"/>
              <a:t>Public School Finance</a:t>
            </a:r>
          </a:p>
        </p:txBody>
      </p:sp>
    </p:spTree>
    <p:extLst>
      <p:ext uri="{BB962C8B-B14F-4D97-AF65-F5344CB8AC3E}">
        <p14:creationId xmlns:p14="http://schemas.microsoft.com/office/powerpoint/2010/main" val="4165242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34304" y="-34506"/>
            <a:ext cx="10515600" cy="988601"/>
          </a:xfrm>
        </p:spPr>
        <p:txBody>
          <a:bodyPr>
            <a:normAutofit/>
          </a:bodyPr>
          <a:lstStyle/>
          <a:p>
            <a:r>
              <a:rPr lang="en-US" sz="3800" dirty="0"/>
              <a:t>IFARMS - Annual Financial Report</a:t>
            </a:r>
          </a:p>
        </p:txBody>
      </p:sp>
      <p:sp>
        <p:nvSpPr>
          <p:cNvPr id="3" name="Content Placeholder 2"/>
          <p:cNvSpPr>
            <a:spLocks noGrp="1"/>
          </p:cNvSpPr>
          <p:nvPr>
            <p:ph idx="13"/>
          </p:nvPr>
        </p:nvSpPr>
        <p:spPr>
          <a:xfrm>
            <a:off x="751112" y="1258349"/>
            <a:ext cx="10515600" cy="5268285"/>
          </a:xfrm>
        </p:spPr>
        <p:txBody>
          <a:bodyPr>
            <a:normAutofit fontScale="70000" lnSpcReduction="20000"/>
          </a:bodyPr>
          <a:lstStyle/>
          <a:p>
            <a:pPr>
              <a:spcAft>
                <a:spcPts val="600"/>
              </a:spcAft>
              <a:buNone/>
            </a:pPr>
            <a:r>
              <a:rPr lang="en-US" sz="3600" dirty="0"/>
              <a:t>IFARMS Annual Financial Report</a:t>
            </a:r>
          </a:p>
          <a:p>
            <a:pPr>
              <a:spcAft>
                <a:spcPts val="600"/>
              </a:spcAft>
            </a:pPr>
            <a:r>
              <a:rPr lang="en-US" sz="2900" dirty="0"/>
              <a:t>Summary of revenue/expenditures/balance sheet activity</a:t>
            </a:r>
          </a:p>
          <a:p>
            <a:pPr>
              <a:spcAft>
                <a:spcPts val="600"/>
              </a:spcAft>
            </a:pPr>
            <a:r>
              <a:rPr lang="en-US" sz="2800" dirty="0"/>
              <a:t>FY 2023 Report due by October 31</a:t>
            </a:r>
            <a:r>
              <a:rPr lang="en-US" sz="2800" baseline="30000" dirty="0"/>
              <a:t>st</a:t>
            </a:r>
          </a:p>
          <a:p>
            <a:pPr>
              <a:spcAft>
                <a:spcPts val="600"/>
              </a:spcAft>
            </a:pPr>
            <a:r>
              <a:rPr lang="en-US" sz="2800" dirty="0"/>
              <a:t>Report must be submitted via an ISEE upload</a:t>
            </a:r>
          </a:p>
          <a:p>
            <a:pPr>
              <a:spcAft>
                <a:spcPts val="600"/>
              </a:spcAft>
            </a:pPr>
            <a:r>
              <a:rPr lang="en-US" sz="2800" dirty="0"/>
              <a:t>Early submission is greatly appreciated!</a:t>
            </a:r>
          </a:p>
          <a:p>
            <a:pPr lvl="1">
              <a:spcAft>
                <a:spcPts val="600"/>
              </a:spcAft>
            </a:pPr>
            <a:r>
              <a:rPr lang="en-US" sz="2400" dirty="0">
                <a:solidFill>
                  <a:srgbClr val="000000"/>
                </a:solidFill>
              </a:rPr>
              <a:t>Do not submit your annual report until all adjusting/closing entries have been completed</a:t>
            </a:r>
            <a:endParaRPr lang="en-US" sz="2800" dirty="0"/>
          </a:p>
          <a:p>
            <a:pPr>
              <a:spcAft>
                <a:spcPts val="600"/>
              </a:spcAft>
              <a:buNone/>
            </a:pPr>
            <a:r>
              <a:rPr lang="en-US" sz="3600" dirty="0"/>
              <a:t>When Submitting Your Annual Report:</a:t>
            </a:r>
          </a:p>
          <a:p>
            <a:pPr>
              <a:spcAft>
                <a:spcPts val="600"/>
              </a:spcAft>
            </a:pPr>
            <a:r>
              <a:rPr lang="en-US" sz="2800" dirty="0"/>
              <a:t>Reconcile your annual and audit report data prior to submitting</a:t>
            </a:r>
          </a:p>
          <a:p>
            <a:pPr lvl="1">
              <a:spcAft>
                <a:spcPts val="600"/>
              </a:spcAft>
            </a:pPr>
            <a:r>
              <a:rPr lang="en-US" sz="2400" dirty="0"/>
              <a:t>Compare beginning and ending fund balances by fund</a:t>
            </a:r>
          </a:p>
          <a:p>
            <a:pPr lvl="1">
              <a:spcAft>
                <a:spcPts val="600"/>
              </a:spcAft>
            </a:pPr>
            <a:r>
              <a:rPr lang="en-US" sz="2400" dirty="0"/>
              <a:t>Compare revenues and expenditures by fund</a:t>
            </a:r>
          </a:p>
          <a:p>
            <a:pPr lvl="1">
              <a:spcAft>
                <a:spcPts val="600"/>
              </a:spcAft>
            </a:pPr>
            <a:r>
              <a:rPr lang="en-US" sz="2400" dirty="0"/>
              <a:t>Compare balance sheet information by fund</a:t>
            </a:r>
          </a:p>
          <a:p>
            <a:pPr lvl="1">
              <a:spcAft>
                <a:spcPts val="600"/>
              </a:spcAft>
            </a:pPr>
            <a:r>
              <a:rPr lang="en-US" sz="2400" dirty="0"/>
              <a:t>Must use valid Balance Sheet Codes, Revenue Codes, and Fund Number/Function Program/Object Codes</a:t>
            </a:r>
          </a:p>
          <a:p>
            <a:pPr lvl="1">
              <a:spcAft>
                <a:spcPts val="600"/>
              </a:spcAft>
            </a:pPr>
            <a:r>
              <a:rPr lang="en-US" sz="2400" dirty="0"/>
              <a:t>Reasonableness check</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20</a:t>
            </a:fld>
            <a:endParaRPr lang="en-US" dirty="0"/>
          </a:p>
        </p:txBody>
      </p:sp>
    </p:spTree>
    <p:extLst>
      <p:ext uri="{BB962C8B-B14F-4D97-AF65-F5344CB8AC3E}">
        <p14:creationId xmlns:p14="http://schemas.microsoft.com/office/powerpoint/2010/main" val="3661877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21</a:t>
            </a:fld>
            <a:endParaRPr lang="en-US" dirty="0"/>
          </a:p>
        </p:txBody>
      </p:sp>
      <p:sp>
        <p:nvSpPr>
          <p:cNvPr id="6" name="Content Placeholder 2">
            <a:extLst>
              <a:ext uri="{FF2B5EF4-FFF2-40B4-BE49-F238E27FC236}">
                <a16:creationId xmlns:a16="http://schemas.microsoft.com/office/drawing/2014/main" id="{4EFF0DBD-7FA4-451C-B380-CC9117D9A638}"/>
              </a:ext>
            </a:extLst>
          </p:cNvPr>
          <p:cNvSpPr txBox="1">
            <a:spLocks/>
          </p:cNvSpPr>
          <p:nvPr/>
        </p:nvSpPr>
        <p:spPr>
          <a:xfrm>
            <a:off x="434304" y="1451932"/>
            <a:ext cx="10515600" cy="33443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Arial" panose="020B0604020202020204" pitchFamily="34" charset="0"/>
              <a:buNone/>
            </a:pPr>
            <a:r>
              <a:rPr lang="en-US" sz="3600" dirty="0">
                <a:solidFill>
                  <a:schemeClr val="tx1"/>
                </a:solidFill>
              </a:rPr>
              <a:t>Audit Report (IC 33-701(6))</a:t>
            </a:r>
          </a:p>
          <a:p>
            <a:pPr>
              <a:spcAft>
                <a:spcPts val="600"/>
              </a:spcAft>
            </a:pPr>
            <a:r>
              <a:rPr lang="en-US" sz="2900" dirty="0">
                <a:solidFill>
                  <a:schemeClr val="tx1"/>
                </a:solidFill>
                <a:latin typeface="Calibri Light (Headings)"/>
              </a:rPr>
              <a:t>FY 2023 Reports are due by </a:t>
            </a:r>
            <a:r>
              <a:rPr lang="en-US" sz="2900" b="1" u="sng" dirty="0">
                <a:solidFill>
                  <a:schemeClr val="tx1"/>
                </a:solidFill>
                <a:latin typeface="Calibri Light (Headings)"/>
              </a:rPr>
              <a:t>November 10</a:t>
            </a:r>
            <a:r>
              <a:rPr lang="en-US" sz="2900" b="1" u="sng" baseline="30000" dirty="0">
                <a:solidFill>
                  <a:schemeClr val="tx1"/>
                </a:solidFill>
                <a:latin typeface="Calibri Light (Headings)"/>
              </a:rPr>
              <a:t>th</a:t>
            </a:r>
            <a:endParaRPr lang="en-US" sz="2900" b="1" u="sng" dirty="0">
              <a:solidFill>
                <a:schemeClr val="tx1"/>
              </a:solidFill>
              <a:latin typeface="Calibri Light (Headings)"/>
            </a:endParaRPr>
          </a:p>
          <a:p>
            <a:pPr lvl="1">
              <a:spcAft>
                <a:spcPts val="600"/>
              </a:spcAft>
            </a:pPr>
            <a:r>
              <a:rPr lang="en-US" sz="2400" dirty="0">
                <a:solidFill>
                  <a:schemeClr val="tx1"/>
                </a:solidFill>
                <a:latin typeface="Calibri Light (Headings)"/>
              </a:rPr>
              <a:t>November 15</a:t>
            </a:r>
            <a:r>
              <a:rPr lang="en-US" sz="2400" baseline="30000" dirty="0">
                <a:solidFill>
                  <a:schemeClr val="tx1"/>
                </a:solidFill>
                <a:latin typeface="Calibri Light (Headings)"/>
              </a:rPr>
              <a:t>th</a:t>
            </a:r>
            <a:r>
              <a:rPr lang="en-US" sz="2400" dirty="0">
                <a:solidFill>
                  <a:schemeClr val="tx1"/>
                </a:solidFill>
                <a:latin typeface="Calibri Light (Headings)"/>
              </a:rPr>
              <a:t> payment will be delayed if audit report is not received by due date </a:t>
            </a:r>
          </a:p>
          <a:p>
            <a:pPr>
              <a:spcAft>
                <a:spcPts val="600"/>
              </a:spcAft>
            </a:pPr>
            <a:r>
              <a:rPr lang="en-US" sz="2800" dirty="0">
                <a:solidFill>
                  <a:schemeClr val="tx1"/>
                </a:solidFill>
                <a:latin typeface="Calibri Light (Headings)"/>
              </a:rPr>
              <a:t>Please submit as a PDF</a:t>
            </a:r>
          </a:p>
          <a:p>
            <a:pPr>
              <a:spcAft>
                <a:spcPts val="600"/>
              </a:spcAft>
            </a:pPr>
            <a:r>
              <a:rPr lang="en-US" sz="2400" b="1" dirty="0">
                <a:solidFill>
                  <a:schemeClr val="tx1"/>
                </a:solidFill>
                <a:latin typeface="Calibri Light (Headings)"/>
              </a:rPr>
              <a:t>Please do include the Combining Statement of Revenues/Expenditures (listing of non-major funds)</a:t>
            </a:r>
          </a:p>
          <a:p>
            <a:pPr>
              <a:spcAft>
                <a:spcPts val="600"/>
              </a:spcAft>
            </a:pPr>
            <a:r>
              <a:rPr lang="en-US" sz="2400" dirty="0">
                <a:solidFill>
                  <a:schemeClr val="tx1"/>
                </a:solidFill>
                <a:latin typeface="Calibri Light (Headings)"/>
              </a:rPr>
              <a:t>We will forward a copy to Legislative Services-Audits and to the Charter Commission (if applicable)</a:t>
            </a:r>
          </a:p>
          <a:p>
            <a:pPr>
              <a:spcAft>
                <a:spcPts val="600"/>
              </a:spcAft>
            </a:pPr>
            <a:r>
              <a:rPr lang="en-US" sz="2800" dirty="0">
                <a:solidFill>
                  <a:schemeClr val="tx1"/>
                </a:solidFill>
                <a:latin typeface="Calibri Light (Headings)"/>
              </a:rPr>
              <a:t>Early submission is greatly appreciated!</a:t>
            </a:r>
          </a:p>
        </p:txBody>
      </p:sp>
      <p:sp>
        <p:nvSpPr>
          <p:cNvPr id="2" name="Title 1"/>
          <p:cNvSpPr>
            <a:spLocks noGrp="1"/>
          </p:cNvSpPr>
          <p:nvPr>
            <p:ph type="title"/>
          </p:nvPr>
        </p:nvSpPr>
        <p:spPr bwMode="white"/>
        <p:txBody>
          <a:bodyPr>
            <a:normAutofit/>
          </a:bodyPr>
          <a:lstStyle/>
          <a:p>
            <a:r>
              <a:rPr lang="en-US" sz="3800" dirty="0"/>
              <a:t>IFARMS - Audit Reports</a:t>
            </a:r>
          </a:p>
        </p:txBody>
      </p:sp>
    </p:spTree>
    <p:extLst>
      <p:ext uri="{BB962C8B-B14F-4D97-AF65-F5344CB8AC3E}">
        <p14:creationId xmlns:p14="http://schemas.microsoft.com/office/powerpoint/2010/main" val="292700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22</a:t>
            </a:fld>
            <a:endParaRPr lang="en-US" dirty="0"/>
          </a:p>
        </p:txBody>
      </p:sp>
      <p:sp>
        <p:nvSpPr>
          <p:cNvPr id="6" name="Content Placeholder 2">
            <a:extLst>
              <a:ext uri="{FF2B5EF4-FFF2-40B4-BE49-F238E27FC236}">
                <a16:creationId xmlns:a16="http://schemas.microsoft.com/office/drawing/2014/main" id="{4EFF0DBD-7FA4-451C-B380-CC9117D9A638}"/>
              </a:ext>
            </a:extLst>
          </p:cNvPr>
          <p:cNvSpPr txBox="1">
            <a:spLocks/>
          </p:cNvSpPr>
          <p:nvPr/>
        </p:nvSpPr>
        <p:spPr>
          <a:xfrm>
            <a:off x="503767" y="1451932"/>
            <a:ext cx="11184467" cy="459326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Font typeface="Arial" panose="020B0604020202020204" pitchFamily="34" charset="0"/>
              <a:buNone/>
            </a:pPr>
            <a:r>
              <a:rPr lang="en-US" sz="3800" dirty="0">
                <a:solidFill>
                  <a:schemeClr val="tx1"/>
                </a:solidFill>
                <a:latin typeface="+mn-lt"/>
              </a:rPr>
              <a:t>	In FY 2023, the State Department of Education received an audit finding from the Idaho Legislative Services Office due to lack of monitoring on Public School data. This finding was related to attendance, staffing and financial data submitted through ISEE.</a:t>
            </a:r>
          </a:p>
          <a:p>
            <a:pPr>
              <a:lnSpc>
                <a:spcPct val="120000"/>
              </a:lnSpc>
              <a:spcAft>
                <a:spcPts val="600"/>
              </a:spcAft>
              <a:buFont typeface="Arial" panose="020B0604020202020204" pitchFamily="34" charset="0"/>
              <a:buNone/>
            </a:pPr>
            <a:endParaRPr lang="en-US" sz="3800" dirty="0">
              <a:solidFill>
                <a:schemeClr val="tx1"/>
              </a:solidFill>
              <a:latin typeface="+mn-lt"/>
            </a:endParaRPr>
          </a:p>
          <a:p>
            <a:pPr>
              <a:lnSpc>
                <a:spcPct val="100000"/>
              </a:lnSpc>
              <a:spcAft>
                <a:spcPts val="600"/>
              </a:spcAft>
              <a:buFont typeface="Arial" panose="020B0604020202020204" pitchFamily="34" charset="0"/>
              <a:buNone/>
            </a:pPr>
            <a:r>
              <a:rPr lang="en-US" sz="3600" b="1" i="1" u="sng" dirty="0">
                <a:solidFill>
                  <a:srgbClr val="FF0000"/>
                </a:solidFill>
                <a:latin typeface="+mn-lt"/>
              </a:rPr>
              <a:t>NEW!</a:t>
            </a:r>
          </a:p>
          <a:p>
            <a:pPr>
              <a:lnSpc>
                <a:spcPct val="100000"/>
              </a:lnSpc>
              <a:spcAft>
                <a:spcPts val="600"/>
              </a:spcAft>
              <a:buFont typeface="Arial" panose="020B0604020202020204" pitchFamily="34" charset="0"/>
              <a:buNone/>
            </a:pPr>
            <a:r>
              <a:rPr lang="en-US" sz="2800" b="1" dirty="0">
                <a:solidFill>
                  <a:schemeClr val="tx1"/>
                </a:solidFill>
                <a:latin typeface="+mn-lt"/>
              </a:rPr>
              <a:t>Audit reports for FY 2023</a:t>
            </a:r>
          </a:p>
          <a:p>
            <a:pPr>
              <a:lnSpc>
                <a:spcPct val="100000"/>
              </a:lnSpc>
              <a:spcAft>
                <a:spcPts val="600"/>
              </a:spcAft>
            </a:pPr>
            <a:r>
              <a:rPr lang="en-US" sz="3300" dirty="0">
                <a:solidFill>
                  <a:schemeClr val="tx1"/>
                </a:solidFill>
                <a:latin typeface="+mn-lt"/>
              </a:rPr>
              <a:t>Letter of assurance will be sent to all auditors of Idaho Public Schools. This letter will outline the expectations for the public school auditors. </a:t>
            </a:r>
          </a:p>
          <a:p>
            <a:pPr>
              <a:lnSpc>
                <a:spcPct val="100000"/>
              </a:lnSpc>
              <a:spcAft>
                <a:spcPts val="600"/>
              </a:spcAft>
            </a:pPr>
            <a:r>
              <a:rPr lang="en-US" sz="3300" dirty="0">
                <a:solidFill>
                  <a:schemeClr val="tx1"/>
                </a:solidFill>
                <a:latin typeface="+mn-lt"/>
              </a:rPr>
              <a:t>Draft language is currently being developed</a:t>
            </a:r>
          </a:p>
          <a:p>
            <a:pPr>
              <a:lnSpc>
                <a:spcPct val="100000"/>
              </a:lnSpc>
              <a:spcAft>
                <a:spcPts val="600"/>
              </a:spcAft>
            </a:pPr>
            <a:r>
              <a:rPr lang="en-US" sz="3300" dirty="0">
                <a:solidFill>
                  <a:schemeClr val="tx1"/>
                </a:solidFill>
                <a:latin typeface="+mn-lt"/>
              </a:rPr>
              <a:t>April – will send out a notification requesting who will perform your audit and their information</a:t>
            </a:r>
          </a:p>
          <a:p>
            <a:pPr>
              <a:lnSpc>
                <a:spcPct val="100000"/>
              </a:lnSpc>
              <a:spcAft>
                <a:spcPts val="600"/>
              </a:spcAft>
            </a:pPr>
            <a:r>
              <a:rPr lang="en-US" sz="3300" dirty="0">
                <a:solidFill>
                  <a:schemeClr val="tx1"/>
                </a:solidFill>
                <a:latin typeface="+mn-lt"/>
              </a:rPr>
              <a:t>Letter of assurance will be between the Auditor and the State Department of Education</a:t>
            </a:r>
          </a:p>
        </p:txBody>
      </p:sp>
      <p:sp>
        <p:nvSpPr>
          <p:cNvPr id="2" name="Title 1"/>
          <p:cNvSpPr>
            <a:spLocks noGrp="1"/>
          </p:cNvSpPr>
          <p:nvPr>
            <p:ph type="title"/>
          </p:nvPr>
        </p:nvSpPr>
        <p:spPr bwMode="white"/>
        <p:txBody>
          <a:bodyPr>
            <a:normAutofit/>
          </a:bodyPr>
          <a:lstStyle/>
          <a:p>
            <a:r>
              <a:rPr lang="en-US" sz="3800" dirty="0"/>
              <a:t>IFARMS - Audit Reports</a:t>
            </a:r>
          </a:p>
        </p:txBody>
      </p:sp>
    </p:spTree>
    <p:extLst>
      <p:ext uri="{BB962C8B-B14F-4D97-AF65-F5344CB8AC3E}">
        <p14:creationId xmlns:p14="http://schemas.microsoft.com/office/powerpoint/2010/main" val="3408570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IFARMS - Comparison of Annual and Audit Reports</a:t>
            </a:r>
          </a:p>
        </p:txBody>
      </p:sp>
      <p:sp>
        <p:nvSpPr>
          <p:cNvPr id="3" name="Content Placeholder 2"/>
          <p:cNvSpPr>
            <a:spLocks noGrp="1"/>
          </p:cNvSpPr>
          <p:nvPr>
            <p:ph idx="13"/>
          </p:nvPr>
        </p:nvSpPr>
        <p:spPr>
          <a:xfrm>
            <a:off x="751112" y="1340123"/>
            <a:ext cx="10515600" cy="4574115"/>
          </a:xfrm>
        </p:spPr>
        <p:txBody>
          <a:bodyPr>
            <a:normAutofit fontScale="92500"/>
          </a:bodyPr>
          <a:lstStyle/>
          <a:p>
            <a:pPr>
              <a:spcAft>
                <a:spcPts val="600"/>
              </a:spcAft>
              <a:buNone/>
            </a:pPr>
            <a:r>
              <a:rPr lang="en-US" sz="3800" dirty="0"/>
              <a:t>Once we have both your annual and audit reports, we:</a:t>
            </a:r>
          </a:p>
          <a:p>
            <a:pPr>
              <a:spcAft>
                <a:spcPts val="600"/>
              </a:spcAft>
            </a:pPr>
            <a:r>
              <a:rPr lang="en-US" sz="2800" dirty="0"/>
              <a:t>Compare the IFARMS annual report balance sheet, revenue, expenditure, and fund balance data to the audit report fund by fund</a:t>
            </a:r>
          </a:p>
          <a:p>
            <a:pPr lvl="1">
              <a:spcAft>
                <a:spcPts val="600"/>
              </a:spcAft>
            </a:pPr>
            <a:r>
              <a:rPr lang="en-US" sz="2400" dirty="0"/>
              <a:t>May recode some funds </a:t>
            </a:r>
          </a:p>
          <a:p>
            <a:pPr lvl="2">
              <a:spcAft>
                <a:spcPts val="600"/>
              </a:spcAft>
            </a:pPr>
            <a:r>
              <a:rPr lang="en-US" sz="2400" dirty="0"/>
              <a:t>For example, we would reclassify State LEP Fund 242 to the General Fund 100</a:t>
            </a:r>
          </a:p>
          <a:p>
            <a:pPr>
              <a:spcAft>
                <a:spcPts val="600"/>
              </a:spcAft>
            </a:pPr>
            <a:r>
              <a:rPr lang="en-US" sz="2800" dirty="0"/>
              <a:t>If there are differences, we will contact you for an explanation</a:t>
            </a:r>
          </a:p>
          <a:p>
            <a:pPr>
              <a:spcAft>
                <a:spcPts val="600"/>
              </a:spcAft>
            </a:pPr>
            <a:r>
              <a:rPr lang="en-US" sz="2800" dirty="0"/>
              <a:t>Upon completion of our review, we will re-upload into ISEE</a:t>
            </a:r>
          </a:p>
          <a:p>
            <a:pPr lvl="1">
              <a:spcAft>
                <a:spcPts val="600"/>
              </a:spcAft>
            </a:pPr>
            <a:r>
              <a:rPr lang="en-US" sz="2400" dirty="0"/>
              <a:t>you will need to “approve” changes made to your data during the School Finance reconciliation process and certify the report in ISEE.</a:t>
            </a:r>
            <a:endParaRPr lang="en-US"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23</a:t>
            </a:fld>
            <a:endParaRPr lang="en-US" dirty="0"/>
          </a:p>
        </p:txBody>
      </p:sp>
    </p:spTree>
    <p:extLst>
      <p:ext uri="{BB962C8B-B14F-4D97-AF65-F5344CB8AC3E}">
        <p14:creationId xmlns:p14="http://schemas.microsoft.com/office/powerpoint/2010/main" val="247232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IFARMS - How the Data is Used</a:t>
            </a:r>
          </a:p>
        </p:txBody>
      </p:sp>
      <p:sp>
        <p:nvSpPr>
          <p:cNvPr id="3" name="Content Placeholder 2"/>
          <p:cNvSpPr>
            <a:spLocks noGrp="1"/>
          </p:cNvSpPr>
          <p:nvPr>
            <p:ph idx="13"/>
          </p:nvPr>
        </p:nvSpPr>
        <p:spPr/>
        <p:txBody>
          <a:bodyPr>
            <a:normAutofit/>
          </a:bodyPr>
          <a:lstStyle/>
          <a:p>
            <a:pPr>
              <a:spcAft>
                <a:spcPts val="600"/>
              </a:spcAft>
              <a:buNone/>
            </a:pPr>
            <a:r>
              <a:rPr lang="en-US" sz="3800" dirty="0"/>
              <a:t>Financial Data From the Districts and Charters:</a:t>
            </a:r>
          </a:p>
          <a:p>
            <a:pPr>
              <a:spcAft>
                <a:spcPts val="600"/>
              </a:spcAft>
            </a:pPr>
            <a:r>
              <a:rPr lang="en-US" sz="2800" dirty="0"/>
              <a:t>Generates the Financial Summaries Report</a:t>
            </a:r>
          </a:p>
          <a:p>
            <a:pPr>
              <a:spcAft>
                <a:spcPts val="600"/>
              </a:spcAft>
            </a:pPr>
            <a:r>
              <a:rPr lang="en-US" sz="2800" dirty="0"/>
              <a:t>Used to generate the Fiscal Report that will be part of each school’s report card </a:t>
            </a:r>
          </a:p>
          <a:p>
            <a:pPr>
              <a:spcAft>
                <a:spcPts val="600"/>
              </a:spcAft>
            </a:pPr>
            <a:r>
              <a:rPr lang="en-US" sz="2800" dirty="0"/>
              <a:t>Used to complete Federal Surveys </a:t>
            </a:r>
          </a:p>
          <a:p>
            <a:pPr lvl="1">
              <a:spcAft>
                <a:spcPts val="600"/>
              </a:spcAft>
            </a:pPr>
            <a:r>
              <a:rPr lang="en-US" sz="2400" dirty="0"/>
              <a:t>Ranks Idaho’s educational spending as compared to other states</a:t>
            </a:r>
          </a:p>
          <a:p>
            <a:pPr lvl="1">
              <a:spcAft>
                <a:spcPts val="600"/>
              </a:spcAft>
            </a:pPr>
            <a:r>
              <a:rPr lang="en-US" sz="2400" dirty="0"/>
              <a:t>Allocates Title I dollars to the State of Idaho</a:t>
            </a:r>
            <a:endParaRPr lang="en-US" sz="2400" dirty="0">
              <a:solidFill>
                <a:srgbClr val="000000"/>
              </a:solidFill>
            </a:endParaRPr>
          </a:p>
          <a:p>
            <a:pPr marL="0" indent="0">
              <a:spcAft>
                <a:spcPts val="600"/>
              </a:spcAft>
              <a:buNone/>
            </a:pPr>
            <a:endParaRPr lang="en-US"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24</a:t>
            </a:fld>
            <a:endParaRPr lang="en-US" dirty="0"/>
          </a:p>
        </p:txBody>
      </p:sp>
    </p:spTree>
    <p:extLst>
      <p:ext uri="{BB962C8B-B14F-4D97-AF65-F5344CB8AC3E}">
        <p14:creationId xmlns:p14="http://schemas.microsoft.com/office/powerpoint/2010/main" val="322984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IFARMS - How the Data is Used, cont.</a:t>
            </a:r>
          </a:p>
        </p:txBody>
      </p:sp>
      <p:sp>
        <p:nvSpPr>
          <p:cNvPr id="3" name="Content Placeholder 2"/>
          <p:cNvSpPr>
            <a:spLocks noGrp="1"/>
          </p:cNvSpPr>
          <p:nvPr>
            <p:ph idx="13"/>
          </p:nvPr>
        </p:nvSpPr>
        <p:spPr>
          <a:xfrm>
            <a:off x="751112" y="1340123"/>
            <a:ext cx="10515600" cy="4649859"/>
          </a:xfrm>
        </p:spPr>
        <p:txBody>
          <a:bodyPr>
            <a:normAutofit fontScale="92500"/>
          </a:bodyPr>
          <a:lstStyle/>
          <a:p>
            <a:pPr>
              <a:spcAft>
                <a:spcPts val="600"/>
              </a:spcAft>
              <a:buNone/>
            </a:pPr>
            <a:r>
              <a:rPr lang="en-US" sz="3800" dirty="0"/>
              <a:t>Financial Data From the Districts and Charters, continued:</a:t>
            </a:r>
          </a:p>
          <a:p>
            <a:pPr>
              <a:spcAft>
                <a:spcPts val="600"/>
              </a:spcAft>
            </a:pPr>
            <a:r>
              <a:rPr lang="en-US" sz="2800" dirty="0"/>
              <a:t>Basis for determining in-state and out-of-state tuition rates</a:t>
            </a:r>
          </a:p>
          <a:p>
            <a:pPr lvl="1">
              <a:spcAft>
                <a:spcPts val="600"/>
              </a:spcAft>
            </a:pPr>
            <a:r>
              <a:rPr lang="en-US" sz="2400" dirty="0"/>
              <a:t>Used in the calculation of several of the tuition equivalencies</a:t>
            </a:r>
          </a:p>
          <a:p>
            <a:pPr>
              <a:spcAft>
                <a:spcPts val="600"/>
              </a:spcAft>
            </a:pPr>
            <a:r>
              <a:rPr lang="en-US" sz="2800" dirty="0"/>
              <a:t>Used by SOPI’s Special Education and Child Nutrition staff</a:t>
            </a:r>
          </a:p>
          <a:p>
            <a:pPr>
              <a:spcAft>
                <a:spcPts val="600"/>
              </a:spcAft>
            </a:pPr>
            <a:r>
              <a:rPr lang="en-US" sz="2800" dirty="0"/>
              <a:t>Basis for calculating Indirect Cost Rates</a:t>
            </a:r>
          </a:p>
          <a:p>
            <a:pPr>
              <a:spcAft>
                <a:spcPts val="600"/>
              </a:spcAft>
            </a:pPr>
            <a:r>
              <a:rPr lang="en-US" sz="2800" dirty="0"/>
              <a:t>Basis for determining Maintenance of Effort</a:t>
            </a:r>
          </a:p>
          <a:p>
            <a:pPr>
              <a:spcAft>
                <a:spcPts val="600"/>
              </a:spcAft>
            </a:pPr>
            <a:r>
              <a:rPr lang="en-US" sz="2800" dirty="0"/>
              <a:t>Legislative inquiries (IC 33-1028)</a:t>
            </a:r>
          </a:p>
          <a:p>
            <a:pPr>
              <a:spcAft>
                <a:spcPts val="600"/>
              </a:spcAft>
            </a:pPr>
            <a:r>
              <a:rPr lang="en-US" sz="2800" i="1" dirty="0"/>
              <a:t>A lot</a:t>
            </a:r>
            <a:r>
              <a:rPr lang="en-US" sz="2800" dirty="0"/>
              <a:t> of public inquiries</a:t>
            </a:r>
          </a:p>
          <a:p>
            <a:pPr lvl="0">
              <a:spcAft>
                <a:spcPts val="600"/>
              </a:spcAft>
              <a:buClr>
                <a:srgbClr val="00007D"/>
              </a:buClr>
            </a:pPr>
            <a:endParaRPr lang="en-US" sz="2500" dirty="0">
              <a:solidFill>
                <a:srgbClr val="000000"/>
              </a:solidFill>
            </a:endParaRPr>
          </a:p>
          <a:p>
            <a:pPr marL="0" indent="0">
              <a:spcAft>
                <a:spcPts val="600"/>
              </a:spcAft>
              <a:buNone/>
            </a:pPr>
            <a:endParaRPr lang="en-US"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25</a:t>
            </a:fld>
            <a:endParaRPr lang="en-US" dirty="0"/>
          </a:p>
        </p:txBody>
      </p:sp>
    </p:spTree>
    <p:extLst>
      <p:ext uri="{BB962C8B-B14F-4D97-AF65-F5344CB8AC3E}">
        <p14:creationId xmlns:p14="http://schemas.microsoft.com/office/powerpoint/2010/main" val="292392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IFARMS – Financial Summaries</a:t>
            </a:r>
          </a:p>
        </p:txBody>
      </p:sp>
      <p:sp>
        <p:nvSpPr>
          <p:cNvPr id="3" name="Content Placeholder 2"/>
          <p:cNvSpPr>
            <a:spLocks noGrp="1"/>
          </p:cNvSpPr>
          <p:nvPr>
            <p:ph idx="13"/>
          </p:nvPr>
        </p:nvSpPr>
        <p:spPr/>
        <p:txBody>
          <a:bodyPr>
            <a:normAutofit lnSpcReduction="10000"/>
          </a:bodyPr>
          <a:lstStyle/>
          <a:p>
            <a:pPr>
              <a:spcAft>
                <a:spcPts val="600"/>
              </a:spcAft>
            </a:pPr>
            <a:r>
              <a:rPr lang="en-US" sz="3200" dirty="0"/>
              <a:t>Available once all audit reports and annual reports have been reconciled</a:t>
            </a:r>
          </a:p>
          <a:p>
            <a:pPr>
              <a:spcAft>
                <a:spcPts val="600"/>
              </a:spcAft>
            </a:pPr>
            <a:r>
              <a:rPr lang="en-US" sz="3200" dirty="0"/>
              <a:t>Will be posted on the SDE – School Finance webpage</a:t>
            </a:r>
          </a:p>
          <a:p>
            <a:pPr>
              <a:spcAft>
                <a:spcPts val="600"/>
              </a:spcAft>
            </a:pPr>
            <a:r>
              <a:rPr lang="en-US" sz="3200" dirty="0"/>
              <a:t>Comprehensive analysis between all Idaho public schools</a:t>
            </a:r>
          </a:p>
          <a:p>
            <a:pPr>
              <a:spcAft>
                <a:spcPts val="600"/>
              </a:spcAft>
            </a:pPr>
            <a:r>
              <a:rPr lang="en-US" sz="3200" dirty="0"/>
              <a:t>Also provides a one-page document summarizing revenues and expenditures by major fund category, for each individual district or charter school  </a:t>
            </a:r>
          </a:p>
          <a:p>
            <a:pPr>
              <a:spcAft>
                <a:spcPts val="600"/>
              </a:spcAft>
            </a:pPr>
            <a:r>
              <a:rPr lang="en-US" sz="3200" dirty="0"/>
              <a:t>Prior year files available for additional analysis</a:t>
            </a:r>
          </a:p>
          <a:p>
            <a:pPr>
              <a:spcAft>
                <a:spcPts val="600"/>
              </a:spcAft>
            </a:pPr>
            <a:endParaRPr lang="en-US" sz="3200" dirty="0"/>
          </a:p>
          <a:p>
            <a:pPr marL="0" lvl="0" indent="0">
              <a:spcAft>
                <a:spcPts val="600"/>
              </a:spcAft>
              <a:buClr>
                <a:srgbClr val="00007D"/>
              </a:buClr>
              <a:buNone/>
            </a:pPr>
            <a:endParaRPr lang="en-US" sz="2400" dirty="0">
              <a:solidFill>
                <a:srgbClr val="000000"/>
              </a:solidFill>
            </a:endParaRPr>
          </a:p>
          <a:p>
            <a:pPr marL="0" indent="0">
              <a:spcAft>
                <a:spcPts val="600"/>
              </a:spcAft>
              <a:buNone/>
            </a:pPr>
            <a:endParaRPr lang="en-US" sz="36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26</a:t>
            </a:fld>
            <a:endParaRPr lang="en-US" dirty="0"/>
          </a:p>
        </p:txBody>
      </p:sp>
    </p:spTree>
    <p:extLst>
      <p:ext uri="{BB962C8B-B14F-4D97-AF65-F5344CB8AC3E}">
        <p14:creationId xmlns:p14="http://schemas.microsoft.com/office/powerpoint/2010/main" val="375803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27</a:t>
            </a:fld>
            <a:endParaRPr lang="en-US" dirty="0"/>
          </a:p>
        </p:txBody>
      </p:sp>
      <p:graphicFrame>
        <p:nvGraphicFramePr>
          <p:cNvPr id="7" name="Object 17" descr="Example of a revenues and expenditures summary page included in the Financial Summaries Report for each school district and charter school in operation that year." title="Example of a Revenues &amp; Expenditures page"/>
          <p:cNvGraphicFramePr>
            <a:graphicFrameLocks noChangeAspect="1"/>
          </p:cNvGraphicFramePr>
          <p:nvPr>
            <p:extLst>
              <p:ext uri="{D42A27DB-BD31-4B8C-83A1-F6EECF244321}">
                <p14:modId xmlns:p14="http://schemas.microsoft.com/office/powerpoint/2010/main" val="1853006801"/>
              </p:ext>
            </p:extLst>
          </p:nvPr>
        </p:nvGraphicFramePr>
        <p:xfrm>
          <a:off x="1602211" y="1165633"/>
          <a:ext cx="7721600" cy="5425289"/>
        </p:xfrm>
        <a:graphic>
          <a:graphicData uri="http://schemas.openxmlformats.org/presentationml/2006/ole">
            <mc:AlternateContent xmlns:mc="http://schemas.openxmlformats.org/markup-compatibility/2006">
              <mc:Choice xmlns:v="urn:schemas-microsoft-com:vml" Requires="v">
                <p:oleObj spid="_x0000_s1152" name="Worksheet" r:id="rId3" imgW="6591314" imgH="4352861" progId="Excel.Sheet.8">
                  <p:embed/>
                </p:oleObj>
              </mc:Choice>
              <mc:Fallback>
                <p:oleObj name="Worksheet" r:id="rId3" imgW="6591314" imgH="4352861" progId="Excel.Sheet.8">
                  <p:embed/>
                  <p:pic>
                    <p:nvPicPr>
                      <p:cNvPr id="7" name="Object 17" descr="Example of a revenues and expenditures summary page included in the Financial Summaries Report for each school district and charter school in operation that year." title="Example of a Revenues &amp; Expenditures page"/>
                      <p:cNvPicPr>
                        <a:picLocks noChangeAspect="1" noChangeArrowheads="1"/>
                      </p:cNvPicPr>
                      <p:nvPr/>
                    </p:nvPicPr>
                    <p:blipFill>
                      <a:blip r:embed="rId4"/>
                      <a:srcRect/>
                      <a:stretch>
                        <a:fillRect/>
                      </a:stretch>
                    </p:blipFill>
                    <p:spPr bwMode="auto">
                      <a:xfrm>
                        <a:off x="1602211" y="1165633"/>
                        <a:ext cx="7721600" cy="5425289"/>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bwMode="white"/>
        <p:txBody>
          <a:bodyPr>
            <a:normAutofit/>
          </a:bodyPr>
          <a:lstStyle/>
          <a:p>
            <a:r>
              <a:rPr lang="en-US" sz="3800" dirty="0"/>
              <a:t>IFARMS - Example of a Summary Page </a:t>
            </a:r>
          </a:p>
        </p:txBody>
      </p:sp>
    </p:spTree>
    <p:extLst>
      <p:ext uri="{BB962C8B-B14F-4D97-AF65-F5344CB8AC3E}">
        <p14:creationId xmlns:p14="http://schemas.microsoft.com/office/powerpoint/2010/main" val="3609253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IFARMS - Summary</a:t>
            </a:r>
          </a:p>
        </p:txBody>
      </p:sp>
      <p:sp>
        <p:nvSpPr>
          <p:cNvPr id="3" name="Content Placeholder 2"/>
          <p:cNvSpPr>
            <a:spLocks noGrp="1"/>
          </p:cNvSpPr>
          <p:nvPr>
            <p:ph idx="13"/>
          </p:nvPr>
        </p:nvSpPr>
        <p:spPr/>
        <p:txBody>
          <a:bodyPr>
            <a:normAutofit/>
          </a:bodyPr>
          <a:lstStyle/>
          <a:p>
            <a:pPr marL="0" indent="0">
              <a:spcAft>
                <a:spcPts val="600"/>
              </a:spcAft>
              <a:buNone/>
            </a:pPr>
            <a:r>
              <a:rPr lang="en-US" sz="3200" dirty="0"/>
              <a:t>It is very important you use the correct fund numbers, revenue codes, and function/program codes when recording your financial activity</a:t>
            </a:r>
          </a:p>
          <a:p>
            <a:pPr>
              <a:spcAft>
                <a:spcPts val="600"/>
              </a:spcAft>
            </a:pPr>
            <a:r>
              <a:rPr lang="en-US" sz="2800" dirty="0"/>
              <a:t>Call if you are unsure how to code a transaction</a:t>
            </a:r>
          </a:p>
          <a:p>
            <a:pPr>
              <a:spcAft>
                <a:spcPts val="600"/>
              </a:spcAft>
            </a:pPr>
            <a:endParaRPr lang="en-US" sz="2800" dirty="0"/>
          </a:p>
          <a:p>
            <a:pPr marL="0" indent="0">
              <a:spcAft>
                <a:spcPts val="600"/>
              </a:spcAft>
              <a:buNone/>
            </a:pPr>
            <a:r>
              <a:rPr lang="en-US" sz="3200" dirty="0"/>
              <a:t>ESSA requires school-level reporting of expenditures </a:t>
            </a:r>
          </a:p>
          <a:p>
            <a:pPr>
              <a:spcAft>
                <a:spcPts val="600"/>
              </a:spcAft>
            </a:pPr>
            <a:r>
              <a:rPr lang="en-US" sz="2800" dirty="0"/>
              <a:t>Make sure you have a mechanism to report expenditures by building level</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28</a:t>
            </a:fld>
            <a:endParaRPr lang="en-US" dirty="0"/>
          </a:p>
        </p:txBody>
      </p:sp>
    </p:spTree>
    <p:extLst>
      <p:ext uri="{BB962C8B-B14F-4D97-AF65-F5344CB8AC3E}">
        <p14:creationId xmlns:p14="http://schemas.microsoft.com/office/powerpoint/2010/main" val="362353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a:t>Financial Transparency</a:t>
            </a:r>
          </a:p>
        </p:txBody>
      </p:sp>
      <p:sp>
        <p:nvSpPr>
          <p:cNvPr id="3" name="Subtitle 2"/>
          <p:cNvSpPr>
            <a:spLocks noGrp="1"/>
          </p:cNvSpPr>
          <p:nvPr>
            <p:ph type="subTitle" idx="1"/>
          </p:nvPr>
        </p:nvSpPr>
        <p:spPr bwMode="white"/>
        <p:txBody>
          <a:bodyPr/>
          <a:lstStyle/>
          <a:p>
            <a:r>
              <a:rPr lang="en-US" dirty="0"/>
              <a:t>Idaho Code 33-357</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29</a:t>
            </a:fld>
            <a:endParaRPr lang="en-US" dirty="0"/>
          </a:p>
        </p:txBody>
      </p:sp>
    </p:spTree>
    <p:extLst>
      <p:ext uri="{BB962C8B-B14F-4D97-AF65-F5344CB8AC3E}">
        <p14:creationId xmlns:p14="http://schemas.microsoft.com/office/powerpoint/2010/main" val="255053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a:t>
            </a:r>
            <a:fld id="{C26AAFF7-C4D7-4A72-B8FA-A17532192431}" type="slidenum">
              <a:rPr lang="en-US" smtClean="0"/>
              <a:pPr/>
              <a:t>3</a:t>
            </a:fld>
            <a:endParaRPr lang="en-US" dirty="0"/>
          </a:p>
        </p:txBody>
      </p:sp>
      <p:pic>
        <p:nvPicPr>
          <p:cNvPr id="7" name="Picture 6" descr="Sample image of Data Acquisition Calendar.">
            <a:extLst>
              <a:ext uri="{FF2B5EF4-FFF2-40B4-BE49-F238E27FC236}">
                <a16:creationId xmlns:a16="http://schemas.microsoft.com/office/drawing/2014/main" id="{C6AA14DB-83F9-4B8C-9B25-B463BCDB46AB}"/>
              </a:ext>
            </a:extLst>
          </p:cNvPr>
          <p:cNvPicPr>
            <a:picLocks noChangeAspect="1"/>
          </p:cNvPicPr>
          <p:nvPr/>
        </p:nvPicPr>
        <p:blipFill>
          <a:blip r:embed="rId2"/>
          <a:stretch>
            <a:fillRect/>
          </a:stretch>
        </p:blipFill>
        <p:spPr>
          <a:xfrm>
            <a:off x="582912" y="4737059"/>
            <a:ext cx="11026176" cy="1658715"/>
          </a:xfrm>
          <a:prstGeom prst="rect">
            <a:avLst/>
          </a:prstGeom>
        </p:spPr>
      </p:pic>
      <p:sp>
        <p:nvSpPr>
          <p:cNvPr id="3" name="Content Placeholder 2"/>
          <p:cNvSpPr>
            <a:spLocks noGrp="1"/>
          </p:cNvSpPr>
          <p:nvPr>
            <p:ph idx="13"/>
          </p:nvPr>
        </p:nvSpPr>
        <p:spPr>
          <a:xfrm>
            <a:off x="434304" y="1168109"/>
            <a:ext cx="10716296" cy="5055650"/>
          </a:xfrm>
        </p:spPr>
        <p:txBody>
          <a:bodyPr>
            <a:normAutofit/>
          </a:bodyPr>
          <a:lstStyle/>
          <a:p>
            <a:pPr>
              <a:spcAft>
                <a:spcPts val="600"/>
              </a:spcAft>
              <a:defRPr/>
            </a:pPr>
            <a:r>
              <a:rPr lang="en-US" sz="2400" dirty="0"/>
              <a:t>2022-2023 Data Acquisition Calendar is available online at: </a:t>
            </a:r>
            <a:r>
              <a:rPr lang="en-US" sz="2400" dirty="0">
                <a:hlinkClick r:id="rId3"/>
              </a:rPr>
              <a:t>http://www.sde.idaho.gov/f</a:t>
            </a:r>
            <a:r>
              <a:rPr lang="en-US" sz="2400" dirty="0">
                <a:hlinkClick r:id="rId3" tooltip="Link to School Finance website"/>
              </a:rPr>
              <a:t>i</a:t>
            </a:r>
            <a:r>
              <a:rPr lang="en-US" sz="2400" dirty="0">
                <a:hlinkClick r:id="rId3"/>
              </a:rPr>
              <a:t>nance/</a:t>
            </a:r>
            <a:r>
              <a:rPr lang="en-US" sz="2400" dirty="0"/>
              <a:t> </a:t>
            </a:r>
            <a:endParaRPr lang="en-US" sz="2000" dirty="0"/>
          </a:p>
          <a:p>
            <a:pPr marL="274320" lvl="0" indent="-274320">
              <a:spcBef>
                <a:spcPts val="0"/>
              </a:spcBef>
              <a:spcAft>
                <a:spcPts val="600"/>
              </a:spcAft>
              <a:buSzPct val="85000"/>
              <a:buFont typeface="Wingdings 2"/>
              <a:buChar char=""/>
              <a:defRPr/>
            </a:pPr>
            <a:r>
              <a:rPr lang="en-US" sz="2400" dirty="0">
                <a:solidFill>
                  <a:schemeClr val="tx1"/>
                </a:solidFill>
              </a:rPr>
              <a:t>List of reports due to the Idaho State Department of Education</a:t>
            </a:r>
          </a:p>
          <a:p>
            <a:pPr marL="731520" lvl="1" indent="-274320">
              <a:spcBef>
                <a:spcPts val="0"/>
              </a:spcBef>
              <a:spcAft>
                <a:spcPts val="600"/>
              </a:spcAft>
              <a:buSzPct val="85000"/>
              <a:buFont typeface="Wingdings 2"/>
              <a:buChar char=""/>
              <a:defRPr/>
            </a:pPr>
            <a:r>
              <a:rPr lang="en-US" sz="1800" dirty="0">
                <a:solidFill>
                  <a:schemeClr val="tx1"/>
                </a:solidFill>
              </a:rPr>
              <a:t>Broken out by month</a:t>
            </a:r>
          </a:p>
          <a:p>
            <a:pPr marL="731520" lvl="1" indent="-274320">
              <a:spcBef>
                <a:spcPts val="0"/>
              </a:spcBef>
              <a:spcAft>
                <a:spcPts val="600"/>
              </a:spcAft>
              <a:buSzPct val="85000"/>
              <a:buFont typeface="Wingdings 2"/>
              <a:buChar char=""/>
              <a:defRPr/>
            </a:pPr>
            <a:r>
              <a:rPr lang="en-US" sz="1800" dirty="0">
                <a:solidFill>
                  <a:schemeClr val="tx1"/>
                </a:solidFill>
              </a:rPr>
              <a:t>Due Dates and who to contact with questions</a:t>
            </a:r>
          </a:p>
          <a:p>
            <a:pPr marL="731520" lvl="1" indent="-274320">
              <a:spcBef>
                <a:spcPts val="0"/>
              </a:spcBef>
              <a:spcAft>
                <a:spcPts val="600"/>
              </a:spcAft>
              <a:buSzPct val="85000"/>
              <a:buFont typeface="Wingdings 2"/>
              <a:buChar char=""/>
              <a:defRPr/>
            </a:pPr>
            <a:r>
              <a:rPr lang="en-US" sz="1800" dirty="0">
                <a:solidFill>
                  <a:schemeClr val="tx1"/>
                </a:solidFill>
              </a:rPr>
              <a:t>Why the report is required</a:t>
            </a:r>
          </a:p>
          <a:p>
            <a:pPr>
              <a:spcAft>
                <a:spcPts val="600"/>
              </a:spcAft>
              <a:defRPr/>
            </a:pPr>
            <a:r>
              <a:rPr lang="en-US" sz="2400" dirty="0"/>
              <a:t>Typically posted in July </a:t>
            </a:r>
            <a:r>
              <a:rPr lang="en-US" sz="2000" dirty="0"/>
              <a:t>(updated continuously)</a:t>
            </a:r>
          </a:p>
          <a:p>
            <a:pPr>
              <a:spcAft>
                <a:spcPts val="600"/>
              </a:spcAft>
              <a:defRPr/>
            </a:pPr>
            <a:r>
              <a:rPr lang="en-US" sz="2400" u="sng" dirty="0"/>
              <a:t>Review</a:t>
            </a:r>
            <a:r>
              <a:rPr lang="en-US" sz="2400" dirty="0"/>
              <a:t> the Data Acquisition Calendar often for items due </a:t>
            </a:r>
            <a:r>
              <a:rPr lang="en-US" sz="2000" dirty="0"/>
              <a:t>(prior to school year, monthly)</a:t>
            </a:r>
          </a:p>
          <a:p>
            <a:pPr>
              <a:spcAft>
                <a:spcPts val="600"/>
              </a:spcAft>
              <a:defRPr/>
            </a:pPr>
            <a:endParaRPr lang="en-US" sz="2800" dirty="0"/>
          </a:p>
          <a:p>
            <a:pPr>
              <a:spcAft>
                <a:spcPts val="600"/>
              </a:spcAft>
            </a:pPr>
            <a:endParaRPr lang="en-US" dirty="0"/>
          </a:p>
        </p:txBody>
      </p:sp>
      <p:sp>
        <p:nvSpPr>
          <p:cNvPr id="2" name="Title 1"/>
          <p:cNvSpPr>
            <a:spLocks noGrp="1"/>
          </p:cNvSpPr>
          <p:nvPr>
            <p:ph type="title"/>
          </p:nvPr>
        </p:nvSpPr>
        <p:spPr bwMode="white"/>
        <p:txBody>
          <a:bodyPr>
            <a:normAutofit/>
          </a:bodyPr>
          <a:lstStyle/>
          <a:p>
            <a:r>
              <a:rPr lang="en-US" sz="3800" dirty="0"/>
              <a:t>Data Acquisition Calendar</a:t>
            </a:r>
          </a:p>
        </p:txBody>
      </p:sp>
    </p:spTree>
    <p:extLst>
      <p:ext uri="{BB962C8B-B14F-4D97-AF65-F5344CB8AC3E}">
        <p14:creationId xmlns:p14="http://schemas.microsoft.com/office/powerpoint/2010/main" val="407517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Financial Transparency</a:t>
            </a:r>
          </a:p>
        </p:txBody>
      </p:sp>
      <p:sp>
        <p:nvSpPr>
          <p:cNvPr id="3" name="Content Placeholder 2"/>
          <p:cNvSpPr>
            <a:spLocks noGrp="1"/>
          </p:cNvSpPr>
          <p:nvPr>
            <p:ph idx="13"/>
          </p:nvPr>
        </p:nvSpPr>
        <p:spPr>
          <a:xfrm>
            <a:off x="751112" y="1340124"/>
            <a:ext cx="10515600" cy="5055650"/>
          </a:xfrm>
        </p:spPr>
        <p:txBody>
          <a:bodyPr>
            <a:normAutofit fontScale="85000" lnSpcReduction="10000"/>
          </a:bodyPr>
          <a:lstStyle/>
          <a:p>
            <a:pPr>
              <a:spcAft>
                <a:spcPts val="600"/>
              </a:spcAft>
              <a:buFont typeface="Wingdings" panose="05000000000000000000" pitchFamily="2" charset="2"/>
              <a:buChar char="Ø"/>
            </a:pPr>
            <a:r>
              <a:rPr lang="en-US" sz="2800" dirty="0"/>
              <a:t>FY 2021 - House Bill 73 was passed</a:t>
            </a:r>
          </a:p>
          <a:p>
            <a:pPr lvl="1">
              <a:spcAft>
                <a:spcPts val="600"/>
              </a:spcAft>
            </a:pPr>
            <a:r>
              <a:rPr lang="en-US" sz="2400" dirty="0"/>
              <a:t>Modified Idaho Code 33-357</a:t>
            </a:r>
          </a:p>
          <a:p>
            <a:pPr lvl="1">
              <a:spcAft>
                <a:spcPts val="600"/>
              </a:spcAft>
            </a:pPr>
            <a:r>
              <a:rPr lang="en-US" sz="2400" dirty="0"/>
              <a:t>Changed how schools display their financial data</a:t>
            </a:r>
          </a:p>
          <a:p>
            <a:pPr marL="457200" lvl="1" indent="0">
              <a:spcAft>
                <a:spcPts val="600"/>
              </a:spcAft>
              <a:buNone/>
            </a:pPr>
            <a:endParaRPr lang="en-US" sz="2400" dirty="0"/>
          </a:p>
          <a:p>
            <a:pPr lvl="1">
              <a:spcAft>
                <a:spcPts val="600"/>
              </a:spcAft>
              <a:buFont typeface="Wingdings" panose="05000000000000000000" pitchFamily="2" charset="2"/>
              <a:buChar char="Ø"/>
            </a:pPr>
            <a:r>
              <a:rPr lang="en-US" sz="2400" dirty="0"/>
              <a:t>Before</a:t>
            </a:r>
          </a:p>
          <a:p>
            <a:pPr lvl="2">
              <a:spcAft>
                <a:spcPts val="600"/>
              </a:spcAft>
            </a:pPr>
            <a:r>
              <a:rPr lang="en-US" sz="2000" dirty="0"/>
              <a:t>Posted Expenditures monthly on their own website</a:t>
            </a:r>
          </a:p>
          <a:p>
            <a:pPr lvl="1">
              <a:spcAft>
                <a:spcPts val="600"/>
              </a:spcAft>
            </a:pPr>
            <a:endParaRPr lang="en-US" sz="2400" dirty="0"/>
          </a:p>
          <a:p>
            <a:pPr lvl="1">
              <a:spcAft>
                <a:spcPts val="600"/>
              </a:spcAft>
              <a:buFont typeface="Wingdings" panose="05000000000000000000" pitchFamily="2" charset="2"/>
              <a:buChar char="Ø"/>
            </a:pPr>
            <a:r>
              <a:rPr lang="en-US" sz="2400" dirty="0"/>
              <a:t>After</a:t>
            </a:r>
          </a:p>
          <a:p>
            <a:pPr lvl="2">
              <a:spcAft>
                <a:spcPts val="600"/>
              </a:spcAft>
            </a:pPr>
            <a:r>
              <a:rPr lang="en-US" sz="2000" dirty="0"/>
              <a:t>LEA’s will submit a </a:t>
            </a:r>
            <a:r>
              <a:rPr lang="en-US" sz="2000" b="1" u="sng" dirty="0"/>
              <a:t>quarterly</a:t>
            </a:r>
            <a:r>
              <a:rPr lang="en-US" sz="2000" dirty="0"/>
              <a:t> transactional report to the Office of the State Board of Education (OSBE).</a:t>
            </a:r>
          </a:p>
          <a:p>
            <a:pPr lvl="2">
              <a:spcAft>
                <a:spcPts val="600"/>
              </a:spcAft>
            </a:pPr>
            <a:r>
              <a:rPr lang="en-US" sz="2000" dirty="0"/>
              <a:t>The report will contain expenditures, revenues, and the accompanying general ledger information </a:t>
            </a:r>
          </a:p>
          <a:p>
            <a:pPr lvl="2">
              <a:spcAft>
                <a:spcPts val="600"/>
              </a:spcAft>
            </a:pPr>
            <a:r>
              <a:rPr lang="en-US" sz="2000" dirty="0"/>
              <a:t>SCO will make the data received from OSBE available to the public on the Transparent Idaho website. </a:t>
            </a:r>
          </a:p>
          <a:p>
            <a:pPr lvl="2">
              <a:spcAft>
                <a:spcPts val="600"/>
              </a:spcAft>
            </a:pPr>
            <a:r>
              <a:rPr lang="en-US" sz="2000" dirty="0"/>
              <a:t>LEAs will be provided a link to the SCO hosted expenditures to add to their websites rather than having to format and post the data as you currently are.</a:t>
            </a:r>
          </a:p>
          <a:p>
            <a:pPr lvl="1">
              <a:spcAft>
                <a:spcPts val="600"/>
              </a:spcAft>
            </a:pPr>
            <a:endParaRPr lang="en-US" sz="24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30</a:t>
            </a:fld>
            <a:endParaRPr lang="en-US" dirty="0"/>
          </a:p>
        </p:txBody>
      </p:sp>
    </p:spTree>
    <p:extLst>
      <p:ext uri="{BB962C8B-B14F-4D97-AF65-F5344CB8AC3E}">
        <p14:creationId xmlns:p14="http://schemas.microsoft.com/office/powerpoint/2010/main" val="63415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Financial Transparency</a:t>
            </a:r>
          </a:p>
        </p:txBody>
      </p:sp>
      <p:sp>
        <p:nvSpPr>
          <p:cNvPr id="3" name="Content Placeholder 2"/>
          <p:cNvSpPr>
            <a:spLocks noGrp="1"/>
          </p:cNvSpPr>
          <p:nvPr>
            <p:ph idx="13"/>
          </p:nvPr>
        </p:nvSpPr>
        <p:spPr>
          <a:xfrm>
            <a:off x="751112" y="1340124"/>
            <a:ext cx="10515600" cy="5055650"/>
          </a:xfrm>
        </p:spPr>
        <p:txBody>
          <a:bodyPr>
            <a:normAutofit fontScale="92500" lnSpcReduction="20000"/>
          </a:bodyPr>
          <a:lstStyle/>
          <a:p>
            <a:pPr lvl="1">
              <a:spcAft>
                <a:spcPts val="600"/>
              </a:spcAft>
            </a:pPr>
            <a:endParaRPr lang="en-US" sz="2000" dirty="0"/>
          </a:p>
          <a:p>
            <a:pPr lvl="1" indent="0">
              <a:lnSpc>
                <a:spcPct val="100000"/>
              </a:lnSpc>
              <a:spcBef>
                <a:spcPts val="0"/>
              </a:spcBef>
              <a:buNone/>
            </a:pPr>
            <a:r>
              <a:rPr lang="en-US" sz="2400" b="1" dirty="0"/>
              <a:t>Questions? Contact:</a:t>
            </a:r>
          </a:p>
          <a:p>
            <a:pPr lvl="1" indent="0">
              <a:lnSpc>
                <a:spcPct val="100000"/>
              </a:lnSpc>
              <a:spcBef>
                <a:spcPts val="0"/>
              </a:spcBef>
              <a:buFont typeface="Wingdings" panose="05000000000000000000" pitchFamily="2" charset="2"/>
              <a:buChar char="Ø"/>
            </a:pPr>
            <a:endParaRPr lang="en-US" sz="2000" dirty="0"/>
          </a:p>
          <a:p>
            <a:pPr lvl="1" indent="0">
              <a:lnSpc>
                <a:spcPct val="100000"/>
              </a:lnSpc>
              <a:spcBef>
                <a:spcPts val="0"/>
              </a:spcBef>
              <a:buFont typeface="Wingdings" panose="05000000000000000000" pitchFamily="2" charset="2"/>
              <a:buChar char="Ø"/>
            </a:pPr>
            <a:r>
              <a:rPr lang="en-US" sz="2000" b="1" dirty="0"/>
              <a:t>Idaho State Board of Education</a:t>
            </a:r>
          </a:p>
          <a:p>
            <a:pPr lvl="1" indent="0">
              <a:lnSpc>
                <a:spcPct val="100000"/>
              </a:lnSpc>
              <a:spcBef>
                <a:spcPts val="0"/>
              </a:spcBef>
              <a:buFont typeface="Wingdings" panose="05000000000000000000" pitchFamily="2" charset="2"/>
              <a:buChar char="Ø"/>
            </a:pPr>
            <a:endParaRPr lang="en-US" sz="2000" b="1" dirty="0"/>
          </a:p>
          <a:p>
            <a:pPr lvl="1" indent="0">
              <a:lnSpc>
                <a:spcPct val="100000"/>
              </a:lnSpc>
              <a:spcBef>
                <a:spcPts val="0"/>
              </a:spcBef>
              <a:buNone/>
            </a:pPr>
            <a:r>
              <a:rPr lang="en-US" sz="2000" b="1" dirty="0"/>
              <a:t>	ISEE Data Collection Regional Coordinator</a:t>
            </a:r>
          </a:p>
          <a:p>
            <a:pPr marL="457200" lvl="1" indent="0">
              <a:lnSpc>
                <a:spcPct val="100000"/>
              </a:lnSpc>
              <a:spcBef>
                <a:spcPts val="0"/>
              </a:spcBef>
              <a:buNone/>
            </a:pPr>
            <a:endParaRPr lang="en-US" sz="2000" dirty="0"/>
          </a:p>
          <a:p>
            <a:pPr marL="457200" lvl="1" indent="0">
              <a:lnSpc>
                <a:spcPct val="100000"/>
              </a:lnSpc>
              <a:spcBef>
                <a:spcPts val="0"/>
              </a:spcBef>
              <a:buNone/>
            </a:pPr>
            <a:r>
              <a:rPr lang="en-US" sz="2000" dirty="0"/>
              <a:t>	Todd King –Education Data Systems Reporting Manager</a:t>
            </a:r>
          </a:p>
          <a:p>
            <a:pPr marL="457200" lvl="1" indent="0">
              <a:lnSpc>
                <a:spcPct val="100000"/>
              </a:lnSpc>
              <a:spcBef>
                <a:spcPts val="0"/>
              </a:spcBef>
              <a:buNone/>
            </a:pPr>
            <a:r>
              <a:rPr lang="en-US" sz="2000" dirty="0"/>
              <a:t>	Amy Sigler –Region 1-3 ISEE Technology Coordinator</a:t>
            </a:r>
          </a:p>
          <a:p>
            <a:pPr marL="457200" lvl="1" indent="0">
              <a:lnSpc>
                <a:spcPct val="100000"/>
              </a:lnSpc>
              <a:spcBef>
                <a:spcPts val="0"/>
              </a:spcBef>
              <a:buNone/>
            </a:pPr>
            <a:r>
              <a:rPr lang="en-US" sz="2000" dirty="0"/>
              <a:t>	Roger Evans –Region 4-6 ISEE Technology</a:t>
            </a:r>
          </a:p>
          <a:p>
            <a:pPr marL="457200" lvl="1" indent="0">
              <a:lnSpc>
                <a:spcPct val="100000"/>
              </a:lnSpc>
              <a:spcBef>
                <a:spcPts val="0"/>
              </a:spcBef>
              <a:buNone/>
            </a:pPr>
            <a:endParaRPr lang="en-US" sz="2000" dirty="0"/>
          </a:p>
          <a:p>
            <a:pPr marL="457200" lvl="1" indent="0">
              <a:lnSpc>
                <a:spcPct val="100000"/>
              </a:lnSpc>
              <a:spcBef>
                <a:spcPts val="0"/>
              </a:spcBef>
              <a:buNone/>
            </a:pPr>
            <a:r>
              <a:rPr lang="en-US" sz="2000" dirty="0"/>
              <a:t>	</a:t>
            </a:r>
            <a:r>
              <a:rPr lang="en-US" sz="2000" dirty="0">
                <a:hlinkClick r:id="rId2"/>
              </a:rPr>
              <a:t>regionalcoordinators@sde.idaho.gov</a:t>
            </a:r>
            <a:r>
              <a:rPr lang="en-US" sz="2000" dirty="0"/>
              <a:t>  </a:t>
            </a:r>
          </a:p>
          <a:p>
            <a:pPr marL="457200" lvl="1" indent="0">
              <a:lnSpc>
                <a:spcPct val="100000"/>
              </a:lnSpc>
              <a:spcBef>
                <a:spcPts val="0"/>
              </a:spcBef>
              <a:buNone/>
            </a:pPr>
            <a:endParaRPr lang="en-US" sz="2000" dirty="0"/>
          </a:p>
          <a:p>
            <a:pPr lvl="1" indent="0">
              <a:lnSpc>
                <a:spcPct val="110000"/>
              </a:lnSpc>
              <a:spcBef>
                <a:spcPts val="0"/>
              </a:spcBef>
              <a:buFont typeface="Wingdings" panose="05000000000000000000" pitchFamily="2" charset="2"/>
              <a:buChar char="Ø"/>
            </a:pPr>
            <a:r>
              <a:rPr lang="en-US" sz="2000" b="1" dirty="0"/>
              <a:t>State Controllers Office</a:t>
            </a:r>
          </a:p>
          <a:p>
            <a:pPr marL="365760" lvl="1" indent="0">
              <a:lnSpc>
                <a:spcPct val="100000"/>
              </a:lnSpc>
              <a:spcBef>
                <a:spcPts val="0"/>
              </a:spcBef>
              <a:buNone/>
            </a:pPr>
            <a:endParaRPr lang="en-US" sz="2000" dirty="0"/>
          </a:p>
          <a:p>
            <a:pPr marL="365760" lvl="1" indent="0">
              <a:lnSpc>
                <a:spcPct val="100000"/>
              </a:lnSpc>
              <a:spcBef>
                <a:spcPts val="0"/>
              </a:spcBef>
              <a:buNone/>
            </a:pPr>
            <a:r>
              <a:rPr lang="en-US" sz="2000" dirty="0"/>
              <a:t>	John </a:t>
            </a:r>
            <a:r>
              <a:rPr lang="en-US" sz="2000" dirty="0" err="1"/>
              <a:t>Iasonides</a:t>
            </a:r>
            <a:r>
              <a:rPr lang="en-US" sz="2000" dirty="0"/>
              <a:t> –Deputy Controller of Administration Division </a:t>
            </a:r>
          </a:p>
          <a:p>
            <a:pPr marL="365760" lvl="1" indent="0">
              <a:lnSpc>
                <a:spcPct val="100000"/>
              </a:lnSpc>
              <a:spcBef>
                <a:spcPts val="0"/>
              </a:spcBef>
              <a:buNone/>
            </a:pPr>
            <a:r>
              <a:rPr lang="en-US" sz="2000" dirty="0"/>
              <a:t>	Heath </a:t>
            </a:r>
            <a:r>
              <a:rPr lang="en-US" sz="2000" dirty="0" err="1"/>
              <a:t>Ribordy</a:t>
            </a:r>
            <a:r>
              <a:rPr lang="en-US" sz="2000" dirty="0"/>
              <a:t> –Project Coordinator SR Tina Fuller –Business Analyst</a:t>
            </a:r>
          </a:p>
          <a:p>
            <a:pPr marL="365760" lvl="1" indent="0">
              <a:lnSpc>
                <a:spcPct val="100000"/>
              </a:lnSpc>
              <a:spcBef>
                <a:spcPts val="0"/>
              </a:spcBef>
              <a:buNone/>
            </a:pPr>
            <a:r>
              <a:rPr lang="en-US" sz="2000" dirty="0"/>
              <a:t>	Tina Fuller –Business Analyst</a:t>
            </a:r>
          </a:p>
          <a:p>
            <a:pPr marL="365760" lvl="1" indent="0">
              <a:lnSpc>
                <a:spcPct val="100000"/>
              </a:lnSpc>
              <a:spcBef>
                <a:spcPts val="0"/>
              </a:spcBef>
              <a:buNone/>
            </a:pPr>
            <a:endParaRPr lang="en-US" sz="2000" dirty="0"/>
          </a:p>
          <a:p>
            <a:pPr marL="365760" lvl="1" indent="0">
              <a:lnSpc>
                <a:spcPct val="100000"/>
              </a:lnSpc>
              <a:spcBef>
                <a:spcPts val="0"/>
              </a:spcBef>
              <a:buNone/>
            </a:pPr>
            <a:r>
              <a:rPr lang="en-US" sz="2000" dirty="0"/>
              <a:t>	</a:t>
            </a:r>
            <a:r>
              <a:rPr lang="en-US" sz="2000" dirty="0">
                <a:hlinkClick r:id="rId3"/>
              </a:rPr>
              <a:t>registry@sco.idaho.gov</a:t>
            </a:r>
            <a:r>
              <a:rPr lang="en-US" sz="2000" dirty="0"/>
              <a:t> </a:t>
            </a:r>
          </a:p>
          <a:p>
            <a:pPr marL="365760" lvl="1" indent="0">
              <a:lnSpc>
                <a:spcPct val="100000"/>
              </a:lnSpc>
              <a:spcBef>
                <a:spcPts val="0"/>
              </a:spcBef>
              <a:buNone/>
            </a:pPr>
            <a:endParaRPr lang="en-US" sz="20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31</a:t>
            </a:fld>
            <a:endParaRPr lang="en-US" dirty="0"/>
          </a:p>
        </p:txBody>
      </p:sp>
    </p:spTree>
    <p:extLst>
      <p:ext uri="{BB962C8B-B14F-4D97-AF65-F5344CB8AC3E}">
        <p14:creationId xmlns:p14="http://schemas.microsoft.com/office/powerpoint/2010/main" val="1223760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a:t>Tuition Rates</a:t>
            </a:r>
          </a:p>
        </p:txBody>
      </p:sp>
      <p:sp>
        <p:nvSpPr>
          <p:cNvPr id="3" name="Subtitle 2"/>
          <p:cNvSpPr>
            <a:spLocks noGrp="1"/>
          </p:cNvSpPr>
          <p:nvPr>
            <p:ph type="subTitle" idx="1"/>
          </p:nvPr>
        </p:nvSpPr>
        <p:spPr bwMode="white"/>
        <p:txBody>
          <a:bodyPr/>
          <a:lstStyle/>
          <a:p>
            <a:r>
              <a:rPr lang="en-US" dirty="0"/>
              <a:t>Idaho Code 33-1405</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32</a:t>
            </a:fld>
            <a:endParaRPr lang="en-US" dirty="0"/>
          </a:p>
        </p:txBody>
      </p:sp>
    </p:spTree>
    <p:extLst>
      <p:ext uri="{BB962C8B-B14F-4D97-AF65-F5344CB8AC3E}">
        <p14:creationId xmlns:p14="http://schemas.microsoft.com/office/powerpoint/2010/main" val="2730555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Tuition Rates - General Information</a:t>
            </a:r>
          </a:p>
        </p:txBody>
      </p:sp>
      <p:sp>
        <p:nvSpPr>
          <p:cNvPr id="3" name="Content Placeholder 2"/>
          <p:cNvSpPr>
            <a:spLocks noGrp="1"/>
          </p:cNvSpPr>
          <p:nvPr>
            <p:ph idx="13"/>
          </p:nvPr>
        </p:nvSpPr>
        <p:spPr/>
        <p:txBody>
          <a:bodyPr>
            <a:normAutofit/>
          </a:bodyPr>
          <a:lstStyle/>
          <a:p>
            <a:pPr>
              <a:spcAft>
                <a:spcPts val="600"/>
              </a:spcAft>
            </a:pPr>
            <a:r>
              <a:rPr lang="en-US" sz="2800" dirty="0"/>
              <a:t>We will be calculating 2023-2024 tuition rates this spring using your 2021-2022 financial data</a:t>
            </a:r>
          </a:p>
          <a:p>
            <a:pPr>
              <a:spcAft>
                <a:spcPts val="600"/>
              </a:spcAft>
            </a:pPr>
            <a:r>
              <a:rPr lang="en-US" sz="2800" dirty="0"/>
              <a:t>Idaho Code 33-1405 requires out-of-state student tuition be charged to those students whose “home” district is outside of Idaho</a:t>
            </a:r>
          </a:p>
          <a:p>
            <a:pPr lvl="1">
              <a:spcAft>
                <a:spcPts val="600"/>
              </a:spcAft>
            </a:pPr>
            <a:r>
              <a:rPr lang="en-US" sz="2400" dirty="0"/>
              <a:t>Can request a waiver from the State Board of Education for any portion of the tuition rate</a:t>
            </a:r>
          </a:p>
          <a:p>
            <a:pPr lvl="1">
              <a:spcAft>
                <a:spcPts val="600"/>
              </a:spcAft>
            </a:pPr>
            <a:r>
              <a:rPr lang="en-US" sz="2400" dirty="0"/>
              <a:t>Waiver must be submitted before April 1</a:t>
            </a:r>
          </a:p>
        </p:txBody>
      </p:sp>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33</a:t>
            </a:fld>
            <a:endParaRPr lang="en-US" dirty="0"/>
          </a:p>
        </p:txBody>
      </p:sp>
    </p:spTree>
    <p:extLst>
      <p:ext uri="{BB962C8B-B14F-4D97-AF65-F5344CB8AC3E}">
        <p14:creationId xmlns:p14="http://schemas.microsoft.com/office/powerpoint/2010/main" val="1119650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34</a:t>
            </a:fld>
            <a:endParaRPr lang="en-US" dirty="0"/>
          </a:p>
        </p:txBody>
      </p:sp>
      <p:pic>
        <p:nvPicPr>
          <p:cNvPr id="5" name="Picture 4" descr="Sample image of the tuition rates worksheet.">
            <a:extLst>
              <a:ext uri="{FF2B5EF4-FFF2-40B4-BE49-F238E27FC236}">
                <a16:creationId xmlns:a16="http://schemas.microsoft.com/office/drawing/2014/main" id="{89738D55-EA3B-4E36-AEA2-A93EFFF62660}"/>
              </a:ext>
            </a:extLst>
          </p:cNvPr>
          <p:cNvPicPr>
            <a:picLocks noChangeAspect="1"/>
          </p:cNvPicPr>
          <p:nvPr/>
        </p:nvPicPr>
        <p:blipFill>
          <a:blip r:embed="rId2"/>
          <a:stretch>
            <a:fillRect/>
          </a:stretch>
        </p:blipFill>
        <p:spPr>
          <a:xfrm>
            <a:off x="1990725" y="1166549"/>
            <a:ext cx="8210550" cy="5229225"/>
          </a:xfrm>
          <a:prstGeom prst="rect">
            <a:avLst/>
          </a:prstGeom>
        </p:spPr>
      </p:pic>
      <p:sp>
        <p:nvSpPr>
          <p:cNvPr id="2" name="Title 1"/>
          <p:cNvSpPr>
            <a:spLocks noGrp="1"/>
          </p:cNvSpPr>
          <p:nvPr>
            <p:ph type="title"/>
          </p:nvPr>
        </p:nvSpPr>
        <p:spPr bwMode="white"/>
        <p:txBody>
          <a:bodyPr>
            <a:noAutofit/>
          </a:bodyPr>
          <a:lstStyle/>
          <a:p>
            <a:r>
              <a:rPr lang="en-US" sz="3600" dirty="0"/>
              <a:t>Tuition Rates - Example of Tuition Rates</a:t>
            </a:r>
          </a:p>
        </p:txBody>
      </p:sp>
    </p:spTree>
    <p:extLst>
      <p:ext uri="{BB962C8B-B14F-4D97-AF65-F5344CB8AC3E}">
        <p14:creationId xmlns:p14="http://schemas.microsoft.com/office/powerpoint/2010/main" val="3787232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Tuition Rates - Questions to Ask</a:t>
            </a:r>
          </a:p>
        </p:txBody>
      </p:sp>
      <p:sp>
        <p:nvSpPr>
          <p:cNvPr id="3" name="Content Placeholder 2"/>
          <p:cNvSpPr>
            <a:spLocks noGrp="1"/>
          </p:cNvSpPr>
          <p:nvPr>
            <p:ph idx="13"/>
          </p:nvPr>
        </p:nvSpPr>
        <p:spPr>
          <a:xfrm>
            <a:off x="751112" y="1470564"/>
            <a:ext cx="10515600" cy="4925210"/>
          </a:xfrm>
        </p:spPr>
        <p:txBody>
          <a:bodyPr>
            <a:normAutofit fontScale="77500" lnSpcReduction="20000"/>
          </a:bodyPr>
          <a:lstStyle/>
          <a:p>
            <a:pPr>
              <a:spcAft>
                <a:spcPts val="600"/>
              </a:spcAft>
            </a:pPr>
            <a:r>
              <a:rPr lang="en-US" sz="3200" dirty="0"/>
              <a:t>Is the student from “</a:t>
            </a:r>
            <a:r>
              <a:rPr lang="en-US" sz="3200" dirty="0">
                <a:solidFill>
                  <a:srgbClr val="FF0000"/>
                </a:solidFill>
              </a:rPr>
              <a:t>without</a:t>
            </a:r>
            <a:r>
              <a:rPr lang="en-US" sz="3200" dirty="0"/>
              <a:t>” the state of Idaho?</a:t>
            </a:r>
          </a:p>
          <a:p>
            <a:pPr lvl="1">
              <a:spcAft>
                <a:spcPts val="600"/>
              </a:spcAft>
            </a:pPr>
            <a:r>
              <a:rPr lang="en-US" sz="2800" dirty="0"/>
              <a:t>IC 33-1405 requires that the gross </a:t>
            </a:r>
            <a:r>
              <a:rPr lang="en-US" sz="2800" u="sng" dirty="0"/>
              <a:t>Monthly Per Capita </a:t>
            </a:r>
            <a:r>
              <a:rPr lang="en-US" sz="2800" dirty="0"/>
              <a:t>rate be charged to all students attending an Idaho public school…</a:t>
            </a:r>
            <a:r>
              <a:rPr lang="en-US" sz="2800" i="1" dirty="0"/>
              <a:t>unless a waiver has been granted from the SBOE </a:t>
            </a:r>
          </a:p>
          <a:p>
            <a:pPr marL="457200" lvl="1" indent="0">
              <a:spcAft>
                <a:spcPts val="600"/>
              </a:spcAft>
              <a:buNone/>
            </a:pPr>
            <a:endParaRPr lang="en-US" sz="1300" i="1" dirty="0"/>
          </a:p>
          <a:p>
            <a:pPr lvl="2">
              <a:spcAft>
                <a:spcPts val="600"/>
              </a:spcAft>
            </a:pPr>
            <a:r>
              <a:rPr lang="en-US" sz="2400" dirty="0"/>
              <a:t>Waiver requests must be submitted before April 1 of the year prior to the waiver’s effective date</a:t>
            </a:r>
          </a:p>
          <a:p>
            <a:pPr lvl="2">
              <a:spcAft>
                <a:spcPts val="600"/>
              </a:spcAft>
            </a:pPr>
            <a:endParaRPr lang="en-US" sz="1300" dirty="0"/>
          </a:p>
          <a:p>
            <a:pPr>
              <a:spcAft>
                <a:spcPts val="600"/>
              </a:spcAft>
            </a:pPr>
            <a:r>
              <a:rPr lang="en-US" sz="3200" dirty="0"/>
              <a:t>Questions to ask for incoming students:</a:t>
            </a:r>
          </a:p>
          <a:p>
            <a:pPr lvl="1">
              <a:spcAft>
                <a:spcPts val="600"/>
              </a:spcAft>
            </a:pPr>
            <a:r>
              <a:rPr lang="en-US" sz="2800" dirty="0"/>
              <a:t>Is the student home-schooled or attending a non-public school?</a:t>
            </a:r>
          </a:p>
          <a:p>
            <a:pPr lvl="1">
              <a:spcAft>
                <a:spcPts val="600"/>
              </a:spcAft>
            </a:pPr>
            <a:r>
              <a:rPr lang="en-US" sz="2800" dirty="0"/>
              <a:t>Is the student enrolled at another Idaho public school?</a:t>
            </a:r>
          </a:p>
          <a:p>
            <a:pPr lvl="1">
              <a:spcAft>
                <a:spcPts val="600"/>
              </a:spcAft>
            </a:pPr>
            <a:r>
              <a:rPr lang="en-US" sz="2800" dirty="0"/>
              <a:t>If the student is a resident of your district, </a:t>
            </a:r>
            <a:r>
              <a:rPr lang="en-US" sz="2800" i="1" u="sng" dirty="0"/>
              <a:t>no</a:t>
            </a:r>
            <a:r>
              <a:rPr lang="en-US" sz="2800" i="1" dirty="0"/>
              <a:t> tuition should be charged</a:t>
            </a:r>
          </a:p>
          <a:p>
            <a:pPr marL="457200" lvl="1" indent="0">
              <a:spcAft>
                <a:spcPts val="600"/>
              </a:spcAft>
              <a:buNone/>
            </a:pPr>
            <a:endParaRPr lang="en-US" sz="2800" dirty="0"/>
          </a:p>
          <a:p>
            <a:pPr marL="457200" lvl="1" indent="0">
              <a:spcAft>
                <a:spcPts val="600"/>
              </a:spcAft>
              <a:buNone/>
            </a:pPr>
            <a:r>
              <a:rPr lang="en-US" sz="2800" i="1" dirty="0">
                <a:solidFill>
                  <a:srgbClr val="FF0000"/>
                </a:solidFill>
              </a:rPr>
              <a:t>Be cautious if a student says they are being home-schooled. Students should also be asked if they are enrolled in or attending an online charter school.</a:t>
            </a:r>
            <a:endParaRPr lang="en-US" sz="2800" dirty="0"/>
          </a:p>
          <a:p>
            <a:pPr marL="0" lvl="0" indent="0">
              <a:spcAft>
                <a:spcPts val="600"/>
              </a:spcAft>
              <a:buClr>
                <a:srgbClr val="00007D"/>
              </a:buClr>
              <a:buNone/>
            </a:pPr>
            <a:endParaRPr lang="en-US" sz="2500" dirty="0">
              <a:solidFill>
                <a:srgbClr val="000000"/>
              </a:solidFill>
            </a:endParaRPr>
          </a:p>
          <a:p>
            <a:pPr marL="0" indent="0">
              <a:spcAft>
                <a:spcPts val="600"/>
              </a:spcAft>
              <a:buNone/>
            </a:pPr>
            <a:endParaRPr lang="en-US" dirty="0"/>
          </a:p>
        </p:txBody>
      </p:sp>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35</a:t>
            </a:fld>
            <a:endParaRPr lang="en-US" dirty="0"/>
          </a:p>
        </p:txBody>
      </p:sp>
    </p:spTree>
    <p:extLst>
      <p:ext uri="{BB962C8B-B14F-4D97-AF65-F5344CB8AC3E}">
        <p14:creationId xmlns:p14="http://schemas.microsoft.com/office/powerpoint/2010/main" val="1389283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Tuition Rates - Which Rate to Use When</a:t>
            </a:r>
          </a:p>
        </p:txBody>
      </p:sp>
      <p:sp>
        <p:nvSpPr>
          <p:cNvPr id="3" name="Content Placeholder 2"/>
          <p:cNvSpPr>
            <a:spLocks noGrp="1"/>
          </p:cNvSpPr>
          <p:nvPr>
            <p:ph idx="13"/>
          </p:nvPr>
        </p:nvSpPr>
        <p:spPr>
          <a:xfrm>
            <a:off x="372533" y="1340123"/>
            <a:ext cx="11286067" cy="5119943"/>
          </a:xfrm>
        </p:spPr>
        <p:txBody>
          <a:bodyPr>
            <a:normAutofit fontScale="77500" lnSpcReduction="20000"/>
          </a:bodyPr>
          <a:lstStyle/>
          <a:p>
            <a:pPr marL="0" indent="0">
              <a:spcAft>
                <a:spcPts val="600"/>
              </a:spcAft>
              <a:buNone/>
            </a:pPr>
            <a:r>
              <a:rPr lang="en-US" sz="3900" dirty="0"/>
              <a:t>Which Rate to Use When </a:t>
            </a:r>
          </a:p>
          <a:p>
            <a:pPr>
              <a:spcAft>
                <a:spcPts val="600"/>
              </a:spcAft>
            </a:pPr>
            <a:r>
              <a:rPr lang="en-US" sz="3000" dirty="0"/>
              <a:t>Monthly Per Capita Rate (overall cost of attendance)</a:t>
            </a:r>
            <a:endParaRPr lang="en-US" sz="3000" dirty="0">
              <a:solidFill>
                <a:schemeClr val="tx1"/>
              </a:solidFill>
            </a:endParaRPr>
          </a:p>
          <a:p>
            <a:pPr lvl="1">
              <a:spcAft>
                <a:spcPts val="600"/>
              </a:spcAft>
            </a:pPr>
            <a:r>
              <a:rPr lang="en-US" sz="2600" u="sng" dirty="0">
                <a:solidFill>
                  <a:srgbClr val="FF0000"/>
                </a:solidFill>
              </a:rPr>
              <a:t>Must</a:t>
            </a:r>
            <a:r>
              <a:rPr lang="en-US" sz="2600" dirty="0">
                <a:solidFill>
                  <a:schemeClr val="tx1"/>
                </a:solidFill>
              </a:rPr>
              <a:t> use if student is from outside Idaho (unless you have received a waiver from the SBOE)</a:t>
            </a:r>
          </a:p>
          <a:p>
            <a:pPr lvl="1">
              <a:spcAft>
                <a:spcPts val="600"/>
              </a:spcAft>
            </a:pPr>
            <a:r>
              <a:rPr lang="en-US" sz="2600" dirty="0">
                <a:solidFill>
                  <a:schemeClr val="tx1"/>
                </a:solidFill>
              </a:rPr>
              <a:t>Use if an Idaho student from another district is attending your schools and no attendance is being reported</a:t>
            </a:r>
          </a:p>
          <a:p>
            <a:pPr>
              <a:spcAft>
                <a:spcPts val="600"/>
              </a:spcAft>
            </a:pPr>
            <a:r>
              <a:rPr lang="en-US" sz="3000" dirty="0">
                <a:solidFill>
                  <a:schemeClr val="tx1"/>
                </a:solidFill>
              </a:rPr>
              <a:t>Monthly Per Capita State Support Rate (State funding)</a:t>
            </a:r>
          </a:p>
          <a:p>
            <a:pPr marL="742950" lvl="2" indent="-342900">
              <a:spcAft>
                <a:spcPts val="600"/>
              </a:spcAft>
              <a:buSzPct val="75000"/>
            </a:pPr>
            <a:r>
              <a:rPr lang="en-US" sz="2600" u="sng" dirty="0">
                <a:solidFill>
                  <a:schemeClr val="tx1"/>
                </a:solidFill>
              </a:rPr>
              <a:t>May</a:t>
            </a:r>
            <a:r>
              <a:rPr lang="en-US" sz="2600" dirty="0">
                <a:solidFill>
                  <a:schemeClr val="tx1"/>
                </a:solidFill>
              </a:rPr>
              <a:t> use if student is from within your district but is enrolled at another school and no attendance is being reported by your district (examples: dually enrolled/home schooled/private schooled)</a:t>
            </a:r>
          </a:p>
          <a:p>
            <a:pPr>
              <a:spcAft>
                <a:spcPts val="600"/>
              </a:spcAft>
            </a:pPr>
            <a:r>
              <a:rPr lang="en-US" sz="3000" dirty="0">
                <a:solidFill>
                  <a:schemeClr val="tx1"/>
                </a:solidFill>
              </a:rPr>
              <a:t>Net Monthly Tuition Rate (Local funding)</a:t>
            </a:r>
          </a:p>
          <a:p>
            <a:pPr lvl="1">
              <a:spcAft>
                <a:spcPts val="600"/>
              </a:spcAft>
            </a:pPr>
            <a:r>
              <a:rPr lang="en-US" sz="2600" u="sng" dirty="0">
                <a:solidFill>
                  <a:schemeClr val="tx1"/>
                </a:solidFill>
              </a:rPr>
              <a:t>May</a:t>
            </a:r>
            <a:r>
              <a:rPr lang="en-US" sz="2600" dirty="0">
                <a:solidFill>
                  <a:schemeClr val="tx1"/>
                </a:solidFill>
              </a:rPr>
              <a:t> use if student is from another Idaho </a:t>
            </a:r>
            <a:r>
              <a:rPr lang="en-US" sz="2600" dirty="0"/>
              <a:t>district and you are reporting attendance</a:t>
            </a:r>
          </a:p>
          <a:p>
            <a:pPr lvl="1">
              <a:spcAft>
                <a:spcPts val="600"/>
              </a:spcAft>
            </a:pPr>
            <a:endParaRPr lang="en-US" sz="2600" dirty="0"/>
          </a:p>
          <a:p>
            <a:pPr marL="0" indent="0">
              <a:spcAft>
                <a:spcPts val="600"/>
              </a:spcAft>
              <a:buNone/>
            </a:pPr>
            <a:r>
              <a:rPr lang="en-US" sz="3000" dirty="0"/>
              <a:t>*If electing to charge tuition, please make sure you have an internal policy on the enforcement and collection of tuition. Consult with your legal council.</a:t>
            </a:r>
          </a:p>
          <a:p>
            <a:pPr marL="0" indent="0">
              <a:spcAft>
                <a:spcPts val="600"/>
              </a:spcAft>
              <a:buNone/>
            </a:pPr>
            <a:endParaRPr lang="en-US" dirty="0"/>
          </a:p>
        </p:txBody>
      </p:sp>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36</a:t>
            </a:fld>
            <a:endParaRPr lang="en-US" dirty="0"/>
          </a:p>
        </p:txBody>
      </p:sp>
    </p:spTree>
    <p:extLst>
      <p:ext uri="{BB962C8B-B14F-4D97-AF65-F5344CB8AC3E}">
        <p14:creationId xmlns:p14="http://schemas.microsoft.com/office/powerpoint/2010/main" val="453386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a:t>School Building Maintenance</a:t>
            </a:r>
          </a:p>
        </p:txBody>
      </p:sp>
      <p:sp>
        <p:nvSpPr>
          <p:cNvPr id="3" name="Subtitle 2"/>
          <p:cNvSpPr>
            <a:spLocks noGrp="1"/>
          </p:cNvSpPr>
          <p:nvPr>
            <p:ph type="subTitle" idx="1"/>
          </p:nvPr>
        </p:nvSpPr>
        <p:spPr bwMode="white"/>
        <p:txBody>
          <a:bodyPr/>
          <a:lstStyle/>
          <a:p>
            <a:r>
              <a:rPr lang="en-US" dirty="0"/>
              <a:t>Idaho Code 33-1019</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37</a:t>
            </a:fld>
            <a:endParaRPr lang="en-US" dirty="0"/>
          </a:p>
        </p:txBody>
      </p:sp>
    </p:spTree>
    <p:extLst>
      <p:ext uri="{BB962C8B-B14F-4D97-AF65-F5344CB8AC3E}">
        <p14:creationId xmlns:p14="http://schemas.microsoft.com/office/powerpoint/2010/main" val="3762711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School Building Maintenance - General Information </a:t>
            </a:r>
          </a:p>
        </p:txBody>
      </p:sp>
      <p:sp>
        <p:nvSpPr>
          <p:cNvPr id="3" name="Content Placeholder 2"/>
          <p:cNvSpPr>
            <a:spLocks noGrp="1"/>
          </p:cNvSpPr>
          <p:nvPr>
            <p:ph idx="13"/>
          </p:nvPr>
        </p:nvSpPr>
        <p:spPr>
          <a:xfrm>
            <a:off x="838200" y="1066801"/>
            <a:ext cx="10515600" cy="5554132"/>
          </a:xfrm>
        </p:spPr>
        <p:txBody>
          <a:bodyPr>
            <a:normAutofit fontScale="92500" lnSpcReduction="20000"/>
          </a:bodyPr>
          <a:lstStyle/>
          <a:p>
            <a:pPr lvl="1">
              <a:spcAft>
                <a:spcPts val="600"/>
              </a:spcAft>
              <a:buClr>
                <a:srgbClr val="00007D"/>
              </a:buClr>
            </a:pPr>
            <a:endParaRPr lang="en-US" sz="1400" dirty="0">
              <a:solidFill>
                <a:srgbClr val="000000"/>
              </a:solidFill>
            </a:endParaRPr>
          </a:p>
          <a:p>
            <a:pPr marL="0" indent="0">
              <a:spcAft>
                <a:spcPts val="600"/>
              </a:spcAft>
              <a:buNone/>
            </a:pPr>
            <a:r>
              <a:rPr lang="en-US" sz="2400" b="1" dirty="0"/>
              <a:t>Idaho Code 33-1019</a:t>
            </a:r>
          </a:p>
          <a:p>
            <a:pPr>
              <a:spcAft>
                <a:spcPts val="600"/>
              </a:spcAft>
            </a:pPr>
            <a:r>
              <a:rPr lang="en-US" sz="2400" dirty="0"/>
              <a:t>Must comply if you own your school building(s) or are purchasing a building(s) via a lease-purchase agreement</a:t>
            </a:r>
          </a:p>
          <a:p>
            <a:pPr lvl="1">
              <a:spcAft>
                <a:spcPts val="600"/>
              </a:spcAft>
            </a:pPr>
            <a:r>
              <a:rPr lang="en-US" sz="2000" dirty="0"/>
              <a:t>N/A if you are leasing all of your buildings </a:t>
            </a:r>
          </a:p>
          <a:p>
            <a:pPr>
              <a:spcAft>
                <a:spcPts val="600"/>
              </a:spcAft>
            </a:pPr>
            <a:r>
              <a:rPr lang="en-US" sz="2400" dirty="0"/>
              <a:t>If you are buying your building(s)…</a:t>
            </a:r>
          </a:p>
          <a:p>
            <a:pPr lvl="1">
              <a:spcAft>
                <a:spcPts val="600"/>
              </a:spcAft>
            </a:pPr>
            <a:r>
              <a:rPr lang="en-US" sz="2000" dirty="0"/>
              <a:t>Must allocate or spend at least 2% of the replacement value of your student-occupied buildings for </a:t>
            </a:r>
            <a:r>
              <a:rPr lang="en-US" sz="2000" i="1" dirty="0"/>
              <a:t>qualifying maintenance and repairs </a:t>
            </a:r>
          </a:p>
          <a:p>
            <a:pPr>
              <a:spcAft>
                <a:spcPts val="600"/>
              </a:spcAft>
            </a:pPr>
            <a:r>
              <a:rPr lang="en-US" sz="2000" dirty="0"/>
              <a:t>Replacement value = total square footage of student-occupied school buildings  x  $81.45 replacement value (for FY 2023)</a:t>
            </a:r>
          </a:p>
          <a:p>
            <a:pPr>
              <a:spcAft>
                <a:spcPts val="600"/>
              </a:spcAft>
              <a:buFont typeface="Wingdings" panose="05000000000000000000" pitchFamily="2" charset="2"/>
              <a:buChar char="Ø"/>
            </a:pPr>
            <a:r>
              <a:rPr lang="en-US" sz="2400" b="1" dirty="0"/>
              <a:t>Funding provided for SBM provided through the Lottery distribution and additional state match.</a:t>
            </a:r>
          </a:p>
          <a:p>
            <a:pPr lvl="1">
              <a:spcAft>
                <a:spcPts val="600"/>
              </a:spcAft>
            </a:pPr>
            <a:r>
              <a:rPr lang="en-US" sz="2400" dirty="0"/>
              <a:t>Funding must remained purposed for the repairs and maintenance of student occupied buildings.</a:t>
            </a:r>
          </a:p>
          <a:p>
            <a:pPr lvl="1">
              <a:spcAft>
                <a:spcPts val="600"/>
              </a:spcAft>
            </a:pPr>
            <a:r>
              <a:rPr lang="en-US" sz="2400" dirty="0"/>
              <a:t>If the full 2% allocation is not spent, the unspent dollars must be reserved for future years</a:t>
            </a:r>
          </a:p>
          <a:p>
            <a:pPr>
              <a:spcAft>
                <a:spcPts val="600"/>
              </a:spcAft>
            </a:pPr>
            <a:endParaRPr lang="en-US" sz="2000" dirty="0"/>
          </a:p>
          <a:p>
            <a:pPr marL="0" indent="0">
              <a:spcAft>
                <a:spcPts val="600"/>
              </a:spcAft>
              <a:buNone/>
            </a:pPr>
            <a:endParaRPr lang="en-US" sz="2400" dirty="0"/>
          </a:p>
        </p:txBody>
      </p:sp>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38</a:t>
            </a:fld>
            <a:endParaRPr lang="en-US" dirty="0"/>
          </a:p>
        </p:txBody>
      </p:sp>
    </p:spTree>
    <p:extLst>
      <p:ext uri="{BB962C8B-B14F-4D97-AF65-F5344CB8AC3E}">
        <p14:creationId xmlns:p14="http://schemas.microsoft.com/office/powerpoint/2010/main" val="3818026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School Building Maintenance - Excess Expenditures</a:t>
            </a:r>
          </a:p>
        </p:txBody>
      </p:sp>
      <p:sp>
        <p:nvSpPr>
          <p:cNvPr id="3" name="Content Placeholder 2"/>
          <p:cNvSpPr>
            <a:spLocks noGrp="1"/>
          </p:cNvSpPr>
          <p:nvPr>
            <p:ph idx="13"/>
          </p:nvPr>
        </p:nvSpPr>
        <p:spPr/>
        <p:txBody>
          <a:bodyPr>
            <a:normAutofit lnSpcReduction="10000"/>
          </a:bodyPr>
          <a:lstStyle/>
          <a:p>
            <a:pPr marL="457200" lvl="1" indent="0">
              <a:spcAft>
                <a:spcPts val="600"/>
              </a:spcAft>
              <a:buClr>
                <a:srgbClr val="00007D"/>
              </a:buClr>
              <a:buNone/>
            </a:pPr>
            <a:endParaRPr lang="en-US" sz="2000" dirty="0">
              <a:solidFill>
                <a:srgbClr val="000000"/>
              </a:solidFill>
            </a:endParaRPr>
          </a:p>
          <a:p>
            <a:pPr>
              <a:spcAft>
                <a:spcPts val="600"/>
              </a:spcAft>
            </a:pPr>
            <a:r>
              <a:rPr lang="en-US" sz="3200" dirty="0"/>
              <a:t>Excess Expenditures</a:t>
            </a:r>
          </a:p>
          <a:p>
            <a:pPr lvl="1">
              <a:spcAft>
                <a:spcPts val="600"/>
              </a:spcAft>
            </a:pPr>
            <a:r>
              <a:rPr lang="en-US" sz="2800" dirty="0"/>
              <a:t>“Excess” expenditures may be carried forward </a:t>
            </a:r>
            <a:r>
              <a:rPr lang="en-US" sz="2800" i="1" dirty="0"/>
              <a:t>in certain circumstances</a:t>
            </a:r>
            <a:endParaRPr lang="en-US" sz="2800" dirty="0"/>
          </a:p>
          <a:p>
            <a:pPr lvl="1">
              <a:spcAft>
                <a:spcPts val="600"/>
              </a:spcAft>
            </a:pPr>
            <a:r>
              <a:rPr lang="en-US" sz="2800" dirty="0"/>
              <a:t>Expenditures </a:t>
            </a:r>
            <a:r>
              <a:rPr lang="en-US" sz="2800" u="sng" dirty="0"/>
              <a:t>exceeding</a:t>
            </a:r>
            <a:r>
              <a:rPr lang="en-US" sz="2800" dirty="0"/>
              <a:t> 4% of the replacement value of school buildings (4% “floor”) may be carried forward for up to 15 years and may be used to reduce future year allocations</a:t>
            </a:r>
          </a:p>
          <a:p>
            <a:pPr lvl="1">
              <a:spcAft>
                <a:spcPts val="600"/>
              </a:spcAft>
            </a:pPr>
            <a:r>
              <a:rPr lang="en-US" sz="2800" dirty="0"/>
              <a:t>Expenditures greater than the required allocation but less than the 4% floor may be used to reduce prior year unexpended allocations that have been carried forward</a:t>
            </a:r>
          </a:p>
          <a:p>
            <a:pPr marL="0" indent="0">
              <a:spcAft>
                <a:spcPts val="600"/>
              </a:spcAft>
              <a:buNone/>
            </a:pPr>
            <a:endParaRPr lang="en-US" dirty="0"/>
          </a:p>
        </p:txBody>
      </p:sp>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39</a:t>
            </a:fld>
            <a:endParaRPr lang="en-US" dirty="0"/>
          </a:p>
        </p:txBody>
      </p:sp>
    </p:spTree>
    <p:extLst>
      <p:ext uri="{BB962C8B-B14F-4D97-AF65-F5344CB8AC3E}">
        <p14:creationId xmlns:p14="http://schemas.microsoft.com/office/powerpoint/2010/main" val="392286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a:t>Instructional Calendars</a:t>
            </a:r>
          </a:p>
        </p:txBody>
      </p:sp>
      <p:sp>
        <p:nvSpPr>
          <p:cNvPr id="3" name="Subtitle 2"/>
          <p:cNvSpPr>
            <a:spLocks noGrp="1"/>
          </p:cNvSpPr>
          <p:nvPr>
            <p:ph type="subTitle" idx="1"/>
          </p:nvPr>
        </p:nvSpPr>
        <p:spPr bwMode="white"/>
        <p:txBody>
          <a:bodyPr/>
          <a:lstStyle/>
          <a:p>
            <a:r>
              <a:rPr lang="en-US" dirty="0"/>
              <a:t> Idaho Code 33-512</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4</a:t>
            </a:fld>
            <a:endParaRPr lang="en-US" dirty="0"/>
          </a:p>
        </p:txBody>
      </p:sp>
    </p:spTree>
    <p:extLst>
      <p:ext uri="{BB962C8B-B14F-4D97-AF65-F5344CB8AC3E}">
        <p14:creationId xmlns:p14="http://schemas.microsoft.com/office/powerpoint/2010/main" val="1312619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School Building Maintenance - School </a:t>
            </a:r>
            <a:br>
              <a:rPr lang="en-US" sz="3800" dirty="0"/>
            </a:br>
            <a:r>
              <a:rPr lang="en-US" sz="3800" dirty="0"/>
              <a:t>Building Maintenance Report</a:t>
            </a:r>
          </a:p>
        </p:txBody>
      </p:sp>
      <p:sp>
        <p:nvSpPr>
          <p:cNvPr id="3" name="Content Placeholder 2"/>
          <p:cNvSpPr>
            <a:spLocks noGrp="1"/>
          </p:cNvSpPr>
          <p:nvPr>
            <p:ph idx="13"/>
          </p:nvPr>
        </p:nvSpPr>
        <p:spPr>
          <a:xfrm>
            <a:off x="694267" y="1202267"/>
            <a:ext cx="10803467" cy="5393266"/>
          </a:xfrm>
        </p:spPr>
        <p:txBody>
          <a:bodyPr>
            <a:normAutofit lnSpcReduction="10000"/>
          </a:bodyPr>
          <a:lstStyle/>
          <a:p>
            <a:pPr>
              <a:spcAft>
                <a:spcPts val="600"/>
              </a:spcAft>
            </a:pPr>
            <a:r>
              <a:rPr lang="en-US" sz="3200" dirty="0"/>
              <a:t>School Building Maintenance Report</a:t>
            </a:r>
          </a:p>
          <a:p>
            <a:pPr lvl="1">
              <a:spcAft>
                <a:spcPts val="600"/>
              </a:spcAft>
            </a:pPr>
            <a:r>
              <a:rPr lang="en-US" sz="2600" dirty="0"/>
              <a:t>Officially Due the 3</a:t>
            </a:r>
            <a:r>
              <a:rPr lang="en-US" sz="2600" baseline="30000" dirty="0"/>
              <a:t>rd</a:t>
            </a:r>
            <a:r>
              <a:rPr lang="en-US" sz="2600" dirty="0"/>
              <a:t> Friday in December</a:t>
            </a:r>
          </a:p>
          <a:p>
            <a:pPr lvl="2">
              <a:spcAft>
                <a:spcPts val="600"/>
              </a:spcAft>
            </a:pPr>
            <a:r>
              <a:rPr lang="en-US" sz="2300" dirty="0"/>
              <a:t>Financial data is pulled from your annual report, which may delay SDE from sending you your report; due dates will vary</a:t>
            </a:r>
          </a:p>
          <a:p>
            <a:pPr lvl="1">
              <a:spcAft>
                <a:spcPts val="600"/>
              </a:spcAft>
            </a:pPr>
            <a:r>
              <a:rPr lang="en-US" sz="2600" dirty="0"/>
              <a:t>SBM report includes:</a:t>
            </a:r>
          </a:p>
          <a:p>
            <a:pPr lvl="2">
              <a:spcAft>
                <a:spcPts val="600"/>
              </a:spcAft>
            </a:pPr>
            <a:r>
              <a:rPr lang="en-US" sz="2300" dirty="0"/>
              <a:t>Square footage of student-occupied school building floor space (SDE will complete)</a:t>
            </a:r>
          </a:p>
          <a:p>
            <a:pPr lvl="3">
              <a:spcAft>
                <a:spcPts val="600"/>
              </a:spcAft>
            </a:pPr>
            <a:r>
              <a:rPr lang="en-US" sz="1600" dirty="0"/>
              <a:t>Square footage information is collected each summer for the upcoming school year</a:t>
            </a:r>
          </a:p>
          <a:p>
            <a:pPr lvl="3">
              <a:spcAft>
                <a:spcPts val="600"/>
              </a:spcAft>
            </a:pPr>
            <a:r>
              <a:rPr lang="en-US" sz="1600" dirty="0"/>
              <a:t>Exclude the square footage of owned student-occupied buildings less than one year old on the first day of school  </a:t>
            </a:r>
          </a:p>
          <a:p>
            <a:pPr lvl="2">
              <a:spcAft>
                <a:spcPts val="600"/>
              </a:spcAft>
            </a:pPr>
            <a:r>
              <a:rPr lang="en-US" sz="2300" dirty="0"/>
              <a:t>The funds and fund sources allocated for school building maintenance and any unexpended allocations carried forward from prior fiscal years </a:t>
            </a:r>
          </a:p>
          <a:p>
            <a:pPr lvl="2">
              <a:spcAft>
                <a:spcPts val="600"/>
              </a:spcAft>
            </a:pPr>
            <a:r>
              <a:rPr lang="en-US" sz="2300" dirty="0"/>
              <a:t>Projects on which moneys were expended</a:t>
            </a:r>
          </a:p>
          <a:p>
            <a:pPr lvl="2">
              <a:spcAft>
                <a:spcPts val="600"/>
              </a:spcAft>
            </a:pPr>
            <a:r>
              <a:rPr lang="en-US" sz="2300" dirty="0"/>
              <a:t>The planned uses for school building maintenance allocation</a:t>
            </a:r>
          </a:p>
          <a:p>
            <a:pPr marL="0" indent="0">
              <a:spcAft>
                <a:spcPts val="600"/>
              </a:spcAft>
              <a:buNone/>
            </a:pPr>
            <a:endParaRPr lang="en-US" dirty="0"/>
          </a:p>
        </p:txBody>
      </p:sp>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40</a:t>
            </a:fld>
            <a:endParaRPr lang="en-US" dirty="0"/>
          </a:p>
        </p:txBody>
      </p:sp>
    </p:spTree>
    <p:extLst>
      <p:ext uri="{BB962C8B-B14F-4D97-AF65-F5344CB8AC3E}">
        <p14:creationId xmlns:p14="http://schemas.microsoft.com/office/powerpoint/2010/main" val="1651696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School Building Maintenance - Coding of Expenditures</a:t>
            </a:r>
          </a:p>
        </p:txBody>
      </p:sp>
      <p:sp>
        <p:nvSpPr>
          <p:cNvPr id="3" name="Content Placeholder 2"/>
          <p:cNvSpPr>
            <a:spLocks noGrp="1"/>
          </p:cNvSpPr>
          <p:nvPr>
            <p:ph idx="13"/>
          </p:nvPr>
        </p:nvSpPr>
        <p:spPr>
          <a:xfrm>
            <a:off x="751112" y="1340123"/>
            <a:ext cx="10515600" cy="4850951"/>
          </a:xfrm>
        </p:spPr>
        <p:txBody>
          <a:bodyPr>
            <a:normAutofit/>
          </a:bodyPr>
          <a:lstStyle/>
          <a:p>
            <a:pPr>
              <a:spcAft>
                <a:spcPts val="600"/>
              </a:spcAft>
            </a:pPr>
            <a:r>
              <a:rPr lang="en-US" sz="2800" dirty="0"/>
              <a:t>Coding of Expenditures</a:t>
            </a:r>
          </a:p>
          <a:p>
            <a:pPr lvl="1">
              <a:spcAft>
                <a:spcPts val="600"/>
              </a:spcAft>
            </a:pPr>
            <a:r>
              <a:rPr lang="en-US" sz="2600" dirty="0"/>
              <a:t>Qualifying expenditures should be coded to Function Codes 664 and 810</a:t>
            </a:r>
          </a:p>
          <a:p>
            <a:pPr lvl="2">
              <a:spcAft>
                <a:spcPts val="600"/>
              </a:spcAft>
            </a:pPr>
            <a:r>
              <a:rPr lang="en-US" sz="2400" dirty="0"/>
              <a:t>Function Code 664 – Maintenance – Student Occupied Buildings</a:t>
            </a:r>
          </a:p>
          <a:p>
            <a:pPr lvl="2">
              <a:spcAft>
                <a:spcPts val="600"/>
              </a:spcAft>
            </a:pPr>
            <a:r>
              <a:rPr lang="en-US" sz="2400" dirty="0"/>
              <a:t>Function Code 810 – Capital Assets – Student Occupied Buildings (Qualifying Expenditures)</a:t>
            </a:r>
          </a:p>
          <a:p>
            <a:pPr lvl="1">
              <a:spcAft>
                <a:spcPts val="600"/>
              </a:spcAft>
            </a:pPr>
            <a:r>
              <a:rPr lang="en-US" sz="2600" dirty="0"/>
              <a:t>Non-qualifying repairs and maintenance expenditures and non-qualifying capital asset activities should be coded using Function Codes 663 and 811 </a:t>
            </a:r>
          </a:p>
          <a:p>
            <a:pPr lvl="2">
              <a:spcAft>
                <a:spcPts val="600"/>
              </a:spcAft>
            </a:pPr>
            <a:r>
              <a:rPr lang="en-US" sz="2400" dirty="0"/>
              <a:t>Function Code 663 – Maintenance – Non-Student Occupied </a:t>
            </a:r>
          </a:p>
          <a:p>
            <a:pPr lvl="2">
              <a:spcAft>
                <a:spcPts val="600"/>
              </a:spcAft>
            </a:pPr>
            <a:r>
              <a:rPr lang="en-US" sz="2400" dirty="0"/>
              <a:t>Function Code 811 – Capital Assets – Non-Student Occupied (&amp; Student Occupied Non-Qualifying Expenditures)</a:t>
            </a:r>
          </a:p>
        </p:txBody>
      </p:sp>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41</a:t>
            </a:fld>
            <a:endParaRPr lang="en-US" dirty="0"/>
          </a:p>
        </p:txBody>
      </p:sp>
    </p:spTree>
    <p:extLst>
      <p:ext uri="{BB962C8B-B14F-4D97-AF65-F5344CB8AC3E}">
        <p14:creationId xmlns:p14="http://schemas.microsoft.com/office/powerpoint/2010/main" val="193628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42</a:t>
            </a:fld>
            <a:endParaRPr lang="en-US" dirty="0"/>
          </a:p>
        </p:txBody>
      </p:sp>
      <p:sp>
        <p:nvSpPr>
          <p:cNvPr id="3" name="Content Placeholder 2"/>
          <p:cNvSpPr>
            <a:spLocks noGrp="1"/>
          </p:cNvSpPr>
          <p:nvPr>
            <p:ph idx="13"/>
          </p:nvPr>
        </p:nvSpPr>
        <p:spPr>
          <a:xfrm>
            <a:off x="618067" y="5367393"/>
            <a:ext cx="10955866" cy="1299899"/>
          </a:xfrm>
        </p:spPr>
        <p:txBody>
          <a:bodyPr>
            <a:normAutofit fontScale="70000" lnSpcReduction="20000"/>
          </a:bodyPr>
          <a:lstStyle/>
          <a:p>
            <a:pPr marL="0" indent="0">
              <a:spcAft>
                <a:spcPts val="600"/>
              </a:spcAft>
              <a:buNone/>
            </a:pPr>
            <a:r>
              <a:rPr lang="en-US" sz="2400" dirty="0"/>
              <a:t>Maintenance and/or Repairs for Serious or Imminent Safety Hazards on the Property</a:t>
            </a:r>
          </a:p>
          <a:p>
            <a:pPr lvl="1">
              <a:spcAft>
                <a:spcPts val="600"/>
              </a:spcAft>
            </a:pPr>
            <a:r>
              <a:rPr lang="en-US" sz="2400" dirty="0"/>
              <a:t>Maintenance and/or repairs outside the building must be formally declared serious or imminent safety hazards (Idaho Code 39-8004) by the Division of Building Safety to be qualifying expenditures</a:t>
            </a:r>
          </a:p>
          <a:p>
            <a:pPr lvl="1">
              <a:spcAft>
                <a:spcPts val="600"/>
              </a:spcAft>
            </a:pPr>
            <a:r>
              <a:rPr lang="en-US" sz="2400" dirty="0"/>
              <a:t>Think you have a serious or imminent safety hazard?  Call the Division of Building Safety at (208) 334-3950</a:t>
            </a:r>
          </a:p>
          <a:p>
            <a:pPr marL="0" indent="0">
              <a:buNone/>
            </a:pPr>
            <a:endParaRPr lang="en-US" dirty="0"/>
          </a:p>
        </p:txBody>
      </p:sp>
      <p:pic>
        <p:nvPicPr>
          <p:cNvPr id="8" name="Picture 7" descr="Examples of projects that are not qualifying uses for school building maintenance funds.&#10;" title="School Building Maintenance"/>
          <p:cNvPicPr>
            <a:picLocks noChangeAspect="1"/>
          </p:cNvPicPr>
          <p:nvPr/>
        </p:nvPicPr>
        <p:blipFill>
          <a:blip r:embed="rId2"/>
          <a:stretch>
            <a:fillRect/>
          </a:stretch>
        </p:blipFill>
        <p:spPr>
          <a:xfrm>
            <a:off x="750552" y="1164207"/>
            <a:ext cx="10690896" cy="4027580"/>
          </a:xfrm>
          <a:prstGeom prst="rect">
            <a:avLst/>
          </a:prstGeom>
        </p:spPr>
      </p:pic>
      <p:sp>
        <p:nvSpPr>
          <p:cNvPr id="2" name="Title 1"/>
          <p:cNvSpPr>
            <a:spLocks noGrp="1"/>
          </p:cNvSpPr>
          <p:nvPr>
            <p:ph type="title"/>
          </p:nvPr>
        </p:nvSpPr>
        <p:spPr bwMode="white"/>
        <p:txBody>
          <a:bodyPr>
            <a:noAutofit/>
          </a:bodyPr>
          <a:lstStyle/>
          <a:p>
            <a:r>
              <a:rPr lang="en-US" sz="3800" dirty="0"/>
              <a:t>School Building Maintenance - Examples of Non-Qualifying Expenditures</a:t>
            </a:r>
          </a:p>
        </p:txBody>
      </p:sp>
    </p:spTree>
    <p:extLst>
      <p:ext uri="{BB962C8B-B14F-4D97-AF65-F5344CB8AC3E}">
        <p14:creationId xmlns:p14="http://schemas.microsoft.com/office/powerpoint/2010/main" val="1073607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School Building Maintenance - Summary</a:t>
            </a:r>
          </a:p>
        </p:txBody>
      </p:sp>
      <p:sp>
        <p:nvSpPr>
          <p:cNvPr id="3" name="Content Placeholder 2"/>
          <p:cNvSpPr>
            <a:spLocks noGrp="1"/>
          </p:cNvSpPr>
          <p:nvPr>
            <p:ph idx="13"/>
          </p:nvPr>
        </p:nvSpPr>
        <p:spPr>
          <a:xfrm>
            <a:off x="751112" y="1340123"/>
            <a:ext cx="10515600" cy="4834173"/>
          </a:xfrm>
        </p:spPr>
        <p:txBody>
          <a:bodyPr>
            <a:normAutofit/>
          </a:bodyPr>
          <a:lstStyle/>
          <a:p>
            <a:pPr>
              <a:spcAft>
                <a:spcPts val="600"/>
              </a:spcAft>
            </a:pPr>
            <a:r>
              <a:rPr lang="en-US" sz="3800" dirty="0"/>
              <a:t>In Summary…</a:t>
            </a:r>
          </a:p>
          <a:p>
            <a:pPr lvl="1">
              <a:spcAft>
                <a:spcPts val="600"/>
              </a:spcAft>
            </a:pPr>
            <a:r>
              <a:rPr lang="en-US" sz="2800" dirty="0"/>
              <a:t>You must allocate (not deposit) an amount equal to 2% of the replacement value of school buildings for qualifying school maintenance and repairs</a:t>
            </a:r>
          </a:p>
          <a:p>
            <a:pPr lvl="1">
              <a:spcAft>
                <a:spcPts val="600"/>
              </a:spcAft>
            </a:pPr>
            <a:r>
              <a:rPr lang="en-US" sz="2800" dirty="0"/>
              <a:t>If qualifying school maintenance and repair expenditures don’t equal the required allocation, the difference must remain allocated for the purposes of IC 33-1019(3)</a:t>
            </a:r>
          </a:p>
          <a:p>
            <a:pPr lvl="1">
              <a:spcAft>
                <a:spcPts val="600"/>
              </a:spcAft>
            </a:pPr>
            <a:r>
              <a:rPr lang="en-US" sz="2800" dirty="0"/>
              <a:t>Consider using Fund 240 or Fund 430 to carry-forward unspent maintenance dollars</a:t>
            </a:r>
          </a:p>
          <a:p>
            <a:pPr lvl="1">
              <a:spcAft>
                <a:spcPts val="600"/>
              </a:spcAft>
            </a:pPr>
            <a:endParaRPr lang="en-US" dirty="0"/>
          </a:p>
          <a:p>
            <a:pPr marL="0" indent="0">
              <a:spcAft>
                <a:spcPts val="600"/>
              </a:spcAft>
              <a:buNone/>
            </a:pPr>
            <a:endParaRPr lang="en-US" dirty="0"/>
          </a:p>
        </p:txBody>
      </p:sp>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43</a:t>
            </a:fld>
            <a:endParaRPr lang="en-US" dirty="0"/>
          </a:p>
        </p:txBody>
      </p:sp>
    </p:spTree>
    <p:extLst>
      <p:ext uri="{BB962C8B-B14F-4D97-AF65-F5344CB8AC3E}">
        <p14:creationId xmlns:p14="http://schemas.microsoft.com/office/powerpoint/2010/main" val="2956978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a:t>Continuous Improvement Reimbursement</a:t>
            </a:r>
          </a:p>
        </p:txBody>
      </p:sp>
      <p:sp>
        <p:nvSpPr>
          <p:cNvPr id="3" name="Subtitle 2"/>
          <p:cNvSpPr>
            <a:spLocks noGrp="1"/>
          </p:cNvSpPr>
          <p:nvPr>
            <p:ph type="subTitle" idx="1"/>
          </p:nvPr>
        </p:nvSpPr>
        <p:spPr bwMode="white"/>
        <p:txBody>
          <a:bodyPr/>
          <a:lstStyle/>
          <a:p>
            <a:r>
              <a:rPr lang="en-US" dirty="0"/>
              <a:t>Idaho Code 33-320, IDAPA 08.02.01.801</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44</a:t>
            </a:fld>
            <a:endParaRPr lang="en-US" dirty="0"/>
          </a:p>
        </p:txBody>
      </p:sp>
    </p:spTree>
    <p:extLst>
      <p:ext uri="{BB962C8B-B14F-4D97-AF65-F5344CB8AC3E}">
        <p14:creationId xmlns:p14="http://schemas.microsoft.com/office/powerpoint/2010/main" val="1817550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Continuous Improvement Reimbursement </a:t>
            </a:r>
            <a:br>
              <a:rPr lang="en-US" sz="3800" dirty="0"/>
            </a:br>
            <a:r>
              <a:rPr lang="en-US" sz="3800" dirty="0"/>
              <a:t>- General Information</a:t>
            </a:r>
          </a:p>
        </p:txBody>
      </p:sp>
      <p:sp>
        <p:nvSpPr>
          <p:cNvPr id="3" name="Content Placeholder 2"/>
          <p:cNvSpPr>
            <a:spLocks noGrp="1"/>
          </p:cNvSpPr>
          <p:nvPr>
            <p:ph idx="13"/>
          </p:nvPr>
        </p:nvSpPr>
        <p:spPr>
          <a:xfrm>
            <a:off x="751112" y="1340123"/>
            <a:ext cx="10515600" cy="4499361"/>
          </a:xfrm>
        </p:spPr>
        <p:txBody>
          <a:bodyPr>
            <a:normAutofit fontScale="92500" lnSpcReduction="20000"/>
          </a:bodyPr>
          <a:lstStyle/>
          <a:p>
            <a:pPr>
              <a:spcAft>
                <a:spcPts val="600"/>
              </a:spcAft>
            </a:pPr>
            <a:r>
              <a:rPr lang="en-US" sz="2800" dirty="0"/>
              <a:t>Each school district and charter school is allowed to request reimbursement for up to $6,600 in allowable training costs in FY 2023</a:t>
            </a:r>
          </a:p>
          <a:p>
            <a:pPr lvl="1">
              <a:spcAft>
                <a:spcPts val="600"/>
              </a:spcAft>
            </a:pPr>
            <a:r>
              <a:rPr lang="en-US" sz="2400" dirty="0"/>
              <a:t>Training must be for superintendents/charter school administrators and boards of trustees/directors in the areas of continuous improvement, strategic planning, finance, administrator evaluation, ethics and/or governance</a:t>
            </a:r>
          </a:p>
          <a:p>
            <a:pPr lvl="1">
              <a:spcAft>
                <a:spcPts val="600"/>
              </a:spcAft>
            </a:pPr>
            <a:r>
              <a:rPr lang="en-US" sz="2400" dirty="0"/>
              <a:t>Must use a qualified training provider as identified by the State Board of Education</a:t>
            </a:r>
          </a:p>
          <a:p>
            <a:pPr lvl="1">
              <a:spcAft>
                <a:spcPts val="600"/>
              </a:spcAft>
            </a:pPr>
            <a:r>
              <a:rPr lang="en-US" sz="2400" dirty="0"/>
              <a:t>Travel may be requested but is limited to eligible attendees and reimbursement is based on schools internal policy.</a:t>
            </a:r>
          </a:p>
          <a:p>
            <a:pPr>
              <a:spcAft>
                <a:spcPts val="600"/>
              </a:spcAft>
            </a:pPr>
            <a:r>
              <a:rPr lang="en-US" sz="2800" dirty="0"/>
              <a:t>Guidance and the FY 2023 Reimbursement Request form was emailed to schools on July 1 and October 18</a:t>
            </a:r>
          </a:p>
          <a:p>
            <a:pPr>
              <a:spcAft>
                <a:spcPts val="600"/>
              </a:spcAft>
            </a:pPr>
            <a:r>
              <a:rPr lang="en-US" sz="2800" dirty="0"/>
              <a:t>Requests must be submitted in the same fiscal year</a:t>
            </a:r>
            <a:endParaRPr lang="en-US" sz="200" dirty="0"/>
          </a:p>
          <a:p>
            <a:pPr marL="0" indent="0">
              <a:spcAft>
                <a:spcPts val="600"/>
              </a:spcAft>
              <a:buNone/>
            </a:pPr>
            <a:r>
              <a:rPr lang="en-US" sz="2800" i="1" dirty="0"/>
              <a:t>Per Idaho Code 33-320 and IDAPA 08.02.01.801</a:t>
            </a:r>
          </a:p>
          <a:p>
            <a:pPr>
              <a:spcAft>
                <a:spcPts val="600"/>
              </a:spcAft>
            </a:pPr>
            <a:endParaRPr lang="en-US"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45</a:t>
            </a:fld>
            <a:endParaRPr lang="en-US" dirty="0"/>
          </a:p>
        </p:txBody>
      </p:sp>
    </p:spTree>
    <p:extLst>
      <p:ext uri="{BB962C8B-B14F-4D97-AF65-F5344CB8AC3E}">
        <p14:creationId xmlns:p14="http://schemas.microsoft.com/office/powerpoint/2010/main" val="4025914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a:t>Other State Funding – Line 6</a:t>
            </a:r>
          </a:p>
        </p:txBody>
      </p:sp>
      <p:sp>
        <p:nvSpPr>
          <p:cNvPr id="3" name="Subtitle 2"/>
          <p:cNvSpPr>
            <a:spLocks noGrp="1"/>
          </p:cNvSpPr>
          <p:nvPr>
            <p:ph type="subTitle" idx="1"/>
          </p:nvPr>
        </p:nvSpPr>
        <p:spPr bwMode="white"/>
        <p:txBody>
          <a:bodyPr/>
          <a:lstStyle/>
          <a:p>
            <a:r>
              <a:rPr lang="en-US" dirty="0"/>
              <a:t>Idaho Code 33-2004, 33-1002B, 33-2005 </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46</a:t>
            </a:fld>
            <a:endParaRPr lang="en-US" dirty="0"/>
          </a:p>
        </p:txBody>
      </p:sp>
    </p:spTree>
    <p:extLst>
      <p:ext uri="{BB962C8B-B14F-4D97-AF65-F5344CB8AC3E}">
        <p14:creationId xmlns:p14="http://schemas.microsoft.com/office/powerpoint/2010/main" val="393956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47</a:t>
            </a:fld>
            <a:endParaRPr lang="en-US" dirty="0"/>
          </a:p>
        </p:txBody>
      </p:sp>
      <p:pic>
        <p:nvPicPr>
          <p:cNvPr id="3" name="Picture 2" descr="Sample of foundation program calculation worksheet.">
            <a:extLst>
              <a:ext uri="{FF2B5EF4-FFF2-40B4-BE49-F238E27FC236}">
                <a16:creationId xmlns:a16="http://schemas.microsoft.com/office/drawing/2014/main" id="{3FE51735-2706-42DE-B851-F961EB1772DC}"/>
              </a:ext>
            </a:extLst>
          </p:cNvPr>
          <p:cNvPicPr>
            <a:picLocks noChangeAspect="1"/>
          </p:cNvPicPr>
          <p:nvPr/>
        </p:nvPicPr>
        <p:blipFill>
          <a:blip r:embed="rId2"/>
          <a:stretch>
            <a:fillRect/>
          </a:stretch>
        </p:blipFill>
        <p:spPr>
          <a:xfrm>
            <a:off x="1458769" y="1524363"/>
            <a:ext cx="9274462" cy="4798060"/>
          </a:xfrm>
          <a:prstGeom prst="rect">
            <a:avLst/>
          </a:prstGeom>
        </p:spPr>
      </p:pic>
      <p:sp>
        <p:nvSpPr>
          <p:cNvPr id="2" name="Title 1"/>
          <p:cNvSpPr>
            <a:spLocks noGrp="1"/>
          </p:cNvSpPr>
          <p:nvPr>
            <p:ph type="title"/>
          </p:nvPr>
        </p:nvSpPr>
        <p:spPr bwMode="white"/>
        <p:txBody>
          <a:bodyPr>
            <a:normAutofit/>
          </a:bodyPr>
          <a:lstStyle/>
          <a:p>
            <a:r>
              <a:rPr lang="en-US" sz="3800" dirty="0"/>
              <a:t>Other State Funding</a:t>
            </a:r>
          </a:p>
        </p:txBody>
      </p:sp>
    </p:spTree>
    <p:extLst>
      <p:ext uri="{BB962C8B-B14F-4D97-AF65-F5344CB8AC3E}">
        <p14:creationId xmlns:p14="http://schemas.microsoft.com/office/powerpoint/2010/main" val="101282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Other State Funding - Types of Funding </a:t>
            </a:r>
          </a:p>
        </p:txBody>
      </p:sp>
      <p:sp>
        <p:nvSpPr>
          <p:cNvPr id="3" name="Content Placeholder 2"/>
          <p:cNvSpPr>
            <a:spLocks noGrp="1"/>
          </p:cNvSpPr>
          <p:nvPr>
            <p:ph idx="13"/>
          </p:nvPr>
        </p:nvSpPr>
        <p:spPr/>
        <p:txBody>
          <a:bodyPr>
            <a:noAutofit/>
          </a:bodyPr>
          <a:lstStyle/>
          <a:p>
            <a:pPr marL="0" indent="0">
              <a:buNone/>
            </a:pPr>
            <a:r>
              <a:rPr lang="en-US" sz="3800" dirty="0"/>
              <a:t>Line 6 funding </a:t>
            </a:r>
            <a:r>
              <a:rPr lang="en-US" sz="3800" u="sng" dirty="0"/>
              <a:t>may</a:t>
            </a:r>
            <a:r>
              <a:rPr lang="en-US" sz="3800" dirty="0"/>
              <a:t> include:  </a:t>
            </a:r>
          </a:p>
          <a:p>
            <a:pPr lvl="1"/>
            <a:r>
              <a:rPr lang="en-US" sz="2800" dirty="0"/>
              <a:t>District to Agency Contracts </a:t>
            </a:r>
          </a:p>
          <a:p>
            <a:pPr lvl="1"/>
            <a:r>
              <a:rPr lang="en-US" sz="2800" dirty="0"/>
              <a:t>Special Education/Exceptional Child Tuition Equivalency</a:t>
            </a:r>
          </a:p>
          <a:p>
            <a:pPr lvl="1"/>
            <a:r>
              <a:rPr lang="en-US" sz="2800" dirty="0"/>
              <a:t>Court-Ordered Tuition Equivalency</a:t>
            </a:r>
          </a:p>
          <a:p>
            <a:pPr lvl="1"/>
            <a:r>
              <a:rPr lang="en-US" sz="2800" dirty="0"/>
              <a:t>Juvenile Detention Center Tuition Equivalency</a:t>
            </a:r>
          </a:p>
          <a:p>
            <a:pPr lvl="1"/>
            <a:r>
              <a:rPr lang="en-US" sz="2800" dirty="0"/>
              <a:t>Summer Juvenile Detention Center Tuition Equivalency</a:t>
            </a:r>
          </a:p>
          <a:p>
            <a:pPr lvl="1"/>
            <a:r>
              <a:rPr lang="en-US" sz="2800" dirty="0"/>
              <a:t>Serious Emotional Disturbance (SED) Allowance</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48</a:t>
            </a:fld>
            <a:endParaRPr lang="en-US" dirty="0"/>
          </a:p>
        </p:txBody>
      </p:sp>
    </p:spTree>
    <p:extLst>
      <p:ext uri="{BB962C8B-B14F-4D97-AF65-F5344CB8AC3E}">
        <p14:creationId xmlns:p14="http://schemas.microsoft.com/office/powerpoint/2010/main" val="4063475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Other State Funding - District to Agency Contracts </a:t>
            </a:r>
          </a:p>
        </p:txBody>
      </p:sp>
      <p:sp>
        <p:nvSpPr>
          <p:cNvPr id="3" name="Content Placeholder 2"/>
          <p:cNvSpPr>
            <a:spLocks noGrp="1"/>
          </p:cNvSpPr>
          <p:nvPr>
            <p:ph idx="13"/>
          </p:nvPr>
        </p:nvSpPr>
        <p:spPr>
          <a:xfrm>
            <a:off x="751112" y="1340124"/>
            <a:ext cx="10515600" cy="4351338"/>
          </a:xfrm>
        </p:spPr>
        <p:txBody>
          <a:bodyPr>
            <a:normAutofit/>
          </a:bodyPr>
          <a:lstStyle/>
          <a:p>
            <a:pPr marL="0" indent="0">
              <a:buNone/>
            </a:pPr>
            <a:r>
              <a:rPr lang="en-US" sz="3800" dirty="0"/>
              <a:t>District to Agency Contracts</a:t>
            </a:r>
          </a:p>
          <a:p>
            <a:pPr lvl="1"/>
            <a:r>
              <a:rPr lang="en-US" sz="2800" dirty="0"/>
              <a:t>Idaho Code 33-2004</a:t>
            </a:r>
          </a:p>
          <a:p>
            <a:pPr lvl="1"/>
            <a:r>
              <a:rPr lang="en-US" sz="2800" dirty="0"/>
              <a:t>Received when a district contracts with a public or private agency to educate exceptional students</a:t>
            </a:r>
          </a:p>
          <a:p>
            <a:pPr lvl="1"/>
            <a:r>
              <a:rPr lang="en-US" sz="2800" dirty="0"/>
              <a:t>Payment:</a:t>
            </a:r>
          </a:p>
          <a:p>
            <a:pPr lvl="2">
              <a:buNone/>
            </a:pPr>
            <a:r>
              <a:rPr lang="en-US" sz="2000" dirty="0"/>
              <a:t>Best 28 Weeks ADA </a:t>
            </a:r>
          </a:p>
          <a:p>
            <a:pPr lvl="2">
              <a:buNone/>
            </a:pPr>
            <a:r>
              <a:rPr lang="en-US" sz="2000" dirty="0"/>
              <a:t>x Prior Year Per Pupil State Support</a:t>
            </a:r>
          </a:p>
          <a:p>
            <a:pPr lvl="2">
              <a:buNone/>
            </a:pPr>
            <a:r>
              <a:rPr lang="en-US" sz="2000" dirty="0"/>
              <a:t>= District to Agency Contract Payment </a:t>
            </a:r>
          </a:p>
          <a:p>
            <a:pPr lvl="1"/>
            <a:r>
              <a:rPr lang="en-US" sz="2800" dirty="0">
                <a:solidFill>
                  <a:schemeClr val="tx1"/>
                </a:solidFill>
              </a:rPr>
              <a:t>In FY 2022, $102,762 was paid to two districts</a:t>
            </a:r>
          </a:p>
          <a:p>
            <a:pPr marL="457200" lvl="1" indent="0">
              <a:buNone/>
            </a:pPr>
            <a:endParaRPr lang="en-US" sz="28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49</a:t>
            </a:fld>
            <a:endParaRPr lang="en-US" dirty="0"/>
          </a:p>
        </p:txBody>
      </p:sp>
    </p:spTree>
    <p:extLst>
      <p:ext uri="{BB962C8B-B14F-4D97-AF65-F5344CB8AC3E}">
        <p14:creationId xmlns:p14="http://schemas.microsoft.com/office/powerpoint/2010/main" val="190307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a:t>
            </a:fld>
            <a:endParaRPr lang="en-US" dirty="0"/>
          </a:p>
        </p:txBody>
      </p:sp>
      <p:pic>
        <p:nvPicPr>
          <p:cNvPr id="5" name="Picture 4" descr="Picture of a calendar" title="Picture of a calendar">
            <a:extLst>
              <a:ext uri="{FF2B5EF4-FFF2-40B4-BE49-F238E27FC236}">
                <a16:creationId xmlns:a16="http://schemas.microsoft.com/office/drawing/2014/main" id="{75792DE2-3791-413E-8594-A496C170A0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04151">
            <a:off x="10205798" y="5049725"/>
            <a:ext cx="1589593" cy="13451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3"/>
          </p:nvPr>
        </p:nvSpPr>
        <p:spPr>
          <a:xfrm>
            <a:off x="751112" y="1340123"/>
            <a:ext cx="9671356" cy="4849009"/>
          </a:xfrm>
        </p:spPr>
        <p:txBody>
          <a:bodyPr>
            <a:normAutofit fontScale="70000" lnSpcReduction="20000"/>
          </a:bodyPr>
          <a:lstStyle/>
          <a:p>
            <a:pPr marL="0" indent="0">
              <a:spcAft>
                <a:spcPts val="600"/>
              </a:spcAft>
              <a:buNone/>
            </a:pPr>
            <a:r>
              <a:rPr lang="en-US" sz="3300" b="1" dirty="0"/>
              <a:t>What are instructional calendars?</a:t>
            </a:r>
          </a:p>
          <a:p>
            <a:pPr>
              <a:lnSpc>
                <a:spcPct val="100000"/>
              </a:lnSpc>
              <a:spcAft>
                <a:spcPts val="600"/>
              </a:spcAft>
            </a:pPr>
            <a:r>
              <a:rPr lang="en-US" sz="2800" dirty="0"/>
              <a:t>Listing of instructional hours by grade grouping and building numbers</a:t>
            </a:r>
          </a:p>
          <a:p>
            <a:pPr>
              <a:lnSpc>
                <a:spcPct val="100000"/>
              </a:lnSpc>
              <a:spcAft>
                <a:spcPts val="600"/>
              </a:spcAft>
            </a:pPr>
            <a:r>
              <a:rPr lang="en-US" sz="2800" dirty="0"/>
              <a:t>Required by Idaho Code 33-512, requires minimum hours of instruction per grade level</a:t>
            </a:r>
            <a:endParaRPr lang="en-US" sz="1000" dirty="0"/>
          </a:p>
          <a:p>
            <a:pPr marL="0" indent="0" algn="ctr">
              <a:buNone/>
            </a:pPr>
            <a:r>
              <a:rPr lang="en-US" sz="2800" dirty="0"/>
              <a:t>Kindergarten  	450 instructional hours</a:t>
            </a:r>
            <a:endParaRPr lang="en-US" sz="1600" dirty="0"/>
          </a:p>
          <a:p>
            <a:pPr marL="0" indent="0" algn="ctr">
              <a:buNone/>
            </a:pPr>
            <a:r>
              <a:rPr lang="en-US" sz="2800" dirty="0"/>
              <a:t>Grades 1 - 3  	 810 instructional hours</a:t>
            </a:r>
          </a:p>
          <a:p>
            <a:pPr marL="0" indent="0" algn="ctr">
              <a:buNone/>
            </a:pPr>
            <a:r>
              <a:rPr lang="en-US" sz="2800" dirty="0"/>
              <a:t>Grades 4 - 8 	900 instructional hours</a:t>
            </a:r>
          </a:p>
          <a:p>
            <a:pPr marL="0" indent="0" algn="ctr">
              <a:buNone/>
            </a:pPr>
            <a:r>
              <a:rPr lang="en-US" sz="2800" dirty="0"/>
              <a:t>Grades 9 - 11    	990 instructional hours</a:t>
            </a:r>
          </a:p>
          <a:p>
            <a:pPr marL="0" indent="0" algn="ctr">
              <a:buNone/>
            </a:pPr>
            <a:r>
              <a:rPr lang="en-US" sz="2800" dirty="0"/>
              <a:t>Grade 12  	979 instructional hours</a:t>
            </a:r>
          </a:p>
          <a:p>
            <a:pPr marL="114300" indent="0" algn="ctr">
              <a:buNone/>
            </a:pPr>
            <a:r>
              <a:rPr lang="en-US" sz="1600" dirty="0"/>
              <a:t> </a:t>
            </a:r>
          </a:p>
          <a:p>
            <a:pPr marL="0" indent="0" algn="ctr">
              <a:buNone/>
            </a:pPr>
            <a:r>
              <a:rPr lang="en-US" sz="2800" dirty="0"/>
              <a:t>Alternative  	900 instructional hours</a:t>
            </a:r>
          </a:p>
          <a:p>
            <a:pPr marL="0" indent="0" algn="ctr">
              <a:buNone/>
            </a:pPr>
            <a:endParaRPr lang="en-US" sz="2800" dirty="0"/>
          </a:p>
          <a:p>
            <a:pPr>
              <a:buFont typeface="Wingdings" panose="05000000000000000000" pitchFamily="2" charset="2"/>
              <a:buChar char="§"/>
            </a:pPr>
            <a:r>
              <a:rPr lang="en-US" sz="2800" dirty="0"/>
              <a:t>Calendar forms are based on grade groupings when determining minimum instructional hours.</a:t>
            </a:r>
          </a:p>
          <a:p>
            <a:pPr>
              <a:buFont typeface="Wingdings" panose="05000000000000000000" pitchFamily="2" charset="2"/>
              <a:buChar char="§"/>
            </a:pPr>
            <a:r>
              <a:rPr lang="en-US" sz="2800" dirty="0"/>
              <a:t>Please try to condense school calendars as much as possible</a:t>
            </a:r>
          </a:p>
          <a:p>
            <a:pPr marL="0" indent="0" algn="ctr">
              <a:buNone/>
            </a:pPr>
            <a:endParaRPr lang="en-US" sz="2800" dirty="0"/>
          </a:p>
          <a:p>
            <a:pPr marL="0" indent="0">
              <a:lnSpc>
                <a:spcPct val="100000"/>
              </a:lnSpc>
              <a:spcAft>
                <a:spcPts val="600"/>
              </a:spcAft>
              <a:buNone/>
            </a:pPr>
            <a:endParaRPr lang="en-US" sz="2300" dirty="0"/>
          </a:p>
        </p:txBody>
      </p:sp>
      <p:sp>
        <p:nvSpPr>
          <p:cNvPr id="2" name="Title 1"/>
          <p:cNvSpPr>
            <a:spLocks noGrp="1"/>
          </p:cNvSpPr>
          <p:nvPr>
            <p:ph type="title"/>
          </p:nvPr>
        </p:nvSpPr>
        <p:spPr bwMode="white"/>
        <p:txBody>
          <a:bodyPr>
            <a:noAutofit/>
          </a:bodyPr>
          <a:lstStyle/>
          <a:p>
            <a:r>
              <a:rPr lang="en-US" sz="3800" dirty="0"/>
              <a:t>Instructional Calendars</a:t>
            </a:r>
          </a:p>
        </p:txBody>
      </p:sp>
    </p:spTree>
    <p:extLst>
      <p:ext uri="{BB962C8B-B14F-4D97-AF65-F5344CB8AC3E}">
        <p14:creationId xmlns:p14="http://schemas.microsoft.com/office/powerpoint/2010/main" val="3421859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Other State Funding - District to Agency Contracts, cont.</a:t>
            </a:r>
          </a:p>
        </p:txBody>
      </p:sp>
      <p:sp>
        <p:nvSpPr>
          <p:cNvPr id="3" name="Content Placeholder 2"/>
          <p:cNvSpPr>
            <a:spLocks noGrp="1"/>
          </p:cNvSpPr>
          <p:nvPr>
            <p:ph idx="13"/>
          </p:nvPr>
        </p:nvSpPr>
        <p:spPr/>
        <p:txBody>
          <a:bodyPr>
            <a:normAutofit/>
          </a:bodyPr>
          <a:lstStyle/>
          <a:p>
            <a:pPr marL="0" indent="0">
              <a:spcAft>
                <a:spcPts val="600"/>
              </a:spcAft>
              <a:buNone/>
            </a:pPr>
            <a:r>
              <a:rPr lang="en-US" sz="3600" dirty="0"/>
              <a:t>District to Agency Contracts</a:t>
            </a:r>
          </a:p>
          <a:p>
            <a:pPr lvl="1">
              <a:spcAft>
                <a:spcPts val="600"/>
              </a:spcAft>
            </a:pPr>
            <a:r>
              <a:rPr lang="en-US" sz="2800" dirty="0"/>
              <a:t>So you have qualifying kids, now what?</a:t>
            </a:r>
          </a:p>
          <a:p>
            <a:pPr lvl="2">
              <a:spcAft>
                <a:spcPts val="600"/>
              </a:spcAft>
            </a:pPr>
            <a:r>
              <a:rPr lang="en-US" sz="2000" dirty="0"/>
              <a:t>Contact SOPI’s Special Education staff (Lisa Pofelski Rosa, (208) 332-6916)</a:t>
            </a:r>
          </a:p>
          <a:p>
            <a:pPr lvl="1">
              <a:spcAft>
                <a:spcPts val="600"/>
              </a:spcAft>
            </a:pPr>
            <a:r>
              <a:rPr lang="en-US" sz="2800" dirty="0"/>
              <a:t>Specific forms must be completed (available online)</a:t>
            </a:r>
          </a:p>
          <a:p>
            <a:pPr lvl="1">
              <a:spcAft>
                <a:spcPts val="600"/>
              </a:spcAft>
            </a:pPr>
            <a:r>
              <a:rPr lang="en-US" sz="2800" dirty="0"/>
              <a:t>School Finance pulls the attendance data needed from your ISEE data submissions</a:t>
            </a:r>
          </a:p>
          <a:p>
            <a:pPr marL="0" indent="0">
              <a:spcAft>
                <a:spcPts val="600"/>
              </a:spcAft>
              <a:buNone/>
            </a:pPr>
            <a:endParaRPr lang="en-US" sz="36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50</a:t>
            </a:fld>
            <a:endParaRPr lang="en-US" dirty="0"/>
          </a:p>
        </p:txBody>
      </p:sp>
    </p:spTree>
    <p:extLst>
      <p:ext uri="{BB962C8B-B14F-4D97-AF65-F5344CB8AC3E}">
        <p14:creationId xmlns:p14="http://schemas.microsoft.com/office/powerpoint/2010/main" val="1991768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700" dirty="0"/>
              <a:t>Other State Funding - Special Ed/Exceptional Child Tuition Equivalency</a:t>
            </a:r>
          </a:p>
        </p:txBody>
      </p:sp>
      <p:sp>
        <p:nvSpPr>
          <p:cNvPr id="3" name="Content Placeholder 2"/>
          <p:cNvSpPr>
            <a:spLocks noGrp="1"/>
          </p:cNvSpPr>
          <p:nvPr>
            <p:ph idx="13"/>
          </p:nvPr>
        </p:nvSpPr>
        <p:spPr>
          <a:xfrm>
            <a:off x="751112" y="1340124"/>
            <a:ext cx="10515600" cy="4508226"/>
          </a:xfrm>
        </p:spPr>
        <p:txBody>
          <a:bodyPr>
            <a:normAutofit/>
          </a:bodyPr>
          <a:lstStyle/>
          <a:p>
            <a:pPr marL="0" indent="0">
              <a:spcAft>
                <a:spcPts val="600"/>
              </a:spcAft>
              <a:buNone/>
            </a:pPr>
            <a:r>
              <a:rPr lang="en-US" sz="3600" dirty="0"/>
              <a:t>Special Ed/Exceptional Child Tuition Equivalency</a:t>
            </a:r>
          </a:p>
          <a:p>
            <a:pPr lvl="1">
              <a:spcAft>
                <a:spcPts val="600"/>
              </a:spcAft>
            </a:pPr>
            <a:r>
              <a:rPr lang="en-US" sz="2400" dirty="0"/>
              <a:t>Idaho Code 33-1002B(3)</a:t>
            </a:r>
          </a:p>
          <a:p>
            <a:pPr lvl="1">
              <a:spcAft>
                <a:spcPts val="600"/>
              </a:spcAft>
            </a:pPr>
            <a:r>
              <a:rPr lang="en-US" sz="2400" dirty="0"/>
              <a:t>Received when a district is educating a student who:</a:t>
            </a:r>
          </a:p>
          <a:p>
            <a:pPr lvl="1">
              <a:spcAft>
                <a:spcPts val="600"/>
              </a:spcAft>
              <a:buNone/>
            </a:pPr>
            <a:r>
              <a:rPr lang="en-US" sz="2400" dirty="0"/>
              <a:t>	1) is on their fall Special Education child count</a:t>
            </a:r>
          </a:p>
          <a:p>
            <a:pPr lvl="1">
              <a:spcAft>
                <a:spcPts val="600"/>
              </a:spcAft>
              <a:buNone/>
            </a:pPr>
            <a:r>
              <a:rPr lang="en-US" sz="2400" dirty="0"/>
              <a:t>	2) resides in a licensed facility due to the nature and severity of the disability; and </a:t>
            </a:r>
          </a:p>
          <a:p>
            <a:pPr lvl="1">
              <a:spcAft>
                <a:spcPts val="600"/>
              </a:spcAft>
              <a:buNone/>
            </a:pPr>
            <a:r>
              <a:rPr lang="en-US" sz="2400" dirty="0"/>
              <a:t>	3) whose parents live in another Idaho district</a:t>
            </a:r>
          </a:p>
          <a:p>
            <a:pPr lvl="1">
              <a:spcAft>
                <a:spcPts val="600"/>
              </a:spcAft>
            </a:pPr>
            <a:r>
              <a:rPr lang="en-US" sz="2400" dirty="0"/>
              <a:t>Paid with the February 15</a:t>
            </a:r>
            <a:r>
              <a:rPr lang="en-US" sz="2400" baseline="30000" dirty="0"/>
              <a:t>th</a:t>
            </a:r>
            <a:r>
              <a:rPr lang="en-US" sz="2400" dirty="0"/>
              <a:t> payment</a:t>
            </a:r>
          </a:p>
          <a:p>
            <a:pPr lvl="1">
              <a:spcAft>
                <a:spcPts val="600"/>
              </a:spcAft>
            </a:pPr>
            <a:r>
              <a:rPr lang="en-US" sz="2400" dirty="0">
                <a:solidFill>
                  <a:schemeClr val="tx1"/>
                </a:solidFill>
              </a:rPr>
              <a:t>7 districts were paid $814,694 in FY 2022</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51</a:t>
            </a:fld>
            <a:endParaRPr lang="en-US" dirty="0"/>
          </a:p>
        </p:txBody>
      </p:sp>
    </p:spTree>
    <p:extLst>
      <p:ext uri="{BB962C8B-B14F-4D97-AF65-F5344CB8AC3E}">
        <p14:creationId xmlns:p14="http://schemas.microsoft.com/office/powerpoint/2010/main" val="4163116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600" dirty="0"/>
              <a:t>Other State Funding - Special Ed/Exceptional Child Tuition Equivalency, cont.</a:t>
            </a:r>
          </a:p>
        </p:txBody>
      </p:sp>
      <p:sp>
        <p:nvSpPr>
          <p:cNvPr id="3" name="Content Placeholder 2"/>
          <p:cNvSpPr>
            <a:spLocks noGrp="1"/>
          </p:cNvSpPr>
          <p:nvPr>
            <p:ph idx="13"/>
          </p:nvPr>
        </p:nvSpPr>
        <p:spPr/>
        <p:txBody>
          <a:bodyPr>
            <a:normAutofit/>
          </a:bodyPr>
          <a:lstStyle/>
          <a:p>
            <a:pPr marL="0" indent="0">
              <a:spcAft>
                <a:spcPts val="600"/>
              </a:spcAft>
              <a:buNone/>
            </a:pPr>
            <a:r>
              <a:rPr lang="en-US" sz="3600" dirty="0"/>
              <a:t>Special Ed/Exceptional Child Tuition Equivalency</a:t>
            </a:r>
          </a:p>
          <a:p>
            <a:pPr>
              <a:spcAft>
                <a:spcPts val="600"/>
              </a:spcAft>
            </a:pPr>
            <a:r>
              <a:rPr lang="en-US" sz="2400" dirty="0"/>
              <a:t>So you have qualifying kids, now what?</a:t>
            </a:r>
          </a:p>
          <a:p>
            <a:pPr lvl="1">
              <a:spcAft>
                <a:spcPts val="600"/>
              </a:spcAft>
            </a:pPr>
            <a:r>
              <a:rPr lang="en-US" sz="2000" dirty="0"/>
              <a:t>Work with SOPI’s Special Education staff (Lisa Pofelski Rosa, (208) 332-6916)</a:t>
            </a:r>
          </a:p>
          <a:p>
            <a:pPr>
              <a:spcAft>
                <a:spcPts val="600"/>
              </a:spcAft>
            </a:pPr>
            <a:r>
              <a:rPr lang="en-US" sz="2400" dirty="0"/>
              <a:t>Special Ed has an application available online that must be completed (students are listed individually)</a:t>
            </a:r>
          </a:p>
          <a:p>
            <a:pPr>
              <a:spcAft>
                <a:spcPts val="600"/>
              </a:spcAft>
            </a:pPr>
            <a:r>
              <a:rPr lang="en-US" sz="2400" dirty="0"/>
              <a:t>Special Ed reviews the application and verifies that students listed are on the fall child count</a:t>
            </a:r>
          </a:p>
          <a:p>
            <a:pPr lvl="1">
              <a:spcAft>
                <a:spcPts val="600"/>
              </a:spcAft>
            </a:pPr>
            <a:r>
              <a:rPr lang="en-US" sz="2000" dirty="0"/>
              <a:t>Summarized list showing the number of qualifying students by district is then sent to School Finance</a:t>
            </a:r>
            <a:endParaRPr lang="en-US" sz="32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52</a:t>
            </a:fld>
            <a:endParaRPr lang="en-US" dirty="0"/>
          </a:p>
        </p:txBody>
      </p:sp>
    </p:spTree>
    <p:extLst>
      <p:ext uri="{BB962C8B-B14F-4D97-AF65-F5344CB8AC3E}">
        <p14:creationId xmlns:p14="http://schemas.microsoft.com/office/powerpoint/2010/main" val="3229897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Other State Funding - Court-Ordered </a:t>
            </a:r>
            <a:br>
              <a:rPr lang="en-US" sz="3800" dirty="0"/>
            </a:br>
            <a:r>
              <a:rPr lang="en-US" sz="3800" dirty="0"/>
              <a:t>Tuition Equivalency - General Info</a:t>
            </a:r>
          </a:p>
        </p:txBody>
      </p:sp>
      <p:sp>
        <p:nvSpPr>
          <p:cNvPr id="3" name="Content Placeholder 2"/>
          <p:cNvSpPr>
            <a:spLocks noGrp="1"/>
          </p:cNvSpPr>
          <p:nvPr>
            <p:ph idx="13"/>
          </p:nvPr>
        </p:nvSpPr>
        <p:spPr>
          <a:xfrm>
            <a:off x="751112" y="1340124"/>
            <a:ext cx="10515600" cy="4351338"/>
          </a:xfrm>
        </p:spPr>
        <p:txBody>
          <a:bodyPr>
            <a:normAutofit/>
          </a:bodyPr>
          <a:lstStyle/>
          <a:p>
            <a:pPr marL="0" indent="0">
              <a:spcAft>
                <a:spcPts val="600"/>
              </a:spcAft>
              <a:buNone/>
            </a:pPr>
            <a:r>
              <a:rPr lang="en-US" sz="3600" dirty="0"/>
              <a:t>Court-Ordered Tuition Equivalency</a:t>
            </a:r>
          </a:p>
          <a:p>
            <a:pPr lvl="1">
              <a:spcAft>
                <a:spcPts val="600"/>
              </a:spcAft>
            </a:pPr>
            <a:r>
              <a:rPr lang="en-US" sz="2400" dirty="0"/>
              <a:t>Idaho Code 33-1002B(1)</a:t>
            </a:r>
          </a:p>
          <a:p>
            <a:pPr lvl="1">
              <a:spcAft>
                <a:spcPts val="600"/>
              </a:spcAft>
            </a:pPr>
            <a:r>
              <a:rPr lang="en-US" sz="2400" dirty="0"/>
              <a:t>Received when a district/charter educates students placed into a licensed home or facility by an </a:t>
            </a:r>
            <a:r>
              <a:rPr lang="en-US" sz="2400" b="1" i="1" dirty="0">
                <a:solidFill>
                  <a:srgbClr val="FF0000"/>
                </a:solidFill>
              </a:rPr>
              <a:t>Idaho</a:t>
            </a:r>
            <a:r>
              <a:rPr lang="en-US" sz="2400" dirty="0"/>
              <a:t> court order</a:t>
            </a:r>
          </a:p>
          <a:p>
            <a:pPr lvl="1">
              <a:spcAft>
                <a:spcPts val="600"/>
              </a:spcAft>
            </a:pPr>
            <a:r>
              <a:rPr lang="en-US" sz="2400" dirty="0"/>
              <a:t>$1,648,224 paid to 70 districts/charter in FY 2022</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53</a:t>
            </a:fld>
            <a:endParaRPr lang="en-US" dirty="0"/>
          </a:p>
        </p:txBody>
      </p:sp>
    </p:spTree>
    <p:extLst>
      <p:ext uri="{BB962C8B-B14F-4D97-AF65-F5344CB8AC3E}">
        <p14:creationId xmlns:p14="http://schemas.microsoft.com/office/powerpoint/2010/main" val="299988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Other State Funding - Court-Ordered </a:t>
            </a:r>
            <a:br>
              <a:rPr lang="en-US" sz="3800" dirty="0"/>
            </a:br>
            <a:r>
              <a:rPr lang="en-US" sz="3800" dirty="0"/>
              <a:t>Tuition Equivalency - Payment</a:t>
            </a:r>
          </a:p>
        </p:txBody>
      </p:sp>
      <p:sp>
        <p:nvSpPr>
          <p:cNvPr id="3" name="Content Placeholder 2"/>
          <p:cNvSpPr>
            <a:spLocks noGrp="1"/>
          </p:cNvSpPr>
          <p:nvPr>
            <p:ph idx="13"/>
          </p:nvPr>
        </p:nvSpPr>
        <p:spPr>
          <a:xfrm>
            <a:off x="751112" y="1340124"/>
            <a:ext cx="10515600" cy="4857476"/>
          </a:xfrm>
        </p:spPr>
        <p:txBody>
          <a:bodyPr>
            <a:normAutofit/>
          </a:bodyPr>
          <a:lstStyle/>
          <a:p>
            <a:pPr marL="0" indent="0">
              <a:spcAft>
                <a:spcPts val="600"/>
              </a:spcAft>
              <a:buNone/>
            </a:pPr>
            <a:r>
              <a:rPr lang="en-US" sz="3600" dirty="0"/>
              <a:t>Court-Ordered Tuition Equivalency</a:t>
            </a:r>
          </a:p>
          <a:p>
            <a:pPr lvl="1">
              <a:spcAft>
                <a:spcPts val="600"/>
              </a:spcAft>
            </a:pPr>
            <a:r>
              <a:rPr lang="en-US" sz="2400" dirty="0"/>
              <a:t>To receive payment, a district/charter must submit the court-ordered tuition equivalency form</a:t>
            </a:r>
          </a:p>
          <a:p>
            <a:pPr lvl="1">
              <a:spcAft>
                <a:spcPts val="600"/>
              </a:spcAft>
            </a:pPr>
            <a:r>
              <a:rPr lang="en-US" sz="2400" dirty="0"/>
              <a:t>The form will be emailed to districts and charters in the spring</a:t>
            </a:r>
          </a:p>
          <a:p>
            <a:pPr lvl="2">
              <a:spcAft>
                <a:spcPts val="600"/>
              </a:spcAft>
            </a:pPr>
            <a:r>
              <a:rPr lang="en-US" sz="2000" dirty="0"/>
              <a:t>The form must include the number of days present for each student while in foster care, their grade level, and the name of the home or facility</a:t>
            </a:r>
            <a:endParaRPr lang="en-US" sz="2000" baseline="30000" dirty="0"/>
          </a:p>
          <a:p>
            <a:pPr lvl="1">
              <a:spcAft>
                <a:spcPts val="600"/>
              </a:spcAft>
            </a:pPr>
            <a:r>
              <a:rPr lang="en-US" sz="2400" dirty="0"/>
              <a:t>The form should be returned </a:t>
            </a:r>
            <a:r>
              <a:rPr lang="en-US" sz="2400" b="1" dirty="0"/>
              <a:t>AFTER</a:t>
            </a:r>
            <a:r>
              <a:rPr lang="en-US" sz="2400" dirty="0"/>
              <a:t> the last day of school or after the eligible child(ren) is no longer living in the licensed home or facility</a:t>
            </a:r>
          </a:p>
          <a:p>
            <a:pPr lvl="1">
              <a:spcAft>
                <a:spcPts val="600"/>
              </a:spcAft>
            </a:pPr>
            <a:r>
              <a:rPr lang="en-US" sz="2400" dirty="0"/>
              <a:t>Forms returned prior to the last day of school showing perfect attendance through the end of the school year will be returned</a:t>
            </a:r>
          </a:p>
          <a:p>
            <a:pPr>
              <a:spcAft>
                <a:spcPts val="600"/>
              </a:spcAft>
            </a:pPr>
            <a:endParaRPr lang="en-US" sz="36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54</a:t>
            </a:fld>
            <a:endParaRPr lang="en-US" dirty="0"/>
          </a:p>
        </p:txBody>
      </p:sp>
    </p:spTree>
    <p:extLst>
      <p:ext uri="{BB962C8B-B14F-4D97-AF65-F5344CB8AC3E}">
        <p14:creationId xmlns:p14="http://schemas.microsoft.com/office/powerpoint/2010/main" val="3064765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Other State Funding - Court-Ordered </a:t>
            </a:r>
            <a:br>
              <a:rPr lang="en-US" sz="3800" dirty="0"/>
            </a:br>
            <a:r>
              <a:rPr lang="en-US" sz="3800" dirty="0"/>
              <a:t>Tuition Equivalency - Calculation</a:t>
            </a:r>
          </a:p>
        </p:txBody>
      </p:sp>
      <p:sp>
        <p:nvSpPr>
          <p:cNvPr id="3" name="Content Placeholder 2"/>
          <p:cNvSpPr>
            <a:spLocks noGrp="1"/>
          </p:cNvSpPr>
          <p:nvPr>
            <p:ph idx="13"/>
          </p:nvPr>
        </p:nvSpPr>
        <p:spPr/>
        <p:txBody>
          <a:bodyPr>
            <a:normAutofit/>
          </a:bodyPr>
          <a:lstStyle/>
          <a:p>
            <a:pPr marL="0" indent="0">
              <a:spcAft>
                <a:spcPts val="600"/>
              </a:spcAft>
              <a:buNone/>
            </a:pPr>
            <a:r>
              <a:rPr lang="en-US" sz="3600" dirty="0"/>
              <a:t>Court-Ordered Tuition Equivalency</a:t>
            </a:r>
          </a:p>
          <a:p>
            <a:pPr lvl="1">
              <a:spcAft>
                <a:spcPts val="600"/>
              </a:spcAft>
            </a:pPr>
            <a:r>
              <a:rPr lang="en-US" sz="2400" dirty="0"/>
              <a:t>Once School Finance has received the completed form, we…</a:t>
            </a:r>
          </a:p>
          <a:p>
            <a:pPr lvl="2">
              <a:spcAft>
                <a:spcPts val="600"/>
              </a:spcAft>
            </a:pPr>
            <a:r>
              <a:rPr lang="en-US" sz="2000" dirty="0"/>
              <a:t>Calculate the total days of attendance for elementary students </a:t>
            </a:r>
          </a:p>
          <a:p>
            <a:pPr lvl="2">
              <a:spcAft>
                <a:spcPts val="600"/>
              </a:spcAft>
            </a:pPr>
            <a:r>
              <a:rPr lang="en-US" sz="2000" dirty="0"/>
              <a:t>Calculate the total days of attendance for secondary students </a:t>
            </a:r>
          </a:p>
          <a:p>
            <a:pPr lvl="2">
              <a:spcAft>
                <a:spcPts val="600"/>
              </a:spcAft>
            </a:pPr>
            <a:r>
              <a:rPr lang="en-US" sz="2000" dirty="0"/>
              <a:t>Multiply the total number of attendance days by the applicable elementary or secondary prior year’s daily tuition rate </a:t>
            </a:r>
          </a:p>
          <a:p>
            <a:pPr lvl="2">
              <a:spcAft>
                <a:spcPts val="600"/>
              </a:spcAft>
            </a:pPr>
            <a:r>
              <a:rPr lang="en-US" sz="2000" dirty="0"/>
              <a:t>Daily rate = 42% of the gross monthly tuition rate divided by 20 days (16 days for 4-day week schools)</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55</a:t>
            </a:fld>
            <a:endParaRPr lang="en-US" dirty="0"/>
          </a:p>
        </p:txBody>
      </p:sp>
    </p:spTree>
    <p:extLst>
      <p:ext uri="{BB962C8B-B14F-4D97-AF65-F5344CB8AC3E}">
        <p14:creationId xmlns:p14="http://schemas.microsoft.com/office/powerpoint/2010/main" val="3857239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Other State Funding - Court-Ordered </a:t>
            </a:r>
            <a:br>
              <a:rPr lang="en-US" sz="3800" dirty="0"/>
            </a:br>
            <a:r>
              <a:rPr lang="en-US" sz="3800" dirty="0"/>
              <a:t>Tuition Equivalency - Payment, cont.</a:t>
            </a:r>
          </a:p>
        </p:txBody>
      </p:sp>
      <p:sp>
        <p:nvSpPr>
          <p:cNvPr id="3" name="Content Placeholder 2"/>
          <p:cNvSpPr>
            <a:spLocks noGrp="1"/>
          </p:cNvSpPr>
          <p:nvPr>
            <p:ph idx="13"/>
          </p:nvPr>
        </p:nvSpPr>
        <p:spPr>
          <a:xfrm>
            <a:off x="751112" y="1340123"/>
            <a:ext cx="10515600" cy="5055651"/>
          </a:xfrm>
        </p:spPr>
        <p:txBody>
          <a:bodyPr>
            <a:normAutofit/>
          </a:bodyPr>
          <a:lstStyle/>
          <a:p>
            <a:pPr marL="0" indent="0">
              <a:spcAft>
                <a:spcPts val="600"/>
              </a:spcAft>
              <a:buNone/>
            </a:pPr>
            <a:r>
              <a:rPr lang="en-US" sz="3600" dirty="0"/>
              <a:t>Court-Ordered Tuition Equivalency</a:t>
            </a:r>
          </a:p>
          <a:p>
            <a:pPr lvl="1">
              <a:spcAft>
                <a:spcPts val="600"/>
              </a:spcAft>
            </a:pPr>
            <a:r>
              <a:rPr lang="en-US" sz="2400" dirty="0"/>
              <a:t>Talk to your school counselors</a:t>
            </a:r>
          </a:p>
          <a:p>
            <a:pPr lvl="1">
              <a:spcAft>
                <a:spcPts val="600"/>
              </a:spcAft>
            </a:pPr>
            <a:r>
              <a:rPr lang="en-US" sz="2400" dirty="0"/>
              <a:t>Summary reports from Health &amp; Welfare showing foster children in Idaho are posted to SOPI’s secure website several times a year (January, April, June)</a:t>
            </a:r>
          </a:p>
          <a:p>
            <a:pPr lvl="2">
              <a:spcAft>
                <a:spcPts val="600"/>
              </a:spcAft>
            </a:pPr>
            <a:r>
              <a:rPr lang="en-US" sz="2000" dirty="0"/>
              <a:t>Contact your regional Health and Welfare office with questions regarding the data shown on the report</a:t>
            </a:r>
          </a:p>
          <a:p>
            <a:pPr lvl="1">
              <a:spcAft>
                <a:spcPts val="600"/>
              </a:spcAft>
            </a:pPr>
            <a:r>
              <a:rPr lang="en-US" sz="2400" dirty="0"/>
              <a:t>Paid with the July 15</a:t>
            </a:r>
            <a:r>
              <a:rPr lang="en-US" sz="2400" baseline="30000" dirty="0"/>
              <a:t>th</a:t>
            </a:r>
            <a:r>
              <a:rPr lang="en-US" sz="2400" dirty="0"/>
              <a:t> payment</a:t>
            </a:r>
          </a:p>
          <a:p>
            <a:pPr lvl="1">
              <a:spcAft>
                <a:spcPts val="600"/>
              </a:spcAft>
            </a:pPr>
            <a:r>
              <a:rPr lang="en-US" sz="2400" dirty="0"/>
              <a:t>Funding is in addition to the regular support-unit funding for these students</a:t>
            </a:r>
            <a:endParaRPr lang="en-US" sz="20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56</a:t>
            </a:fld>
            <a:endParaRPr lang="en-US" dirty="0"/>
          </a:p>
        </p:txBody>
      </p:sp>
    </p:spTree>
    <p:extLst>
      <p:ext uri="{BB962C8B-B14F-4D97-AF65-F5344CB8AC3E}">
        <p14:creationId xmlns:p14="http://schemas.microsoft.com/office/powerpoint/2010/main" val="526486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Other State Funding - Juvenile Detention Center Tuition Equivalency</a:t>
            </a:r>
          </a:p>
        </p:txBody>
      </p:sp>
      <p:sp>
        <p:nvSpPr>
          <p:cNvPr id="3" name="Content Placeholder 2"/>
          <p:cNvSpPr>
            <a:spLocks noGrp="1"/>
          </p:cNvSpPr>
          <p:nvPr>
            <p:ph idx="13"/>
          </p:nvPr>
        </p:nvSpPr>
        <p:spPr/>
        <p:txBody>
          <a:bodyPr>
            <a:normAutofit/>
          </a:bodyPr>
          <a:lstStyle/>
          <a:p>
            <a:pPr marL="0" indent="0">
              <a:spcAft>
                <a:spcPts val="600"/>
              </a:spcAft>
              <a:buNone/>
            </a:pPr>
            <a:r>
              <a:rPr lang="en-US" sz="3800" dirty="0"/>
              <a:t>Juvenile Detention Center Tuition Equivalency</a:t>
            </a:r>
          </a:p>
          <a:p>
            <a:pPr lvl="1">
              <a:spcAft>
                <a:spcPts val="600"/>
              </a:spcAft>
            </a:pPr>
            <a:r>
              <a:rPr lang="en-US" sz="2400" dirty="0"/>
              <a:t>Idaho Code 33-1002B(2)</a:t>
            </a:r>
          </a:p>
          <a:p>
            <a:pPr lvl="1">
              <a:spcAft>
                <a:spcPts val="600"/>
              </a:spcAft>
            </a:pPr>
            <a:r>
              <a:rPr lang="en-US" sz="2400" dirty="0"/>
              <a:t>Received when a district educates students placed into a juvenile detention facility by an </a:t>
            </a:r>
            <a:r>
              <a:rPr lang="en-US" sz="2400" b="1" i="1" dirty="0"/>
              <a:t>Idaho</a:t>
            </a:r>
            <a:r>
              <a:rPr lang="en-US" sz="2400" dirty="0"/>
              <a:t> court order</a:t>
            </a:r>
          </a:p>
          <a:p>
            <a:pPr lvl="1">
              <a:spcAft>
                <a:spcPts val="600"/>
              </a:spcAft>
            </a:pPr>
            <a:r>
              <a:rPr lang="en-US" sz="2400" dirty="0"/>
              <a:t>Attendance information is pulled from your ISEE submissions (no data, no payment)</a:t>
            </a:r>
          </a:p>
          <a:p>
            <a:pPr lvl="1">
              <a:spcAft>
                <a:spcPts val="600"/>
              </a:spcAft>
            </a:pPr>
            <a:r>
              <a:rPr lang="en-US" sz="2400" dirty="0"/>
              <a:t>Calculation is very similar to the Court-Ordered Tuition Equivalency calculation</a:t>
            </a:r>
          </a:p>
          <a:p>
            <a:pPr lvl="1">
              <a:spcAft>
                <a:spcPts val="600"/>
              </a:spcAft>
            </a:pPr>
            <a:r>
              <a:rPr lang="en-US" sz="2400" dirty="0">
                <a:solidFill>
                  <a:schemeClr val="tx1"/>
                </a:solidFill>
              </a:rPr>
              <a:t> $330,251 paid for the 2021-2022 school year; $20,822 paid for the 2021 summer session</a:t>
            </a:r>
            <a:endParaRPr lang="en-US" sz="23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57</a:t>
            </a:fld>
            <a:endParaRPr lang="en-US" dirty="0"/>
          </a:p>
        </p:txBody>
      </p:sp>
    </p:spTree>
    <p:extLst>
      <p:ext uri="{BB962C8B-B14F-4D97-AF65-F5344CB8AC3E}">
        <p14:creationId xmlns:p14="http://schemas.microsoft.com/office/powerpoint/2010/main" val="3995953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600" dirty="0"/>
              <a:t>Other State Funding - Serious Emotional Disturbances (SED) Allowance – General Info</a:t>
            </a:r>
          </a:p>
        </p:txBody>
      </p:sp>
      <p:sp>
        <p:nvSpPr>
          <p:cNvPr id="3" name="Content Placeholder 2"/>
          <p:cNvSpPr>
            <a:spLocks noGrp="1"/>
          </p:cNvSpPr>
          <p:nvPr>
            <p:ph idx="13"/>
          </p:nvPr>
        </p:nvSpPr>
        <p:spPr/>
        <p:txBody>
          <a:bodyPr>
            <a:normAutofit/>
          </a:bodyPr>
          <a:lstStyle/>
          <a:p>
            <a:pPr marL="0" indent="0">
              <a:spcAft>
                <a:spcPts val="600"/>
              </a:spcAft>
              <a:buNone/>
            </a:pPr>
            <a:r>
              <a:rPr lang="en-US" sz="3800" dirty="0"/>
              <a:t>Serious Emotional Disturbances Allowances (SED) </a:t>
            </a:r>
          </a:p>
          <a:p>
            <a:pPr lvl="1">
              <a:spcAft>
                <a:spcPts val="600"/>
              </a:spcAft>
            </a:pPr>
            <a:r>
              <a:rPr lang="en-US" sz="2800" dirty="0"/>
              <a:t>Idaho Code 33-2005</a:t>
            </a:r>
          </a:p>
          <a:p>
            <a:pPr lvl="1">
              <a:spcAft>
                <a:spcPts val="600"/>
              </a:spcAft>
            </a:pPr>
            <a:r>
              <a:rPr lang="en-US" sz="2800" dirty="0"/>
              <a:t>Received when a district/charter is educating a higher than average percentage of SED students</a:t>
            </a:r>
          </a:p>
          <a:p>
            <a:pPr lvl="1">
              <a:spcAft>
                <a:spcPts val="600"/>
              </a:spcAft>
            </a:pPr>
            <a:r>
              <a:rPr lang="en-US" sz="2800" dirty="0"/>
              <a:t>To receive an SED payment, a district or charter needs only to submit an accurate fall child count to the Special Education staff (Lisa Pofelski-Rosa, (208) 332-6916)</a:t>
            </a:r>
          </a:p>
          <a:p>
            <a:pPr lvl="1">
              <a:spcAft>
                <a:spcPts val="600"/>
              </a:spcAft>
            </a:pPr>
            <a:r>
              <a:rPr lang="en-US" sz="2800" dirty="0">
                <a:solidFill>
                  <a:schemeClr val="tx1"/>
                </a:solidFill>
              </a:rPr>
              <a:t>58 districts/charters received $2,978,943 in FY 2022</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58</a:t>
            </a:fld>
            <a:endParaRPr lang="en-US" dirty="0"/>
          </a:p>
        </p:txBody>
      </p:sp>
    </p:spTree>
    <p:extLst>
      <p:ext uri="{BB962C8B-B14F-4D97-AF65-F5344CB8AC3E}">
        <p14:creationId xmlns:p14="http://schemas.microsoft.com/office/powerpoint/2010/main" val="515580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700" dirty="0"/>
              <a:t>Other State Funding - Serious Emotional Disturbances (SED) Allowance - Calculation</a:t>
            </a:r>
          </a:p>
        </p:txBody>
      </p:sp>
      <p:sp>
        <p:nvSpPr>
          <p:cNvPr id="3" name="Content Placeholder 2"/>
          <p:cNvSpPr>
            <a:spLocks noGrp="1"/>
          </p:cNvSpPr>
          <p:nvPr>
            <p:ph idx="13"/>
          </p:nvPr>
        </p:nvSpPr>
        <p:spPr/>
        <p:txBody>
          <a:bodyPr>
            <a:normAutofit/>
          </a:bodyPr>
          <a:lstStyle/>
          <a:p>
            <a:pPr marL="0" indent="0">
              <a:spcAft>
                <a:spcPts val="600"/>
              </a:spcAft>
              <a:buNone/>
            </a:pPr>
            <a:r>
              <a:rPr lang="en-US" sz="3800" dirty="0"/>
              <a:t>Serious Emotional Disturbances Allowances (SED)</a:t>
            </a:r>
          </a:p>
          <a:p>
            <a:pPr lvl="1">
              <a:spcAft>
                <a:spcPts val="600"/>
              </a:spcAft>
            </a:pPr>
            <a:r>
              <a:rPr lang="en-US" sz="2900" dirty="0"/>
              <a:t>Total SED students statewide (from the fall child count)/Total statewide enrollment = Statewide SED percentage</a:t>
            </a:r>
          </a:p>
          <a:p>
            <a:pPr lvl="1">
              <a:spcAft>
                <a:spcPts val="600"/>
              </a:spcAft>
            </a:pPr>
            <a:r>
              <a:rPr lang="en-US" sz="2900" dirty="0"/>
              <a:t>That percentage is then multiplied by the district/charter’s enrollment to determine the expected number of SED students for that district/charter</a:t>
            </a:r>
          </a:p>
          <a:p>
            <a:pPr lvl="1">
              <a:spcAft>
                <a:spcPts val="600"/>
              </a:spcAft>
            </a:pPr>
            <a:r>
              <a:rPr lang="en-US" sz="2900" dirty="0"/>
              <a:t>If the actual number of SED students at the district/charter is higher than the “expected” number of SED students, the “excess” is multiplied by the prior year’s excess cost rate</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59</a:t>
            </a:fld>
            <a:endParaRPr lang="en-US" dirty="0"/>
          </a:p>
        </p:txBody>
      </p:sp>
    </p:spTree>
    <p:extLst>
      <p:ext uri="{BB962C8B-B14F-4D97-AF65-F5344CB8AC3E}">
        <p14:creationId xmlns:p14="http://schemas.microsoft.com/office/powerpoint/2010/main" val="207403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a:t>
            </a:fld>
            <a:endParaRPr lang="en-US" dirty="0"/>
          </a:p>
        </p:txBody>
      </p:sp>
      <p:pic>
        <p:nvPicPr>
          <p:cNvPr id="6" name="Picture 5" descr="Example of the instructional hour calendar form for fiscal year 2024.">
            <a:extLst>
              <a:ext uri="{FF2B5EF4-FFF2-40B4-BE49-F238E27FC236}">
                <a16:creationId xmlns:a16="http://schemas.microsoft.com/office/drawing/2014/main" id="{9B03685D-97C2-46B5-A697-430F9C2BDC8F}"/>
              </a:ext>
            </a:extLst>
          </p:cNvPr>
          <p:cNvPicPr>
            <a:picLocks noChangeAspect="1"/>
          </p:cNvPicPr>
          <p:nvPr/>
        </p:nvPicPr>
        <p:blipFill rotWithShape="1">
          <a:blip r:embed="rId2"/>
          <a:srcRect b="1655"/>
          <a:stretch/>
        </p:blipFill>
        <p:spPr>
          <a:xfrm>
            <a:off x="1088496" y="1990149"/>
            <a:ext cx="10015008" cy="4512251"/>
          </a:xfrm>
          <a:prstGeom prst="rect">
            <a:avLst/>
          </a:prstGeom>
        </p:spPr>
      </p:pic>
      <p:sp>
        <p:nvSpPr>
          <p:cNvPr id="5" name="Rectangle 4">
            <a:extLst>
              <a:ext uri="{FF2B5EF4-FFF2-40B4-BE49-F238E27FC236}">
                <a16:creationId xmlns:a16="http://schemas.microsoft.com/office/drawing/2014/main" id="{64F84A44-20CD-4192-BB45-BB6B8661B0C4}"/>
              </a:ext>
            </a:extLst>
          </p:cNvPr>
          <p:cNvSpPr/>
          <p:nvPr/>
        </p:nvSpPr>
        <p:spPr>
          <a:xfrm>
            <a:off x="84667" y="1369910"/>
            <a:ext cx="11717866" cy="461665"/>
          </a:xfrm>
          <a:prstGeom prst="rect">
            <a:avLst/>
          </a:prstGeom>
        </p:spPr>
        <p:txBody>
          <a:bodyPr wrap="square">
            <a:spAutoFit/>
          </a:bodyPr>
          <a:lstStyle/>
          <a:p>
            <a:pPr marL="800100" lvl="1" indent="-342900">
              <a:lnSpc>
                <a:spcPct val="100000"/>
              </a:lnSpc>
              <a:spcAft>
                <a:spcPts val="600"/>
              </a:spcAft>
              <a:buFont typeface="Wingdings" panose="05000000000000000000" pitchFamily="2" charset="2"/>
              <a:buChar char="Ø"/>
            </a:pPr>
            <a:r>
              <a:rPr lang="en-US" sz="2400" dirty="0"/>
              <a:t>Based on feedback from school staff, form was revised in 2022-2023 School year.</a:t>
            </a:r>
          </a:p>
        </p:txBody>
      </p:sp>
      <p:sp>
        <p:nvSpPr>
          <p:cNvPr id="2" name="Title 1"/>
          <p:cNvSpPr>
            <a:spLocks noGrp="1"/>
          </p:cNvSpPr>
          <p:nvPr>
            <p:ph type="title"/>
          </p:nvPr>
        </p:nvSpPr>
        <p:spPr bwMode="white"/>
        <p:txBody>
          <a:bodyPr>
            <a:normAutofit/>
          </a:bodyPr>
          <a:lstStyle/>
          <a:p>
            <a:r>
              <a:rPr lang="en-US" sz="3800" dirty="0"/>
              <a:t>Calendars - Example of a Calendar</a:t>
            </a:r>
          </a:p>
        </p:txBody>
      </p:sp>
    </p:spTree>
    <p:extLst>
      <p:ext uri="{BB962C8B-B14F-4D97-AF65-F5344CB8AC3E}">
        <p14:creationId xmlns:p14="http://schemas.microsoft.com/office/powerpoint/2010/main" val="171293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60</a:t>
            </a:fld>
            <a:endParaRPr lang="en-US" dirty="0"/>
          </a:p>
        </p:txBody>
      </p:sp>
      <p:graphicFrame>
        <p:nvGraphicFramePr>
          <p:cNvPr id="5" name="Object 11" descr="Example of Serious Emotional Disturbances Calculation worksheet showing the FY 2018 calculation made in February 2018." title="Example of Serious Emotional Disburbances Calculation worksheet"/>
          <p:cNvGraphicFramePr>
            <a:graphicFrameLocks noChangeAspect="1"/>
          </p:cNvGraphicFramePr>
          <p:nvPr>
            <p:extLst>
              <p:ext uri="{D42A27DB-BD31-4B8C-83A1-F6EECF244321}">
                <p14:modId xmlns:p14="http://schemas.microsoft.com/office/powerpoint/2010/main" val="1532230841"/>
              </p:ext>
            </p:extLst>
          </p:nvPr>
        </p:nvGraphicFramePr>
        <p:xfrm>
          <a:off x="1640613" y="2049507"/>
          <a:ext cx="7893606" cy="4129689"/>
        </p:xfrm>
        <a:graphic>
          <a:graphicData uri="http://schemas.openxmlformats.org/presentationml/2006/ole">
            <mc:AlternateContent xmlns:mc="http://schemas.openxmlformats.org/markup-compatibility/2006">
              <mc:Choice xmlns:v="urn:schemas-microsoft-com:vml" Requires="v">
                <p:oleObj spid="_x0000_s2181" name="Worksheet" r:id="rId3" imgW="6372344" imgH="3333892" progId="Excel.Sheet.8">
                  <p:embed/>
                </p:oleObj>
              </mc:Choice>
              <mc:Fallback>
                <p:oleObj name="Worksheet" r:id="rId3" imgW="6372344" imgH="3333892" progId="Excel.Sheet.8">
                  <p:embed/>
                  <p:pic>
                    <p:nvPicPr>
                      <p:cNvPr id="5" name="Object 11" descr="Example of Serious Emotional Disturbances Calculation worksheet showing the FY 2018 calculation made in February 2018." title="Example of Serious Emotional Disburbances Calculation worksheet"/>
                      <p:cNvPicPr>
                        <a:picLocks noChangeAspect="1" noChangeArrowheads="1"/>
                      </p:cNvPicPr>
                      <p:nvPr/>
                    </p:nvPicPr>
                    <p:blipFill>
                      <a:blip r:embed="rId4"/>
                      <a:srcRect/>
                      <a:stretch>
                        <a:fillRect/>
                      </a:stretch>
                    </p:blipFill>
                    <p:spPr bwMode="auto">
                      <a:xfrm>
                        <a:off x="1640613" y="2049507"/>
                        <a:ext cx="7893606" cy="4129689"/>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bwMode="white"/>
        <p:txBody>
          <a:bodyPr>
            <a:noAutofit/>
          </a:bodyPr>
          <a:lstStyle/>
          <a:p>
            <a:r>
              <a:rPr lang="en-US" dirty="0"/>
              <a:t>Other State Funding - </a:t>
            </a:r>
            <a:r>
              <a:rPr lang="en-US" sz="3200" dirty="0"/>
              <a:t>Serious Emotional Disturbances (SED) Allowance – Calculation, cont.</a:t>
            </a:r>
          </a:p>
        </p:txBody>
      </p:sp>
    </p:spTree>
    <p:extLst>
      <p:ext uri="{BB962C8B-B14F-4D97-AF65-F5344CB8AC3E}">
        <p14:creationId xmlns:p14="http://schemas.microsoft.com/office/powerpoint/2010/main" val="3312987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61</a:t>
            </a:fld>
            <a:endParaRPr lang="en-US" dirty="0"/>
          </a:p>
        </p:txBody>
      </p:sp>
      <p:pic>
        <p:nvPicPr>
          <p:cNvPr id="5" name="Picture 4" descr="Sample of the Line 6 budget worksheet.">
            <a:extLst>
              <a:ext uri="{FF2B5EF4-FFF2-40B4-BE49-F238E27FC236}">
                <a16:creationId xmlns:a16="http://schemas.microsoft.com/office/drawing/2014/main" id="{6F1AEB1A-54F7-48A5-942A-311AD51D386F}"/>
              </a:ext>
            </a:extLst>
          </p:cNvPr>
          <p:cNvPicPr>
            <a:picLocks noChangeAspect="1"/>
          </p:cNvPicPr>
          <p:nvPr/>
        </p:nvPicPr>
        <p:blipFill rotWithShape="1">
          <a:blip r:embed="rId2"/>
          <a:srcRect r="10242" b="28863"/>
          <a:stretch/>
        </p:blipFill>
        <p:spPr>
          <a:xfrm>
            <a:off x="613795" y="1182848"/>
            <a:ext cx="9841420" cy="5212926"/>
          </a:xfrm>
          <a:prstGeom prst="rect">
            <a:avLst/>
          </a:prstGeom>
        </p:spPr>
      </p:pic>
      <p:sp>
        <p:nvSpPr>
          <p:cNvPr id="2" name="Title 1"/>
          <p:cNvSpPr>
            <a:spLocks noGrp="1"/>
          </p:cNvSpPr>
          <p:nvPr>
            <p:ph type="title"/>
          </p:nvPr>
        </p:nvSpPr>
        <p:spPr bwMode="white"/>
        <p:txBody>
          <a:bodyPr>
            <a:normAutofit fontScale="90000"/>
          </a:bodyPr>
          <a:lstStyle/>
          <a:p>
            <a:r>
              <a:rPr lang="en-US" dirty="0"/>
              <a:t>Other State Funding - 2022-2023 Budget Worksheet</a:t>
            </a:r>
          </a:p>
        </p:txBody>
      </p:sp>
    </p:spTree>
    <p:extLst>
      <p:ext uri="{BB962C8B-B14F-4D97-AF65-F5344CB8AC3E}">
        <p14:creationId xmlns:p14="http://schemas.microsoft.com/office/powerpoint/2010/main" val="4125147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a:t>Indirect Cost Rates</a:t>
            </a:r>
          </a:p>
        </p:txBody>
      </p:sp>
      <p:sp>
        <p:nvSpPr>
          <p:cNvPr id="3" name="Subtitle 2"/>
          <p:cNvSpPr>
            <a:spLocks noGrp="1"/>
          </p:cNvSpPr>
          <p:nvPr>
            <p:ph type="subTitle" idx="1"/>
          </p:nvPr>
        </p:nvSpPr>
        <p:spPr/>
        <p:txBody>
          <a:bodyPr/>
          <a:lstStyle/>
          <a:p>
            <a:r>
              <a:rPr lang="en-US" dirty="0"/>
              <a:t> </a:t>
            </a:r>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62</a:t>
            </a:fld>
            <a:endParaRPr lang="en-US" dirty="0"/>
          </a:p>
        </p:txBody>
      </p:sp>
    </p:spTree>
    <p:extLst>
      <p:ext uri="{BB962C8B-B14F-4D97-AF65-F5344CB8AC3E}">
        <p14:creationId xmlns:p14="http://schemas.microsoft.com/office/powerpoint/2010/main" val="3570532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Indirect Cost Rates - General Information</a:t>
            </a:r>
          </a:p>
        </p:txBody>
      </p:sp>
      <p:sp>
        <p:nvSpPr>
          <p:cNvPr id="3" name="Content Placeholder 2"/>
          <p:cNvSpPr>
            <a:spLocks noGrp="1"/>
          </p:cNvSpPr>
          <p:nvPr>
            <p:ph idx="13"/>
          </p:nvPr>
        </p:nvSpPr>
        <p:spPr/>
        <p:txBody>
          <a:bodyPr>
            <a:normAutofit lnSpcReduction="10000"/>
          </a:bodyPr>
          <a:lstStyle/>
          <a:p>
            <a:pPr marL="0" indent="0">
              <a:spcAft>
                <a:spcPts val="600"/>
              </a:spcAft>
              <a:buNone/>
            </a:pPr>
            <a:r>
              <a:rPr lang="en-US" sz="3600" dirty="0"/>
              <a:t>An indirect cost rate allows a school to recover some costs incurred to run Federal programs that are difficult to charge directly to the grant</a:t>
            </a:r>
          </a:p>
          <a:p>
            <a:pPr>
              <a:spcAft>
                <a:spcPts val="600"/>
              </a:spcAft>
            </a:pPr>
            <a:r>
              <a:rPr lang="en-US" sz="2400" dirty="0"/>
              <a:t>Indirect costs are generally those costs not readily identifiable with the activities of the grant but are incurred for the joint benefit of those activities and other activities of the organization (payroll, utilities, etc.)</a:t>
            </a:r>
          </a:p>
          <a:p>
            <a:pPr>
              <a:spcAft>
                <a:spcPts val="600"/>
              </a:spcAft>
            </a:pPr>
            <a:r>
              <a:rPr lang="en-US" sz="2400" dirty="0"/>
              <a:t>Indirect cost rate is applied to the direct cost amount expended, not the grant award</a:t>
            </a:r>
          </a:p>
          <a:p>
            <a:pPr>
              <a:spcAft>
                <a:spcPts val="600"/>
              </a:spcAft>
            </a:pPr>
            <a:r>
              <a:rPr lang="en-US" sz="2400" dirty="0"/>
              <a:t>If you elect to charge indirect, you </a:t>
            </a:r>
            <a:r>
              <a:rPr lang="en-US" sz="2400" u="sng" dirty="0"/>
              <a:t>must</a:t>
            </a:r>
            <a:r>
              <a:rPr lang="en-US" sz="2400" dirty="0"/>
              <a:t> request a rate from the State Department of Education</a:t>
            </a:r>
          </a:p>
          <a:p>
            <a:pPr marL="0" indent="0">
              <a:spcAft>
                <a:spcPts val="600"/>
              </a:spcAft>
              <a:buNone/>
            </a:pPr>
            <a:endParaRPr lang="en-US" sz="20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63</a:t>
            </a:fld>
            <a:endParaRPr lang="en-US" dirty="0"/>
          </a:p>
        </p:txBody>
      </p:sp>
    </p:spTree>
    <p:extLst>
      <p:ext uri="{BB962C8B-B14F-4D97-AF65-F5344CB8AC3E}">
        <p14:creationId xmlns:p14="http://schemas.microsoft.com/office/powerpoint/2010/main" val="1173689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3800" dirty="0"/>
              <a:t>Indirect Cost Rates - General Information, cont. </a:t>
            </a:r>
          </a:p>
        </p:txBody>
      </p:sp>
      <p:sp>
        <p:nvSpPr>
          <p:cNvPr id="3" name="Content Placeholder 2"/>
          <p:cNvSpPr>
            <a:spLocks noGrp="1"/>
          </p:cNvSpPr>
          <p:nvPr>
            <p:ph idx="13"/>
          </p:nvPr>
        </p:nvSpPr>
        <p:spPr>
          <a:xfrm>
            <a:off x="751112" y="1340124"/>
            <a:ext cx="10515600" cy="4552676"/>
          </a:xfrm>
        </p:spPr>
        <p:txBody>
          <a:bodyPr>
            <a:normAutofit fontScale="85000" lnSpcReduction="20000"/>
          </a:bodyPr>
          <a:lstStyle/>
          <a:p>
            <a:pPr>
              <a:spcAft>
                <a:spcPts val="600"/>
              </a:spcAft>
            </a:pPr>
            <a:r>
              <a:rPr lang="en-US" dirty="0"/>
              <a:t>Unallowed/Excluded costs include:	</a:t>
            </a:r>
          </a:p>
          <a:p>
            <a:pPr lvl="1">
              <a:spcAft>
                <a:spcPts val="600"/>
              </a:spcAft>
            </a:pPr>
            <a:r>
              <a:rPr lang="en-US" sz="2400" dirty="0"/>
              <a:t>General governance, bad debts, fines</a:t>
            </a:r>
          </a:p>
          <a:p>
            <a:pPr lvl="1">
              <a:spcAft>
                <a:spcPts val="600"/>
              </a:spcAft>
            </a:pPr>
            <a:r>
              <a:rPr lang="en-US" sz="2400" dirty="0"/>
              <a:t>Capital outlay, debt service, judgments against the school, food service expenditures</a:t>
            </a:r>
          </a:p>
          <a:p>
            <a:pPr>
              <a:spcAft>
                <a:spcPts val="600"/>
              </a:spcAft>
            </a:pPr>
            <a:r>
              <a:rPr lang="en-US" dirty="0"/>
              <a:t>Restricted Rates</a:t>
            </a:r>
          </a:p>
          <a:p>
            <a:pPr lvl="1">
              <a:spcAft>
                <a:spcPts val="600"/>
              </a:spcAft>
            </a:pPr>
            <a:r>
              <a:rPr lang="en-US" sz="2400" dirty="0"/>
              <a:t>Used for grants with supplement-not-supplant provisions</a:t>
            </a:r>
          </a:p>
          <a:p>
            <a:pPr lvl="1">
              <a:spcAft>
                <a:spcPts val="600"/>
              </a:spcAft>
            </a:pPr>
            <a:r>
              <a:rPr lang="en-US" sz="2400" dirty="0"/>
              <a:t>Calculation includes general management costs for:</a:t>
            </a:r>
          </a:p>
          <a:p>
            <a:pPr lvl="2">
              <a:spcAft>
                <a:spcPts val="600"/>
              </a:spcAft>
            </a:pPr>
            <a:r>
              <a:rPr lang="en-US" sz="2400" dirty="0"/>
              <a:t>Accounting, Payroll, HR</a:t>
            </a:r>
          </a:p>
          <a:p>
            <a:pPr lvl="1">
              <a:spcAft>
                <a:spcPts val="600"/>
              </a:spcAft>
            </a:pPr>
            <a:r>
              <a:rPr lang="en-US" sz="2400" dirty="0"/>
              <a:t>Excludes governing costs, CEO, CFO, etc.</a:t>
            </a:r>
          </a:p>
          <a:p>
            <a:pPr>
              <a:spcAft>
                <a:spcPts val="600"/>
              </a:spcAft>
            </a:pPr>
            <a:r>
              <a:rPr lang="en-US" dirty="0"/>
              <a:t>Unrestricted</a:t>
            </a:r>
          </a:p>
          <a:p>
            <a:pPr lvl="1">
              <a:spcAft>
                <a:spcPts val="600"/>
              </a:spcAft>
            </a:pPr>
            <a:r>
              <a:rPr lang="en-US" sz="2600" dirty="0"/>
              <a:t>Includes expenditures for operations and maintenance of plant and district administration</a:t>
            </a:r>
          </a:p>
          <a:p>
            <a:pPr marL="0" indent="0">
              <a:spcAft>
                <a:spcPts val="600"/>
              </a:spcAft>
              <a:buNone/>
            </a:pPr>
            <a:endParaRPr lang="en-US" sz="23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64</a:t>
            </a:fld>
            <a:endParaRPr lang="en-US" dirty="0"/>
          </a:p>
        </p:txBody>
      </p:sp>
    </p:spTree>
    <p:extLst>
      <p:ext uri="{BB962C8B-B14F-4D97-AF65-F5344CB8AC3E}">
        <p14:creationId xmlns:p14="http://schemas.microsoft.com/office/powerpoint/2010/main" val="3139624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65</a:t>
            </a:fld>
            <a:endParaRPr lang="en-US" dirty="0"/>
          </a:p>
        </p:txBody>
      </p:sp>
      <p:pic>
        <p:nvPicPr>
          <p:cNvPr id="3" name="Picture 2" descr="Example of Indirect Cost form question. Form asks if you want a rate.">
            <a:extLst>
              <a:ext uri="{FF2B5EF4-FFF2-40B4-BE49-F238E27FC236}">
                <a16:creationId xmlns:a16="http://schemas.microsoft.com/office/drawing/2014/main" id="{92D8A70D-FC08-4BEC-96F1-7B870ACB7EEF}"/>
              </a:ext>
            </a:extLst>
          </p:cNvPr>
          <p:cNvPicPr>
            <a:picLocks noChangeAspect="1"/>
          </p:cNvPicPr>
          <p:nvPr/>
        </p:nvPicPr>
        <p:blipFill>
          <a:blip r:embed="rId2"/>
          <a:stretch>
            <a:fillRect/>
          </a:stretch>
        </p:blipFill>
        <p:spPr>
          <a:xfrm>
            <a:off x="502774" y="2520731"/>
            <a:ext cx="11150550" cy="3322608"/>
          </a:xfrm>
          <a:prstGeom prst="rect">
            <a:avLst/>
          </a:prstGeom>
        </p:spPr>
      </p:pic>
      <p:sp>
        <p:nvSpPr>
          <p:cNvPr id="11" name="Content Placeholder 10"/>
          <p:cNvSpPr>
            <a:spLocks noGrp="1"/>
          </p:cNvSpPr>
          <p:nvPr>
            <p:ph idx="13"/>
          </p:nvPr>
        </p:nvSpPr>
        <p:spPr>
          <a:xfrm>
            <a:off x="538676" y="1164633"/>
            <a:ext cx="10515600" cy="4351338"/>
          </a:xfrm>
        </p:spPr>
        <p:txBody>
          <a:bodyPr>
            <a:normAutofit/>
          </a:bodyPr>
          <a:lstStyle/>
          <a:p>
            <a:pPr marL="0" indent="0">
              <a:buNone/>
            </a:pPr>
            <a:r>
              <a:rPr lang="en-US" sz="3600" dirty="0"/>
              <a:t>Example of FY 2024 Calculation Worksheet</a:t>
            </a:r>
          </a:p>
        </p:txBody>
      </p:sp>
      <p:sp>
        <p:nvSpPr>
          <p:cNvPr id="2" name="Title 1"/>
          <p:cNvSpPr>
            <a:spLocks noGrp="1"/>
          </p:cNvSpPr>
          <p:nvPr>
            <p:ph type="title"/>
          </p:nvPr>
        </p:nvSpPr>
        <p:spPr bwMode="white"/>
        <p:txBody>
          <a:bodyPr>
            <a:normAutofit/>
          </a:bodyPr>
          <a:lstStyle/>
          <a:p>
            <a:r>
              <a:rPr lang="en-US" sz="3800" dirty="0"/>
              <a:t>Indirect Cost Rates - Calculation</a:t>
            </a:r>
          </a:p>
        </p:txBody>
      </p:sp>
    </p:spTree>
    <p:extLst>
      <p:ext uri="{BB962C8B-B14F-4D97-AF65-F5344CB8AC3E}">
        <p14:creationId xmlns:p14="http://schemas.microsoft.com/office/powerpoint/2010/main" val="1027435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School Finance - Other | </a:t>
            </a:r>
            <a:fld id="{C26AAFF7-C4D7-4A72-B8FA-A17532192431}" type="slidenum">
              <a:rPr lang="en-US" smtClean="0"/>
              <a:pPr/>
              <a:t>66</a:t>
            </a:fld>
            <a:endParaRPr lang="en-US" dirty="0"/>
          </a:p>
        </p:txBody>
      </p:sp>
      <p:pic>
        <p:nvPicPr>
          <p:cNvPr id="6" name="Picture 5" descr="Example of Indirect Cost form question. Question 1 asks about terminal leave costs.">
            <a:extLst>
              <a:ext uri="{FF2B5EF4-FFF2-40B4-BE49-F238E27FC236}">
                <a16:creationId xmlns:a16="http://schemas.microsoft.com/office/drawing/2014/main" id="{76ED1527-4B59-404E-985B-052814D1B4BC}"/>
              </a:ext>
            </a:extLst>
          </p:cNvPr>
          <p:cNvPicPr>
            <a:picLocks noChangeAspect="1"/>
          </p:cNvPicPr>
          <p:nvPr/>
        </p:nvPicPr>
        <p:blipFill>
          <a:blip r:embed="rId2"/>
          <a:stretch>
            <a:fillRect/>
          </a:stretch>
        </p:blipFill>
        <p:spPr>
          <a:xfrm>
            <a:off x="1054171" y="3384089"/>
            <a:ext cx="10083658" cy="3011685"/>
          </a:xfrm>
          <a:prstGeom prst="rect">
            <a:avLst/>
          </a:prstGeom>
        </p:spPr>
      </p:pic>
      <p:sp>
        <p:nvSpPr>
          <p:cNvPr id="3" name="Content Placeholder 2"/>
          <p:cNvSpPr>
            <a:spLocks noGrp="1"/>
          </p:cNvSpPr>
          <p:nvPr>
            <p:ph idx="13"/>
          </p:nvPr>
        </p:nvSpPr>
        <p:spPr>
          <a:xfrm>
            <a:off x="755029" y="1123596"/>
            <a:ext cx="10515600" cy="4610808"/>
          </a:xfrm>
        </p:spPr>
        <p:txBody>
          <a:bodyPr/>
          <a:lstStyle/>
          <a:p>
            <a:pPr marL="0" indent="0">
              <a:buNone/>
            </a:pPr>
            <a:r>
              <a:rPr lang="en-US" sz="3200" dirty="0"/>
              <a:t>Terminal Leave Costs</a:t>
            </a:r>
            <a:endParaRPr lang="en-US" sz="3200" dirty="0">
              <a:solidFill>
                <a:srgbClr val="FF0000"/>
              </a:solidFill>
            </a:endParaRPr>
          </a:p>
          <a:p>
            <a:pPr lvl="1"/>
            <a:r>
              <a:rPr lang="en-US" sz="2400" dirty="0"/>
              <a:t>Payments to separating employees for unused leave are chargeable only as indirect costs</a:t>
            </a:r>
          </a:p>
          <a:p>
            <a:pPr lvl="2"/>
            <a:r>
              <a:rPr lang="en-US" sz="2400" dirty="0"/>
              <a:t>Not allowed as direct costs</a:t>
            </a:r>
          </a:p>
          <a:p>
            <a:pPr lvl="1"/>
            <a:r>
              <a:rPr lang="en-US" sz="2400" dirty="0"/>
              <a:t>Will be captured as an indirect cost</a:t>
            </a:r>
          </a:p>
          <a:p>
            <a:pPr lvl="1"/>
            <a:endParaRPr lang="en-US" dirty="0"/>
          </a:p>
        </p:txBody>
      </p:sp>
      <p:sp>
        <p:nvSpPr>
          <p:cNvPr id="2" name="Title 1"/>
          <p:cNvSpPr>
            <a:spLocks noGrp="1"/>
          </p:cNvSpPr>
          <p:nvPr>
            <p:ph type="title"/>
          </p:nvPr>
        </p:nvSpPr>
        <p:spPr bwMode="white"/>
        <p:txBody>
          <a:bodyPr>
            <a:normAutofit/>
          </a:bodyPr>
          <a:lstStyle/>
          <a:p>
            <a:r>
              <a:rPr lang="en-US" sz="3800" dirty="0"/>
              <a:t>Indirect Cost Rates - Termination Benefits</a:t>
            </a:r>
          </a:p>
        </p:txBody>
      </p:sp>
    </p:spTree>
    <p:extLst>
      <p:ext uri="{BB962C8B-B14F-4D97-AF65-F5344CB8AC3E}">
        <p14:creationId xmlns:p14="http://schemas.microsoft.com/office/powerpoint/2010/main" val="41515124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67</a:t>
            </a:fld>
            <a:endParaRPr lang="en-US" dirty="0"/>
          </a:p>
        </p:txBody>
      </p:sp>
      <p:pic>
        <p:nvPicPr>
          <p:cNvPr id="6" name="Picture 5" descr="Example of Indirect Cost form question. Question 2 asks about post retirement health benefits.">
            <a:extLst>
              <a:ext uri="{FF2B5EF4-FFF2-40B4-BE49-F238E27FC236}">
                <a16:creationId xmlns:a16="http://schemas.microsoft.com/office/drawing/2014/main" id="{A9794D01-36BF-4329-8936-63A874D7153F}"/>
              </a:ext>
            </a:extLst>
          </p:cNvPr>
          <p:cNvPicPr>
            <a:picLocks noChangeAspect="1"/>
          </p:cNvPicPr>
          <p:nvPr/>
        </p:nvPicPr>
        <p:blipFill>
          <a:blip r:embed="rId2"/>
          <a:stretch>
            <a:fillRect/>
          </a:stretch>
        </p:blipFill>
        <p:spPr>
          <a:xfrm>
            <a:off x="595164" y="2724523"/>
            <a:ext cx="10845724" cy="3206774"/>
          </a:xfrm>
          <a:prstGeom prst="rect">
            <a:avLst/>
          </a:prstGeom>
        </p:spPr>
      </p:pic>
      <p:sp>
        <p:nvSpPr>
          <p:cNvPr id="3" name="Content Placeholder 2"/>
          <p:cNvSpPr>
            <a:spLocks noGrp="1"/>
          </p:cNvSpPr>
          <p:nvPr>
            <p:ph idx="13"/>
          </p:nvPr>
        </p:nvSpPr>
        <p:spPr>
          <a:xfrm>
            <a:off x="751112" y="1154545"/>
            <a:ext cx="10515600" cy="4610808"/>
          </a:xfrm>
        </p:spPr>
        <p:txBody>
          <a:bodyPr/>
          <a:lstStyle/>
          <a:p>
            <a:pPr marL="0" indent="0">
              <a:buNone/>
            </a:pPr>
            <a:r>
              <a:rPr lang="en-US" sz="3200" dirty="0"/>
              <a:t>PRHB = Post Retirement Health Benefits</a:t>
            </a:r>
            <a:endParaRPr lang="en-US" sz="1800" dirty="0"/>
          </a:p>
          <a:p>
            <a:pPr lvl="1"/>
            <a:r>
              <a:rPr lang="en-US" sz="2400" dirty="0"/>
              <a:t>Example: district provided benefits to its retirees (medical, dental, etc.)</a:t>
            </a:r>
          </a:p>
          <a:p>
            <a:pPr marL="457200" lvl="1" indent="0">
              <a:buNone/>
            </a:pPr>
            <a:endParaRPr lang="en-US" dirty="0"/>
          </a:p>
        </p:txBody>
      </p:sp>
      <p:sp>
        <p:nvSpPr>
          <p:cNvPr id="2" name="Title 1"/>
          <p:cNvSpPr>
            <a:spLocks noGrp="1"/>
          </p:cNvSpPr>
          <p:nvPr>
            <p:ph type="title"/>
          </p:nvPr>
        </p:nvSpPr>
        <p:spPr bwMode="white"/>
        <p:txBody>
          <a:bodyPr>
            <a:noAutofit/>
          </a:bodyPr>
          <a:lstStyle/>
          <a:p>
            <a:r>
              <a:rPr lang="en-US" sz="3800" dirty="0"/>
              <a:t>Indirect Cost Rates - Post Retirement </a:t>
            </a:r>
            <a:br>
              <a:rPr lang="en-US" sz="3800" dirty="0"/>
            </a:br>
            <a:r>
              <a:rPr lang="en-US" sz="3800" dirty="0"/>
              <a:t>Health Benefits (PRHB)</a:t>
            </a:r>
          </a:p>
        </p:txBody>
      </p:sp>
    </p:spTree>
    <p:extLst>
      <p:ext uri="{BB962C8B-B14F-4D97-AF65-F5344CB8AC3E}">
        <p14:creationId xmlns:p14="http://schemas.microsoft.com/office/powerpoint/2010/main" val="2970980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68</a:t>
            </a:fld>
            <a:endParaRPr lang="en-US" dirty="0"/>
          </a:p>
        </p:txBody>
      </p:sp>
      <p:pic>
        <p:nvPicPr>
          <p:cNvPr id="5" name="Picture 4" descr="Example of Indirect Cost form question. Question 3 asks about subaward amounts.">
            <a:extLst>
              <a:ext uri="{FF2B5EF4-FFF2-40B4-BE49-F238E27FC236}">
                <a16:creationId xmlns:a16="http://schemas.microsoft.com/office/drawing/2014/main" id="{EF9B37A0-77E7-4022-B55E-AC0ABAFCFFE5}"/>
              </a:ext>
            </a:extLst>
          </p:cNvPr>
          <p:cNvPicPr>
            <a:picLocks noChangeAspect="1"/>
          </p:cNvPicPr>
          <p:nvPr/>
        </p:nvPicPr>
        <p:blipFill>
          <a:blip r:embed="rId2"/>
          <a:stretch>
            <a:fillRect/>
          </a:stretch>
        </p:blipFill>
        <p:spPr>
          <a:xfrm>
            <a:off x="871275" y="2401906"/>
            <a:ext cx="10449450" cy="3389670"/>
          </a:xfrm>
          <a:prstGeom prst="rect">
            <a:avLst/>
          </a:prstGeom>
        </p:spPr>
      </p:pic>
      <p:sp>
        <p:nvSpPr>
          <p:cNvPr id="3" name="Content Placeholder 2"/>
          <p:cNvSpPr>
            <a:spLocks noGrp="1"/>
          </p:cNvSpPr>
          <p:nvPr>
            <p:ph idx="13"/>
          </p:nvPr>
        </p:nvSpPr>
        <p:spPr>
          <a:xfrm>
            <a:off x="575622" y="1311564"/>
            <a:ext cx="10515600" cy="4610808"/>
          </a:xfrm>
        </p:spPr>
        <p:txBody>
          <a:bodyPr>
            <a:normAutofit/>
          </a:bodyPr>
          <a:lstStyle/>
          <a:p>
            <a:pPr marL="457200" lvl="1" indent="0">
              <a:buNone/>
            </a:pPr>
            <a:r>
              <a:rPr lang="en-US" dirty="0"/>
              <a:t>Subawards, continued</a:t>
            </a:r>
          </a:p>
        </p:txBody>
      </p:sp>
      <p:sp>
        <p:nvSpPr>
          <p:cNvPr id="2" name="Title 1"/>
          <p:cNvSpPr>
            <a:spLocks noGrp="1"/>
          </p:cNvSpPr>
          <p:nvPr>
            <p:ph type="title"/>
          </p:nvPr>
        </p:nvSpPr>
        <p:spPr bwMode="white"/>
        <p:txBody>
          <a:bodyPr>
            <a:normAutofit/>
          </a:bodyPr>
          <a:lstStyle/>
          <a:p>
            <a:r>
              <a:rPr lang="en-US" sz="3800" dirty="0"/>
              <a:t>Indirect Cost Rates - Subawards, cont. </a:t>
            </a:r>
          </a:p>
        </p:txBody>
      </p:sp>
    </p:spTree>
    <p:extLst>
      <p:ext uri="{BB962C8B-B14F-4D97-AF65-F5344CB8AC3E}">
        <p14:creationId xmlns:p14="http://schemas.microsoft.com/office/powerpoint/2010/main" val="1212936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Indirect Cost Rates - Subawards</a:t>
            </a:r>
          </a:p>
        </p:txBody>
      </p:sp>
      <p:sp>
        <p:nvSpPr>
          <p:cNvPr id="3" name="Content Placeholder 2"/>
          <p:cNvSpPr>
            <a:spLocks noGrp="1"/>
          </p:cNvSpPr>
          <p:nvPr>
            <p:ph idx="13"/>
          </p:nvPr>
        </p:nvSpPr>
        <p:spPr>
          <a:xfrm>
            <a:off x="751112" y="1154544"/>
            <a:ext cx="10515600" cy="5504874"/>
          </a:xfrm>
        </p:spPr>
        <p:txBody>
          <a:bodyPr>
            <a:normAutofit/>
          </a:bodyPr>
          <a:lstStyle/>
          <a:p>
            <a:pPr marL="0" indent="0">
              <a:spcAft>
                <a:spcPts val="600"/>
              </a:spcAft>
              <a:buNone/>
            </a:pPr>
            <a:r>
              <a:rPr lang="en-US" sz="2400" dirty="0"/>
              <a:t>Subawards </a:t>
            </a:r>
          </a:p>
          <a:p>
            <a:pPr lvl="1">
              <a:spcAft>
                <a:spcPts val="600"/>
              </a:spcAft>
            </a:pPr>
            <a:r>
              <a:rPr lang="en-US" sz="2000" dirty="0"/>
              <a:t>What is a subaward? </a:t>
            </a:r>
          </a:p>
          <a:p>
            <a:pPr lvl="2">
              <a:spcAft>
                <a:spcPts val="600"/>
              </a:spcAft>
            </a:pPr>
            <a:r>
              <a:rPr lang="en-US" sz="1800" dirty="0"/>
              <a:t>An award provided by a pass-through entity to a subrecipient</a:t>
            </a:r>
          </a:p>
          <a:p>
            <a:pPr lvl="2">
              <a:spcAft>
                <a:spcPts val="600"/>
              </a:spcAft>
            </a:pPr>
            <a:r>
              <a:rPr lang="en-US" sz="1800" dirty="0"/>
              <a:t>Examples include subgrants and subcontracts</a:t>
            </a:r>
          </a:p>
          <a:p>
            <a:pPr lvl="3">
              <a:spcAft>
                <a:spcPts val="600"/>
              </a:spcAft>
            </a:pPr>
            <a:r>
              <a:rPr lang="en-US" sz="1800" dirty="0"/>
              <a:t>Does not include payments for goods and services</a:t>
            </a:r>
          </a:p>
          <a:p>
            <a:pPr lvl="3">
              <a:spcAft>
                <a:spcPts val="600"/>
              </a:spcAft>
            </a:pPr>
            <a:r>
              <a:rPr lang="en-US" sz="1800" dirty="0"/>
              <a:t>Contracting with another entity to provide services instead of you providing those services</a:t>
            </a:r>
          </a:p>
          <a:p>
            <a:pPr lvl="4">
              <a:spcAft>
                <a:spcPts val="600"/>
              </a:spcAft>
            </a:pPr>
            <a:r>
              <a:rPr lang="en-US" sz="1800" dirty="0"/>
              <a:t>You receive federal funding to provide a summer reading program and you then contract with another entity to provide that program</a:t>
            </a:r>
          </a:p>
          <a:p>
            <a:pPr lvl="1">
              <a:spcAft>
                <a:spcPts val="600"/>
              </a:spcAft>
            </a:pPr>
            <a:r>
              <a:rPr lang="en-US" sz="2000" dirty="0"/>
              <a:t>Only the first $25,000 of each subcontract should be included in the indirect cost calculation</a:t>
            </a:r>
          </a:p>
          <a:p>
            <a:pPr lvl="1">
              <a:spcAft>
                <a:spcPts val="600"/>
              </a:spcAft>
            </a:pPr>
            <a:r>
              <a:rPr lang="en-US" sz="2000" dirty="0"/>
              <a:t>Per 2 CFR 200.92</a:t>
            </a:r>
          </a:p>
          <a:p>
            <a:pPr lvl="2">
              <a:spcAft>
                <a:spcPts val="600"/>
              </a:spcAft>
            </a:pPr>
            <a:r>
              <a:rPr lang="en-US" sz="1800" dirty="0"/>
              <a:t>Subaward means an award provided by a pass-through entity to a subrecipient for the subrecipient to carry out part of a Federal award received by the pass-through entity. It does not include payments to a contractor or payments to an individual that is a beneficiary of a Federal program. A subaward may be provided through any form of legal agreement, including an agreement that the pass-through entity considers a contract.</a:t>
            </a:r>
          </a:p>
          <a:p>
            <a:pPr lvl="1">
              <a:spcAft>
                <a:spcPts val="600"/>
              </a:spcAft>
            </a:pPr>
            <a:endParaRPr lang="en-US" sz="1600" dirty="0"/>
          </a:p>
          <a:p>
            <a:pPr lvl="2">
              <a:spcAft>
                <a:spcPts val="600"/>
              </a:spcAft>
            </a:pPr>
            <a:endParaRPr lang="en-US" sz="1600" dirty="0"/>
          </a:p>
          <a:p>
            <a:pPr lvl="2">
              <a:spcAft>
                <a:spcPts val="600"/>
              </a:spcAft>
            </a:pPr>
            <a:endParaRPr lang="en-US" sz="1600" dirty="0"/>
          </a:p>
          <a:p>
            <a:pPr marL="0" indent="0">
              <a:spcAft>
                <a:spcPts val="600"/>
              </a:spcAft>
              <a:buNone/>
            </a:pPr>
            <a:endParaRPr lang="en-US" sz="2400" dirty="0"/>
          </a:p>
          <a:p>
            <a:pPr marL="457200" lvl="1" indent="0">
              <a:spcAft>
                <a:spcPts val="600"/>
              </a:spcAft>
              <a:buNone/>
            </a:pPr>
            <a:endParaRPr lang="en-US" sz="28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69</a:t>
            </a:fld>
            <a:endParaRPr lang="en-US" dirty="0"/>
          </a:p>
        </p:txBody>
      </p:sp>
    </p:spTree>
    <p:extLst>
      <p:ext uri="{BB962C8B-B14F-4D97-AF65-F5344CB8AC3E}">
        <p14:creationId xmlns:p14="http://schemas.microsoft.com/office/powerpoint/2010/main" val="299617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7</a:t>
            </a:fld>
            <a:endParaRPr lang="en-US" dirty="0"/>
          </a:p>
        </p:txBody>
      </p:sp>
      <p:pic>
        <p:nvPicPr>
          <p:cNvPr id="3" name="Picture 2" descr="Example of the instructional hour calendar form for fiscal year 2024.">
            <a:extLst>
              <a:ext uri="{FF2B5EF4-FFF2-40B4-BE49-F238E27FC236}">
                <a16:creationId xmlns:a16="http://schemas.microsoft.com/office/drawing/2014/main" id="{9CD1DD17-C2A9-47A8-A447-7B3432A4972F}"/>
              </a:ext>
            </a:extLst>
          </p:cNvPr>
          <p:cNvPicPr>
            <a:picLocks noChangeAspect="1"/>
          </p:cNvPicPr>
          <p:nvPr/>
        </p:nvPicPr>
        <p:blipFill>
          <a:blip r:embed="rId2"/>
          <a:stretch>
            <a:fillRect/>
          </a:stretch>
        </p:blipFill>
        <p:spPr>
          <a:xfrm>
            <a:off x="838200" y="1281112"/>
            <a:ext cx="10515600" cy="4933421"/>
          </a:xfrm>
          <a:prstGeom prst="rect">
            <a:avLst/>
          </a:prstGeom>
        </p:spPr>
      </p:pic>
      <p:sp>
        <p:nvSpPr>
          <p:cNvPr id="2" name="Title 1" descr="Example of the calculation of instructional hours." title="Example of the calculation of instructional hours"/>
          <p:cNvSpPr>
            <a:spLocks noGrp="1"/>
          </p:cNvSpPr>
          <p:nvPr>
            <p:ph type="title"/>
          </p:nvPr>
        </p:nvSpPr>
        <p:spPr bwMode="white"/>
        <p:txBody>
          <a:bodyPr>
            <a:normAutofit fontScale="90000"/>
          </a:bodyPr>
          <a:lstStyle/>
          <a:p>
            <a:r>
              <a:rPr lang="en-US" dirty="0"/>
              <a:t>Calendars - Calculation of Instructional Hours</a:t>
            </a:r>
          </a:p>
        </p:txBody>
      </p:sp>
    </p:spTree>
    <p:extLst>
      <p:ext uri="{BB962C8B-B14F-4D97-AF65-F5344CB8AC3E}">
        <p14:creationId xmlns:p14="http://schemas.microsoft.com/office/powerpoint/2010/main" val="9053066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70</a:t>
            </a:fld>
            <a:endParaRPr lang="en-US" dirty="0"/>
          </a:p>
        </p:txBody>
      </p:sp>
      <p:pic>
        <p:nvPicPr>
          <p:cNvPr id="6" name="Picture 5" descr="Example of Indirect Cost form question. Question 4 asks about Superintendent related costs.">
            <a:extLst>
              <a:ext uri="{FF2B5EF4-FFF2-40B4-BE49-F238E27FC236}">
                <a16:creationId xmlns:a16="http://schemas.microsoft.com/office/drawing/2014/main" id="{639B1D8F-E4DE-469D-AF60-684FA3EAA24D}"/>
              </a:ext>
            </a:extLst>
          </p:cNvPr>
          <p:cNvPicPr>
            <a:picLocks noChangeAspect="1"/>
          </p:cNvPicPr>
          <p:nvPr/>
        </p:nvPicPr>
        <p:blipFill>
          <a:blip r:embed="rId2"/>
          <a:stretch>
            <a:fillRect/>
          </a:stretch>
        </p:blipFill>
        <p:spPr>
          <a:xfrm>
            <a:off x="1100778" y="2652506"/>
            <a:ext cx="9230144" cy="3743268"/>
          </a:xfrm>
          <a:prstGeom prst="rect">
            <a:avLst/>
          </a:prstGeom>
        </p:spPr>
      </p:pic>
      <p:sp>
        <p:nvSpPr>
          <p:cNvPr id="3" name="Content Placeholder 2"/>
          <p:cNvSpPr>
            <a:spLocks noGrp="1"/>
          </p:cNvSpPr>
          <p:nvPr>
            <p:ph idx="13"/>
          </p:nvPr>
        </p:nvSpPr>
        <p:spPr>
          <a:xfrm>
            <a:off x="575622" y="1311564"/>
            <a:ext cx="10515600" cy="4610808"/>
          </a:xfrm>
        </p:spPr>
        <p:txBody>
          <a:bodyPr>
            <a:normAutofit/>
          </a:bodyPr>
          <a:lstStyle/>
          <a:p>
            <a:pPr marL="457200" lvl="1" indent="0">
              <a:buNone/>
            </a:pPr>
            <a:r>
              <a:rPr lang="en-US" sz="3200" dirty="0"/>
              <a:t>Function Code 632 - Superintendent Related Costs</a:t>
            </a:r>
          </a:p>
          <a:p>
            <a:pPr lvl="1"/>
            <a:r>
              <a:rPr lang="en-US" sz="2400" dirty="0"/>
              <a:t>Complete only if you have been coding Business Operations 651, Central Services 655 and/or Admin Tech 656 expenditures to District Admin 632</a:t>
            </a:r>
          </a:p>
          <a:p>
            <a:pPr marL="457200" lvl="1" indent="0">
              <a:buNone/>
            </a:pPr>
            <a:endParaRPr lang="en-US" dirty="0"/>
          </a:p>
        </p:txBody>
      </p:sp>
      <p:sp>
        <p:nvSpPr>
          <p:cNvPr id="2" name="Title 1"/>
          <p:cNvSpPr>
            <a:spLocks noGrp="1"/>
          </p:cNvSpPr>
          <p:nvPr>
            <p:ph type="title"/>
          </p:nvPr>
        </p:nvSpPr>
        <p:spPr bwMode="white"/>
        <p:txBody>
          <a:bodyPr>
            <a:noAutofit/>
          </a:bodyPr>
          <a:lstStyle/>
          <a:p>
            <a:r>
              <a:rPr lang="en-US" sz="3800" dirty="0"/>
              <a:t>Indirect Cost Rates - Function 632 – </a:t>
            </a:r>
            <a:br>
              <a:rPr lang="en-US" sz="3800" dirty="0"/>
            </a:br>
            <a:r>
              <a:rPr lang="en-US" sz="3800" dirty="0"/>
              <a:t>District Admin Program</a:t>
            </a:r>
          </a:p>
        </p:txBody>
      </p:sp>
    </p:spTree>
    <p:extLst>
      <p:ext uri="{BB962C8B-B14F-4D97-AF65-F5344CB8AC3E}">
        <p14:creationId xmlns:p14="http://schemas.microsoft.com/office/powerpoint/2010/main" val="2117254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71</a:t>
            </a:fld>
            <a:endParaRPr lang="en-US" dirty="0"/>
          </a:p>
        </p:txBody>
      </p:sp>
      <p:pic>
        <p:nvPicPr>
          <p:cNvPr id="7" name="Picture 6" descr="Sample of question five of the Indirect Cost Form.">
            <a:extLst>
              <a:ext uri="{FF2B5EF4-FFF2-40B4-BE49-F238E27FC236}">
                <a16:creationId xmlns:a16="http://schemas.microsoft.com/office/drawing/2014/main" id="{A0A06C4F-A7F1-4B89-9872-20FF8AE49A42}"/>
              </a:ext>
            </a:extLst>
          </p:cNvPr>
          <p:cNvPicPr>
            <a:picLocks noChangeAspect="1"/>
          </p:cNvPicPr>
          <p:nvPr/>
        </p:nvPicPr>
        <p:blipFill>
          <a:blip r:embed="rId2"/>
          <a:stretch>
            <a:fillRect/>
          </a:stretch>
        </p:blipFill>
        <p:spPr>
          <a:xfrm>
            <a:off x="1771926" y="4053567"/>
            <a:ext cx="8648149" cy="2342207"/>
          </a:xfrm>
          <a:prstGeom prst="rect">
            <a:avLst/>
          </a:prstGeom>
        </p:spPr>
      </p:pic>
      <p:sp>
        <p:nvSpPr>
          <p:cNvPr id="3" name="Content Placeholder 2"/>
          <p:cNvSpPr>
            <a:spLocks noGrp="1"/>
          </p:cNvSpPr>
          <p:nvPr>
            <p:ph idx="13"/>
          </p:nvPr>
        </p:nvSpPr>
        <p:spPr>
          <a:xfrm>
            <a:off x="806531" y="1133475"/>
            <a:ext cx="10515600" cy="4864116"/>
          </a:xfrm>
        </p:spPr>
        <p:txBody>
          <a:bodyPr>
            <a:normAutofit/>
          </a:bodyPr>
          <a:lstStyle/>
          <a:p>
            <a:pPr lvl="1"/>
            <a:r>
              <a:rPr lang="en-US" sz="3200" dirty="0"/>
              <a:t>Who is a Head of Component?  </a:t>
            </a:r>
          </a:p>
          <a:p>
            <a:pPr lvl="2"/>
            <a:r>
              <a:rPr lang="en-US" sz="2400" dirty="0"/>
              <a:t>Generally organizational units one management level below the executive office</a:t>
            </a:r>
          </a:p>
          <a:p>
            <a:pPr lvl="2"/>
            <a:r>
              <a:rPr lang="en-US" sz="2400" dirty="0"/>
              <a:t>Examples would include a CFO or Director of Business Operations type position that has a business manager or accountant overseeing the day-to-day accounting functions</a:t>
            </a:r>
            <a:endParaRPr lang="en-US" sz="3200" dirty="0"/>
          </a:p>
          <a:p>
            <a:pPr lvl="1"/>
            <a:r>
              <a:rPr lang="en-US" sz="3200" dirty="0"/>
              <a:t>Only applicable to those with a Best-28 Week ADA &gt; 5,000 </a:t>
            </a:r>
          </a:p>
          <a:p>
            <a:pPr marL="914400" lvl="2" indent="0">
              <a:buNone/>
            </a:pPr>
            <a:endParaRPr lang="en-US" sz="2400" dirty="0"/>
          </a:p>
          <a:p>
            <a:pPr marL="457200" lvl="1" indent="0">
              <a:buNone/>
            </a:pPr>
            <a:endParaRPr lang="en-US" dirty="0"/>
          </a:p>
        </p:txBody>
      </p:sp>
      <p:sp>
        <p:nvSpPr>
          <p:cNvPr id="2" name="Title 1"/>
          <p:cNvSpPr>
            <a:spLocks noGrp="1"/>
          </p:cNvSpPr>
          <p:nvPr>
            <p:ph type="title"/>
          </p:nvPr>
        </p:nvSpPr>
        <p:spPr bwMode="white"/>
        <p:txBody>
          <a:bodyPr>
            <a:noAutofit/>
          </a:bodyPr>
          <a:lstStyle/>
          <a:p>
            <a:r>
              <a:rPr lang="en-US" sz="3800" dirty="0"/>
              <a:t>Indirect Cost Rates - Head of Component</a:t>
            </a:r>
          </a:p>
        </p:txBody>
      </p:sp>
    </p:spTree>
    <p:extLst>
      <p:ext uri="{BB962C8B-B14F-4D97-AF65-F5344CB8AC3E}">
        <p14:creationId xmlns:p14="http://schemas.microsoft.com/office/powerpoint/2010/main" val="2426020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Indirect Cost Rates - Summary</a:t>
            </a:r>
          </a:p>
        </p:txBody>
      </p:sp>
      <p:sp>
        <p:nvSpPr>
          <p:cNvPr id="3" name="Content Placeholder 2"/>
          <p:cNvSpPr>
            <a:spLocks noGrp="1"/>
          </p:cNvSpPr>
          <p:nvPr>
            <p:ph idx="13"/>
          </p:nvPr>
        </p:nvSpPr>
        <p:spPr>
          <a:xfrm>
            <a:off x="575622" y="1311564"/>
            <a:ext cx="10515600" cy="4610808"/>
          </a:xfrm>
        </p:spPr>
        <p:txBody>
          <a:bodyPr>
            <a:normAutofit/>
          </a:bodyPr>
          <a:lstStyle/>
          <a:p>
            <a:pPr>
              <a:spcAft>
                <a:spcPts val="600"/>
              </a:spcAft>
            </a:pPr>
            <a:r>
              <a:rPr lang="en-US" sz="3500" dirty="0"/>
              <a:t>The Indirect Cost Plan is available on the School Finance website </a:t>
            </a:r>
          </a:p>
          <a:p>
            <a:pPr>
              <a:spcAft>
                <a:spcPts val="600"/>
              </a:spcAft>
            </a:pPr>
            <a:r>
              <a:rPr lang="en-US" sz="3500" dirty="0"/>
              <a:t>2023-2024 Indirect Cost email was sent February 21</a:t>
            </a:r>
            <a:r>
              <a:rPr lang="en-US" sz="3500" baseline="30000" dirty="0"/>
              <a:t>st</a:t>
            </a:r>
            <a:r>
              <a:rPr lang="en-US" sz="3500" dirty="0"/>
              <a:t> </a:t>
            </a:r>
          </a:p>
          <a:p>
            <a:pPr>
              <a:spcAft>
                <a:spcPts val="600"/>
              </a:spcAft>
            </a:pPr>
            <a:endParaRPr lang="en-US"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72</a:t>
            </a:fld>
            <a:endParaRPr lang="en-US" dirty="0"/>
          </a:p>
        </p:txBody>
      </p:sp>
    </p:spTree>
    <p:extLst>
      <p:ext uri="{BB962C8B-B14F-4D97-AF65-F5344CB8AC3E}">
        <p14:creationId xmlns:p14="http://schemas.microsoft.com/office/powerpoint/2010/main" val="3131544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3800" dirty="0"/>
              <a:t>Public School Finance - Staff</a:t>
            </a:r>
          </a:p>
        </p:txBody>
      </p:sp>
      <p:sp>
        <p:nvSpPr>
          <p:cNvPr id="3" name="Content Placeholder 2"/>
          <p:cNvSpPr>
            <a:spLocks noGrp="1"/>
          </p:cNvSpPr>
          <p:nvPr>
            <p:ph idx="13"/>
          </p:nvPr>
        </p:nvSpPr>
        <p:spPr>
          <a:xfrm>
            <a:off x="779687" y="1265521"/>
            <a:ext cx="10515600" cy="5184501"/>
          </a:xfrm>
        </p:spPr>
        <p:txBody>
          <a:bodyPr>
            <a:normAutofit fontScale="32500" lnSpcReduction="20000"/>
          </a:bodyPr>
          <a:lstStyle/>
          <a:p>
            <a:pPr>
              <a:lnSpc>
                <a:spcPct val="80000"/>
              </a:lnSpc>
              <a:buNone/>
            </a:pPr>
            <a:r>
              <a:rPr lang="en-US" sz="6600" dirty="0"/>
              <a:t>Contacts:</a:t>
            </a:r>
          </a:p>
          <a:p>
            <a:pPr>
              <a:lnSpc>
                <a:spcPct val="80000"/>
              </a:lnSpc>
            </a:pPr>
            <a:r>
              <a:rPr lang="en-US" sz="6000" dirty="0"/>
              <a:t>Julie Oberle, CFO	</a:t>
            </a:r>
            <a:r>
              <a:rPr lang="en-US" sz="6000" b="1" dirty="0"/>
              <a:t>   </a:t>
            </a:r>
            <a:r>
              <a:rPr lang="en-US" sz="6000" dirty="0"/>
              <a:t>  		(208) 332-6840    </a:t>
            </a:r>
            <a:r>
              <a:rPr lang="en-US" sz="6000" dirty="0">
                <a:hlinkClick r:id="rId2"/>
              </a:rPr>
              <a:t>jaoberle@sde.idaho.gov</a:t>
            </a:r>
            <a:endParaRPr lang="en-US" sz="6000" dirty="0"/>
          </a:p>
          <a:p>
            <a:pPr>
              <a:lnSpc>
                <a:spcPct val="80000"/>
              </a:lnSpc>
            </a:pPr>
            <a:r>
              <a:rPr lang="en-US" sz="6000" dirty="0"/>
              <a:t>Aaron McCoy (IFARMS) 	 		(208) 332-6846    </a:t>
            </a:r>
            <a:r>
              <a:rPr lang="en-US" sz="6000" dirty="0">
                <a:hlinkClick r:id="rId3"/>
              </a:rPr>
              <a:t>amcCoy@sde.idaho.gov</a:t>
            </a:r>
            <a:endParaRPr lang="en-US" sz="6000" dirty="0"/>
          </a:p>
          <a:p>
            <a:pPr>
              <a:lnSpc>
                <a:spcPct val="80000"/>
              </a:lnSpc>
            </a:pPr>
            <a:r>
              <a:rPr lang="en-US" sz="6000" dirty="0"/>
              <a:t>Branwyn Phillips (Staffing)		(208) 332-6875    </a:t>
            </a:r>
            <a:r>
              <a:rPr lang="en-US" sz="6000" dirty="0">
                <a:hlinkClick r:id="rId4"/>
              </a:rPr>
              <a:t>bcphillips@sde.idaho.gov</a:t>
            </a:r>
            <a:r>
              <a:rPr lang="en-US" sz="6000" dirty="0"/>
              <a:t> </a:t>
            </a:r>
          </a:p>
          <a:p>
            <a:pPr>
              <a:lnSpc>
                <a:spcPct val="80000"/>
              </a:lnSpc>
            </a:pPr>
            <a:r>
              <a:rPr lang="en-US" sz="6000" dirty="0"/>
              <a:t>Dean Reich (Attendance)		(208) 332-6983    </a:t>
            </a:r>
            <a:r>
              <a:rPr lang="en-US" sz="6000" dirty="0">
                <a:hlinkClick r:id="rId5"/>
              </a:rPr>
              <a:t>dreich@sde.idaho.gov</a:t>
            </a:r>
            <a:r>
              <a:rPr lang="en-US" sz="6000" dirty="0"/>
              <a:t> 	</a:t>
            </a:r>
          </a:p>
          <a:p>
            <a:pPr>
              <a:lnSpc>
                <a:spcPct val="80000"/>
              </a:lnSpc>
            </a:pPr>
            <a:r>
              <a:rPr lang="en-US" sz="6000" dirty="0"/>
              <a:t>Carol Piranfar (Budgets) 			(208) 332-6844    </a:t>
            </a:r>
            <a:r>
              <a:rPr lang="en-US" sz="6000" dirty="0">
                <a:hlinkClick r:id="rId6"/>
              </a:rPr>
              <a:t>clpiranfar@sde.idaho.gov</a:t>
            </a:r>
            <a:r>
              <a:rPr lang="en-US" sz="6000" dirty="0"/>
              <a:t> 	</a:t>
            </a:r>
          </a:p>
          <a:p>
            <a:pPr>
              <a:lnSpc>
                <a:spcPct val="80000"/>
              </a:lnSpc>
            </a:pPr>
            <a:r>
              <a:rPr lang="en-US" sz="6000" dirty="0"/>
              <a:t>Tania Goretoy				(208) 332-6841    </a:t>
            </a:r>
            <a:r>
              <a:rPr lang="en-US" sz="6000" dirty="0">
                <a:hlinkClick r:id="rId7"/>
              </a:rPr>
              <a:t>tgoretoy@sde.idaho.gov</a:t>
            </a:r>
            <a:endParaRPr lang="en-US" sz="6000" dirty="0"/>
          </a:p>
          <a:p>
            <a:pPr>
              <a:lnSpc>
                <a:spcPct val="80000"/>
              </a:lnSpc>
            </a:pPr>
            <a:r>
              <a:rPr lang="en-US" sz="6000" dirty="0"/>
              <a:t>Morgan Phillips				(208) 332-6840    </a:t>
            </a:r>
            <a:r>
              <a:rPr lang="en-US" sz="6000" dirty="0">
                <a:hlinkClick r:id="rId8"/>
              </a:rPr>
              <a:t>mphillips@sde.idaho.gov</a:t>
            </a:r>
            <a:endParaRPr lang="en-US" sz="6000" dirty="0"/>
          </a:p>
          <a:p>
            <a:pPr marL="0" indent="0">
              <a:lnSpc>
                <a:spcPct val="80000"/>
              </a:lnSpc>
              <a:buNone/>
            </a:pPr>
            <a:endParaRPr lang="en-US" sz="900" dirty="0"/>
          </a:p>
          <a:p>
            <a:pPr>
              <a:lnSpc>
                <a:spcPct val="80000"/>
              </a:lnSpc>
            </a:pPr>
            <a:r>
              <a:rPr lang="en-US" sz="6000" dirty="0"/>
              <a:t>FAX				 	(208) 334-2228</a:t>
            </a:r>
          </a:p>
          <a:p>
            <a:pPr>
              <a:lnSpc>
                <a:spcPct val="80000"/>
              </a:lnSpc>
              <a:buNone/>
            </a:pPr>
            <a:endParaRPr lang="en-US" sz="900" dirty="0"/>
          </a:p>
          <a:p>
            <a:pPr>
              <a:lnSpc>
                <a:spcPct val="80000"/>
              </a:lnSpc>
              <a:buNone/>
            </a:pPr>
            <a:r>
              <a:rPr lang="en-US" sz="6000" dirty="0"/>
              <a:t>Web Site:</a:t>
            </a:r>
          </a:p>
          <a:p>
            <a:pPr>
              <a:lnSpc>
                <a:spcPct val="80000"/>
              </a:lnSpc>
            </a:pPr>
            <a:r>
              <a:rPr lang="en-US" sz="6000" dirty="0"/>
              <a:t>Idaho State Department of Education, School Finance   </a:t>
            </a:r>
            <a:r>
              <a:rPr lang="en-US" sz="6000" dirty="0">
                <a:hlinkClick r:id="rId9" tooltip="Link to State Department of Education website"/>
              </a:rPr>
              <a:t>http://www.sde.idaho.gov/finance/</a:t>
            </a:r>
            <a:endParaRPr lang="en-US" sz="6000" dirty="0"/>
          </a:p>
          <a:p>
            <a:pPr>
              <a:lnSpc>
                <a:spcPct val="80000"/>
              </a:lnSpc>
            </a:pPr>
            <a:endParaRPr lang="en-US" sz="6000" u="sng" dirty="0"/>
          </a:p>
          <a:p>
            <a:pPr>
              <a:lnSpc>
                <a:spcPct val="80000"/>
              </a:lnSpc>
            </a:pPr>
            <a:r>
              <a:rPr lang="en-US" sz="6000" dirty="0"/>
              <a:t>Idaho State Department of Education: </a:t>
            </a:r>
            <a:r>
              <a:rPr lang="en-US" sz="6000" u="sng" dirty="0">
                <a:hlinkClick r:id="rId10" tooltip="Link to Public School FInance website"/>
              </a:rPr>
              <a:t>www.sde.idaho.gov/</a:t>
            </a:r>
            <a:endParaRPr lang="en-US" sz="6000" u="sng" dirty="0"/>
          </a:p>
          <a:p>
            <a:endParaRPr lang="en-US" sz="2800" dirty="0"/>
          </a:p>
        </p:txBody>
      </p:sp>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73</a:t>
            </a:fld>
            <a:endParaRPr lang="en-US" dirty="0"/>
          </a:p>
        </p:txBody>
      </p:sp>
    </p:spTree>
    <p:extLst>
      <p:ext uri="{BB962C8B-B14F-4D97-AF65-F5344CB8AC3E}">
        <p14:creationId xmlns:p14="http://schemas.microsoft.com/office/powerpoint/2010/main" val="3605781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School Finance – Other </a:t>
            </a: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914400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rPr>
              <a:t>Aaron McCoy </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rPr>
              <a:t>| Financial Specialist, Sr.</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rPr>
              <a:t>Idaho State Department of Education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rPr>
              <a:t>650 W State Street, Boise, ID 83702</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rPr>
              <a:t>208.332.6800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cap="none" dirty="0" err="1">
                <a:solidFill>
                  <a:srgbClr val="262626">
                    <a:lumMod val="90000"/>
                    <a:lumOff val="10000"/>
                  </a:srgbClr>
                </a:solidFill>
                <a:hlinkClick r:id="rId2" tooltip="email address"/>
              </a:rPr>
              <a:t>amccoy</a:t>
            </a:r>
            <a:r>
              <a:rPr kumimoji="0" lang="en-US" sz="2000" b="0" i="0" u="none" strike="noStrike" kern="1200" cap="none" spc="0" normalizeH="0" baseline="0" noProof="0" dirty="0">
                <a:ln>
                  <a:noFill/>
                </a:ln>
                <a:solidFill>
                  <a:srgbClr val="262626">
                    <a:lumMod val="90000"/>
                    <a:lumOff val="10000"/>
                  </a:srgbClr>
                </a:solidFill>
                <a:effectLst/>
                <a:uLnTx/>
                <a:uFillTx/>
                <a:latin typeface="Open Sans Light" panose="020B0306030504020204" pitchFamily="34" charset="0"/>
                <a:hlinkClick r:id="rId2" tooltip="email address"/>
              </a:rPr>
              <a:t>@sde.idaho.gov</a:t>
            </a:r>
            <a:endParaRPr kumimoji="0" lang="en-US" sz="2000" b="0" i="0" u="none" strike="noStrike" kern="1200" cap="none" spc="0" normalizeH="0" baseline="0" noProof="0" dirty="0">
              <a:ln>
                <a:noFill/>
              </a:ln>
              <a:solidFill>
                <a:srgbClr val="262626">
                  <a:lumMod val="90000"/>
                  <a:lumOff val="10000"/>
                </a:srgbClr>
              </a:solidFill>
              <a:effectLst/>
              <a:uLnTx/>
              <a:uFillTx/>
              <a:latin typeface="Open Sans Light" panose="020B0306030504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62626">
                    <a:lumMod val="90000"/>
                    <a:lumOff val="10000"/>
                  </a:srgbClr>
                </a:solidFill>
                <a:effectLst/>
                <a:uLnTx/>
                <a:uFillTx/>
                <a:latin typeface="Open Sans Light" panose="020B0306030504020204" pitchFamily="34" charset="0"/>
                <a:hlinkClick r:id="rId3" tooltip="Idaho State Department of Education Website"/>
              </a:rPr>
              <a:t>www.sde.idaho.gov</a:t>
            </a:r>
            <a:endParaRPr kumimoji="0" lang="en-US" sz="2000" b="0" i="0" u="none" strike="noStrike" kern="1200" cap="none" spc="0" normalizeH="0" baseline="0" noProof="0" dirty="0">
              <a:ln>
                <a:noFill/>
              </a:ln>
              <a:solidFill>
                <a:srgbClr val="262626">
                  <a:lumMod val="90000"/>
                  <a:lumOff val="10000"/>
                </a:srgbClr>
              </a:solidFill>
              <a:effectLst/>
              <a:uLnTx/>
              <a:uFillTx/>
              <a:latin typeface="Open Sans Light" panose="020B0306030504020204" pitchFamily="34" charset="0"/>
            </a:endParaRP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0439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8</a:t>
            </a:fld>
            <a:endParaRPr lang="en-US" dirty="0"/>
          </a:p>
        </p:txBody>
      </p:sp>
      <p:sp>
        <p:nvSpPr>
          <p:cNvPr id="3" name="Content Placeholder 2"/>
          <p:cNvSpPr>
            <a:spLocks noGrp="1"/>
          </p:cNvSpPr>
          <p:nvPr>
            <p:ph idx="13"/>
          </p:nvPr>
        </p:nvSpPr>
        <p:spPr>
          <a:xfrm>
            <a:off x="90110" y="4501505"/>
            <a:ext cx="12011779" cy="2015068"/>
          </a:xfrm>
        </p:spPr>
        <p:txBody>
          <a:bodyPr>
            <a:normAutofit/>
          </a:bodyPr>
          <a:lstStyle/>
          <a:p>
            <a:pPr>
              <a:spcAft>
                <a:spcPts val="600"/>
              </a:spcAft>
            </a:pPr>
            <a:r>
              <a:rPr lang="en-US" sz="2800" dirty="0"/>
              <a:t>For Calendar purposes, ANY deviation from your regular day of instruction is considered a shortened session and should be marked on your calendar</a:t>
            </a:r>
          </a:p>
          <a:p>
            <a:pPr>
              <a:spcAft>
                <a:spcPts val="600"/>
              </a:spcAft>
            </a:pPr>
            <a:r>
              <a:rPr lang="en-US" sz="2800" dirty="0"/>
              <a:t>All shortened days or staff development days should be listed in the grid at the bottom of the calendar form</a:t>
            </a:r>
          </a:p>
        </p:txBody>
      </p:sp>
      <p:pic>
        <p:nvPicPr>
          <p:cNvPr id="7" name="Picture 6" descr="Example of the instructional hour calendar form for fiscal year 2024.">
            <a:extLst>
              <a:ext uri="{FF2B5EF4-FFF2-40B4-BE49-F238E27FC236}">
                <a16:creationId xmlns:a16="http://schemas.microsoft.com/office/drawing/2014/main" id="{900FD152-BDA2-457C-842D-272500B110AB}"/>
              </a:ext>
            </a:extLst>
          </p:cNvPr>
          <p:cNvPicPr>
            <a:picLocks noChangeAspect="1"/>
          </p:cNvPicPr>
          <p:nvPr/>
        </p:nvPicPr>
        <p:blipFill>
          <a:blip r:embed="rId2"/>
          <a:stretch>
            <a:fillRect/>
          </a:stretch>
        </p:blipFill>
        <p:spPr>
          <a:xfrm>
            <a:off x="1011767" y="1240103"/>
            <a:ext cx="10168467" cy="3009900"/>
          </a:xfrm>
          <a:prstGeom prst="rect">
            <a:avLst/>
          </a:prstGeom>
        </p:spPr>
      </p:pic>
      <p:sp>
        <p:nvSpPr>
          <p:cNvPr id="2" name="Title 1"/>
          <p:cNvSpPr>
            <a:spLocks noGrp="1"/>
          </p:cNvSpPr>
          <p:nvPr>
            <p:ph type="title"/>
          </p:nvPr>
        </p:nvSpPr>
        <p:spPr bwMode="white">
          <a:xfrm>
            <a:off x="173736" y="0"/>
            <a:ext cx="10776168" cy="988601"/>
          </a:xfrm>
        </p:spPr>
        <p:txBody>
          <a:bodyPr>
            <a:normAutofit fontScale="90000"/>
          </a:bodyPr>
          <a:lstStyle/>
          <a:p>
            <a:r>
              <a:rPr lang="en-US" dirty="0"/>
              <a:t>Calendars - Calculation of Instructional Hours</a:t>
            </a:r>
          </a:p>
        </p:txBody>
      </p:sp>
    </p:spTree>
    <p:extLst>
      <p:ext uri="{BB962C8B-B14F-4D97-AF65-F5344CB8AC3E}">
        <p14:creationId xmlns:p14="http://schemas.microsoft.com/office/powerpoint/2010/main" val="407441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 School Finance - Other | </a:t>
            </a:r>
            <a:fld id="{C26AAFF7-C4D7-4A72-B8FA-A17532192431}" type="slidenum">
              <a:rPr lang="en-US" smtClean="0"/>
              <a:pPr/>
              <a:t>9</a:t>
            </a:fld>
            <a:endParaRPr lang="en-US" dirty="0"/>
          </a:p>
        </p:txBody>
      </p:sp>
      <p:pic>
        <p:nvPicPr>
          <p:cNvPr id="5" name="Picture 4" descr="Example of the instructional hour calendar form for fiscal year 2024.">
            <a:extLst>
              <a:ext uri="{FF2B5EF4-FFF2-40B4-BE49-F238E27FC236}">
                <a16:creationId xmlns:a16="http://schemas.microsoft.com/office/drawing/2014/main" id="{D2FFC2F3-EE09-42E1-8752-1648AD5E3DA6}"/>
              </a:ext>
            </a:extLst>
          </p:cNvPr>
          <p:cNvPicPr>
            <a:picLocks noChangeAspect="1"/>
          </p:cNvPicPr>
          <p:nvPr/>
        </p:nvPicPr>
        <p:blipFill>
          <a:blip r:embed="rId2"/>
          <a:stretch>
            <a:fillRect/>
          </a:stretch>
        </p:blipFill>
        <p:spPr>
          <a:xfrm>
            <a:off x="783168" y="1171575"/>
            <a:ext cx="10625665" cy="4514850"/>
          </a:xfrm>
          <a:prstGeom prst="rect">
            <a:avLst/>
          </a:prstGeom>
        </p:spPr>
      </p:pic>
      <p:sp>
        <p:nvSpPr>
          <p:cNvPr id="2" name="Title 1"/>
          <p:cNvSpPr>
            <a:spLocks noGrp="1"/>
          </p:cNvSpPr>
          <p:nvPr>
            <p:ph type="title"/>
          </p:nvPr>
        </p:nvSpPr>
        <p:spPr bwMode="white">
          <a:xfrm>
            <a:off x="173736" y="0"/>
            <a:ext cx="10776168" cy="988601"/>
          </a:xfrm>
        </p:spPr>
        <p:txBody>
          <a:bodyPr>
            <a:normAutofit fontScale="90000"/>
          </a:bodyPr>
          <a:lstStyle/>
          <a:p>
            <a:r>
              <a:rPr lang="en-US" dirty="0"/>
              <a:t>Calendars - Calculation of Instructional Hours</a:t>
            </a:r>
          </a:p>
        </p:txBody>
      </p:sp>
    </p:spTree>
    <p:extLst>
      <p:ext uri="{BB962C8B-B14F-4D97-AF65-F5344CB8AC3E}">
        <p14:creationId xmlns:p14="http://schemas.microsoft.com/office/powerpoint/2010/main" val="3584344545"/>
      </p:ext>
    </p:extLst>
  </p:cSld>
  <p:clrMapOvr>
    <a:masterClrMapping/>
  </p:clrMapOvr>
</p:sld>
</file>

<file path=ppt/theme/theme1.xml><?xml version="1.0" encoding="utf-8"?>
<a:theme xmlns:a="http://schemas.openxmlformats.org/drawingml/2006/main" name="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34366</TotalTime>
  <Words>5167</Words>
  <Application>Microsoft Office PowerPoint</Application>
  <PresentationFormat>Widescreen</PresentationFormat>
  <Paragraphs>541</Paragraphs>
  <Slides>74</Slides>
  <Notes>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87" baseType="lpstr">
      <vt:lpstr>Arial</vt:lpstr>
      <vt:lpstr>Calibri</vt:lpstr>
      <vt:lpstr>Calibri Light</vt:lpstr>
      <vt:lpstr>Calibri Light (Headings)</vt:lpstr>
      <vt:lpstr>Cambria</vt:lpstr>
      <vt:lpstr>Open Sans</vt:lpstr>
      <vt:lpstr>Open Sans Light</vt:lpstr>
      <vt:lpstr>Open Sans Semibold</vt:lpstr>
      <vt:lpstr>Wingdings</vt:lpstr>
      <vt:lpstr>Wingdings 2</vt:lpstr>
      <vt:lpstr>Office Theme</vt:lpstr>
      <vt:lpstr>2_Office Theme</vt:lpstr>
      <vt:lpstr>Worksheet</vt:lpstr>
      <vt:lpstr>IASBO Workshop Finance</vt:lpstr>
      <vt:lpstr>Public School Finance</vt:lpstr>
      <vt:lpstr>Data Acquisition Calendar</vt:lpstr>
      <vt:lpstr>Instructional Calendars</vt:lpstr>
      <vt:lpstr>Instructional Calendars</vt:lpstr>
      <vt:lpstr>Calendars - Example of a Calendar</vt:lpstr>
      <vt:lpstr>Calendars - Calculation of Instructional Hours</vt:lpstr>
      <vt:lpstr>Calendars - Calculation of Instructional Hours</vt:lpstr>
      <vt:lpstr>Calendars - Calculation of Instructional Hours</vt:lpstr>
      <vt:lpstr>Calendars – Reduction in Hours</vt:lpstr>
      <vt:lpstr>Calendars - Reduction in Hours</vt:lpstr>
      <vt:lpstr>Calendars - Reduction in Hours</vt:lpstr>
      <vt:lpstr>Calendars - Emergency Closures</vt:lpstr>
      <vt:lpstr>Instructional Calendars</vt:lpstr>
      <vt:lpstr>Calendars - Summary</vt:lpstr>
      <vt:lpstr>IFARMS</vt:lpstr>
      <vt:lpstr>IFARMS - General Information</vt:lpstr>
      <vt:lpstr>IFARMS - Chart of Accounts</vt:lpstr>
      <vt:lpstr>Recent changes to the Chart of Accounts</vt:lpstr>
      <vt:lpstr>IFARMS - Annual Financial Report</vt:lpstr>
      <vt:lpstr>IFARMS - Audit Reports</vt:lpstr>
      <vt:lpstr>IFARMS - Audit Reports</vt:lpstr>
      <vt:lpstr>IFARMS - Comparison of Annual and Audit Reports</vt:lpstr>
      <vt:lpstr>IFARMS - How the Data is Used</vt:lpstr>
      <vt:lpstr>IFARMS - How the Data is Used, cont.</vt:lpstr>
      <vt:lpstr>IFARMS – Financial Summaries</vt:lpstr>
      <vt:lpstr>IFARMS - Example of a Summary Page </vt:lpstr>
      <vt:lpstr>IFARMS - Summary</vt:lpstr>
      <vt:lpstr>Financial Transparency</vt:lpstr>
      <vt:lpstr>Financial Transparency</vt:lpstr>
      <vt:lpstr>Financial Transparency</vt:lpstr>
      <vt:lpstr>Tuition Rates</vt:lpstr>
      <vt:lpstr>Tuition Rates - General Information</vt:lpstr>
      <vt:lpstr>Tuition Rates - Example of Tuition Rates</vt:lpstr>
      <vt:lpstr>Tuition Rates - Questions to Ask</vt:lpstr>
      <vt:lpstr>Tuition Rates - Which Rate to Use When</vt:lpstr>
      <vt:lpstr>School Building Maintenance</vt:lpstr>
      <vt:lpstr>School Building Maintenance - General Information </vt:lpstr>
      <vt:lpstr>School Building Maintenance - Excess Expenditures</vt:lpstr>
      <vt:lpstr>School Building Maintenance - School  Building Maintenance Report</vt:lpstr>
      <vt:lpstr>School Building Maintenance - Coding of Expenditures</vt:lpstr>
      <vt:lpstr>School Building Maintenance - Examples of Non-Qualifying Expenditures</vt:lpstr>
      <vt:lpstr>School Building Maintenance - Summary</vt:lpstr>
      <vt:lpstr>Continuous Improvement Reimbursement</vt:lpstr>
      <vt:lpstr>Continuous Improvement Reimbursement  - General Information</vt:lpstr>
      <vt:lpstr>Other State Funding – Line 6</vt:lpstr>
      <vt:lpstr>Other State Funding</vt:lpstr>
      <vt:lpstr>Other State Funding - Types of Funding </vt:lpstr>
      <vt:lpstr>Other State Funding - District to Agency Contracts </vt:lpstr>
      <vt:lpstr>Other State Funding - District to Agency Contracts, cont.</vt:lpstr>
      <vt:lpstr>Other State Funding - Special Ed/Exceptional Child Tuition Equivalency</vt:lpstr>
      <vt:lpstr>Other State Funding - Special Ed/Exceptional Child Tuition Equivalency, cont.</vt:lpstr>
      <vt:lpstr>Other State Funding - Court-Ordered  Tuition Equivalency - General Info</vt:lpstr>
      <vt:lpstr>Other State Funding - Court-Ordered  Tuition Equivalency - Payment</vt:lpstr>
      <vt:lpstr>Other State Funding - Court-Ordered  Tuition Equivalency - Calculation</vt:lpstr>
      <vt:lpstr>Other State Funding - Court-Ordered  Tuition Equivalency - Payment, cont.</vt:lpstr>
      <vt:lpstr>Other State Funding - Juvenile Detention Center Tuition Equivalency</vt:lpstr>
      <vt:lpstr>Other State Funding - Serious Emotional Disturbances (SED) Allowance – General Info</vt:lpstr>
      <vt:lpstr>Other State Funding - Serious Emotional Disturbances (SED) Allowance - Calculation</vt:lpstr>
      <vt:lpstr>Other State Funding - Serious Emotional Disturbances (SED) Allowance – Calculation, cont.</vt:lpstr>
      <vt:lpstr>Other State Funding - 2022-2023 Budget Worksheet</vt:lpstr>
      <vt:lpstr>Indirect Cost Rates</vt:lpstr>
      <vt:lpstr>Indirect Cost Rates - General Information</vt:lpstr>
      <vt:lpstr>Indirect Cost Rates - General Information, cont. </vt:lpstr>
      <vt:lpstr>Indirect Cost Rates - Calculation</vt:lpstr>
      <vt:lpstr>Indirect Cost Rates - Termination Benefits</vt:lpstr>
      <vt:lpstr>Indirect Cost Rates - Post Retirement  Health Benefits (PRHB)</vt:lpstr>
      <vt:lpstr>Indirect Cost Rates - Subawards, cont. </vt:lpstr>
      <vt:lpstr>Indirect Cost Rates - Subawards</vt:lpstr>
      <vt:lpstr>Indirect Cost Rates - Function 632 –  District Admin Program</vt:lpstr>
      <vt:lpstr>Indirect Cost Rates - Head of Component</vt:lpstr>
      <vt:lpstr>Indirect Cost Rates - Summary</vt:lpstr>
      <vt:lpstr>Public School Finance - Staff</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IASBO-OTHER</dc:title>
  <dc:subject>Public School Finance</dc:subject>
  <dc:creator>jaoberle@sde.idaho.gov</dc:creator>
  <cp:keywords>Public-School-Finance</cp:keywords>
  <dc:description>Public-School-Finance</dc:description>
  <cp:lastModifiedBy>Aaron McCoy</cp:lastModifiedBy>
  <cp:revision>225</cp:revision>
  <cp:lastPrinted>2023-02-28T22:34:00Z</cp:lastPrinted>
  <dcterms:created xsi:type="dcterms:W3CDTF">2017-07-26T20:22:24Z</dcterms:created>
  <dcterms:modified xsi:type="dcterms:W3CDTF">2023-03-06T22:44:28Z</dcterms:modified>
  <cp:category>Public School Finance</cp:category>
</cp:coreProperties>
</file>