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8" r:id="rId1"/>
  </p:sldMasterIdLst>
  <p:notesMasterIdLst>
    <p:notesMasterId r:id="rId22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424" r:id="rId10"/>
    <p:sldId id="283" r:id="rId11"/>
    <p:sldId id="420" r:id="rId12"/>
    <p:sldId id="421" r:id="rId13"/>
    <p:sldId id="284" r:id="rId14"/>
    <p:sldId id="422" r:id="rId15"/>
    <p:sldId id="285" r:id="rId16"/>
    <p:sldId id="415" r:id="rId17"/>
    <p:sldId id="286" r:id="rId18"/>
    <p:sldId id="287" r:id="rId19"/>
    <p:sldId id="288" r:id="rId20"/>
    <p:sldId id="259" r:id="rId21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F55"/>
    <a:srgbClr val="000000"/>
    <a:srgbClr val="FFFF00"/>
    <a:srgbClr val="278279"/>
    <a:srgbClr val="C87D0E"/>
    <a:srgbClr val="4B8027"/>
    <a:srgbClr val="099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72" autoAdjust="0"/>
    <p:restoredTop sz="95136" autoAdjust="0"/>
  </p:normalViewPr>
  <p:slideViewPr>
    <p:cSldViewPr snapToGrid="0">
      <p:cViewPr varScale="1">
        <p:scale>
          <a:sx n="107" d="100"/>
          <a:sy n="107" d="100"/>
        </p:scale>
        <p:origin x="28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11699" cy="463407"/>
          </a:xfrm>
          <a:prstGeom prst="rect">
            <a:avLst/>
          </a:prstGeom>
        </p:spPr>
        <p:txBody>
          <a:bodyPr vert="horz" lIns="92477" tIns="46239" rIns="92477" bIns="4623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3"/>
            <a:ext cx="3011699" cy="463407"/>
          </a:xfrm>
          <a:prstGeom prst="rect">
            <a:avLst/>
          </a:prstGeom>
        </p:spPr>
        <p:txBody>
          <a:bodyPr vert="horz" lIns="92477" tIns="46239" rIns="92477" bIns="46239" rtlCol="0"/>
          <a:lstStyle>
            <a:lvl1pPr algn="r">
              <a:defRPr sz="1300"/>
            </a:lvl1pPr>
          </a:lstStyle>
          <a:p>
            <a:fld id="{764FE6E7-AA0E-40B0-87D0-E00A805F7697}" type="datetimeFigureOut">
              <a:rPr lang="en-US" smtClean="0"/>
              <a:t>2/24/2023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7" tIns="46239" rIns="92477" bIns="4623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6"/>
          </a:xfrm>
          <a:prstGeom prst="rect">
            <a:avLst/>
          </a:prstGeom>
        </p:spPr>
        <p:txBody>
          <a:bodyPr vert="horz" lIns="92477" tIns="46239" rIns="92477" bIns="462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6"/>
          </a:xfrm>
          <a:prstGeom prst="rect">
            <a:avLst/>
          </a:prstGeom>
        </p:spPr>
        <p:txBody>
          <a:bodyPr vert="horz" lIns="92477" tIns="46239" rIns="92477" bIns="4623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70"/>
            <a:ext cx="3011699" cy="463406"/>
          </a:xfrm>
          <a:prstGeom prst="rect">
            <a:avLst/>
          </a:prstGeom>
        </p:spPr>
        <p:txBody>
          <a:bodyPr vert="horz" lIns="92477" tIns="46239" rIns="92477" bIns="46239" rtlCol="0" anchor="b"/>
          <a:lstStyle>
            <a:lvl1pPr algn="r">
              <a:defRPr sz="1300"/>
            </a:lvl1pPr>
          </a:lstStyle>
          <a:p>
            <a:fld id="{87562687-7A5B-4415-B0F0-C719E7C496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56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4817">
              <a:defRPr/>
            </a:pPr>
            <a:fld id="{7D7ED750-6D1C-4EC1-B8EE-9002EB86665A}" type="slidenum">
              <a:rPr lang="en-US" sz="1200">
                <a:solidFill>
                  <a:prstClr val="black"/>
                </a:solidFill>
                <a:latin typeface="Calibri" panose="020F0502020204030204"/>
              </a:rPr>
              <a:pPr defTabSz="874817">
                <a:defRPr/>
              </a:pPr>
              <a:t>1</a:t>
            </a:fld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78941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33CE57-5C79-46C4-BC58-4EAD400C4E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6154" y="1158658"/>
            <a:ext cx="7085847" cy="3799656"/>
          </a:xfrm>
          <a:prstGeom prst="rect">
            <a:avLst/>
          </a:prstGeom>
        </p:spPr>
      </p:pic>
      <p:pic>
        <p:nvPicPr>
          <p:cNvPr id="2" name="Picture 1" descr="&quot;Department of Education State of Idaho&quot;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0" y="138122"/>
            <a:ext cx="914400" cy="914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8234"/>
            <a:ext cx="4887589" cy="879766"/>
          </a:xfrm>
          <a:prstGeom prst="rect">
            <a:avLst/>
          </a:prstGeom>
        </p:spPr>
      </p:pic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8857735" y="6084501"/>
            <a:ext cx="2743200" cy="365125"/>
          </a:xfrm>
        </p:spPr>
        <p:txBody>
          <a:bodyPr/>
          <a:lstStyle>
            <a:lvl1pPr algn="r"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13912" y="6126963"/>
            <a:ext cx="4655571" cy="70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bg1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cap="none" baseline="0" dirty="0">
                <a:solidFill>
                  <a:schemeClr val="bg2">
                    <a:lumMod val="2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Idaho State Department of Education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b="0" i="0" kern="1200" cap="all" baseline="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Debbie Critchfield, Superintendent of Public INSTRUCTION</a:t>
            </a:r>
          </a:p>
          <a:p>
            <a:endParaRPr lang="en-US" sz="1600" b="1" i="1" cap="none" baseline="0" dirty="0">
              <a:solidFill>
                <a:schemeClr val="bg2">
                  <a:lumMod val="25000"/>
                </a:schemeClr>
              </a:solidFill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385CF22D-C064-4545-95D9-28691223FAA9}"/>
              </a:ext>
            </a:extLst>
          </p:cNvPr>
          <p:cNvSpPr/>
          <p:nvPr userDrawn="1"/>
        </p:nvSpPr>
        <p:spPr>
          <a:xfrm>
            <a:off x="6716320" y="1158658"/>
            <a:ext cx="2628626" cy="3803904"/>
          </a:xfrm>
          <a:prstGeom prst="chevron">
            <a:avLst>
              <a:gd name="adj" fmla="val 54321"/>
            </a:avLst>
          </a:prstGeom>
          <a:solidFill>
            <a:srgbClr val="032F5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ight Arrow 7" descr="Green Arrow">
            <a:extLst>
              <a:ext uri="{FF2B5EF4-FFF2-40B4-BE49-F238E27FC236}">
                <a16:creationId xmlns:a16="http://schemas.microsoft.com/office/drawing/2014/main" id="{B6C3FD0E-FD0D-40EC-A6F1-E8FC3AA3C22E}"/>
              </a:ext>
            </a:extLst>
          </p:cNvPr>
          <p:cNvSpPr/>
          <p:nvPr userDrawn="1"/>
        </p:nvSpPr>
        <p:spPr>
          <a:xfrm>
            <a:off x="-745" y="1158659"/>
            <a:ext cx="7967878" cy="3803904"/>
          </a:xfrm>
          <a:prstGeom prst="homePlate">
            <a:avLst>
              <a:gd name="adj" fmla="val 38378"/>
            </a:avLst>
          </a:prstGeom>
          <a:solidFill>
            <a:srgbClr val="032F5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	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535460" y="1164111"/>
            <a:ext cx="9144000" cy="187689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here to edit </a:t>
            </a:r>
            <a:br>
              <a:rPr lang="en-US" dirty="0"/>
            </a:br>
            <a:r>
              <a:rPr lang="en-US" dirty="0"/>
              <a:t>master slide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460" y="3121918"/>
            <a:ext cx="9144000" cy="473898"/>
          </a:xfrm>
        </p:spPr>
        <p:txBody>
          <a:bodyPr/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3124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Branding &amp; Accessibility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AFF7-C4D7-4A72-B8FA-A175321924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63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Branding &amp; Accessibility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AFF7-C4D7-4A72-B8FA-A175321924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59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Branding &amp; Accessibility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AFF7-C4D7-4A72-B8FA-A175321924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2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corative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0"/>
            <a:ext cx="11686314" cy="1015705"/>
          </a:xfrm>
          <a:prstGeom prst="rect">
            <a:avLst/>
          </a:prstGeom>
        </p:spPr>
      </p:pic>
      <p:sp>
        <p:nvSpPr>
          <p:cNvPr id="25" name="Content Placeholder 2"/>
          <p:cNvSpPr>
            <a:spLocks noGrp="1"/>
          </p:cNvSpPr>
          <p:nvPr>
            <p:ph idx="13"/>
          </p:nvPr>
        </p:nvSpPr>
        <p:spPr>
          <a:xfrm>
            <a:off x="751112" y="1340124"/>
            <a:ext cx="10515600" cy="43513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36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8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8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0662" y="6395774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 Presentation Title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&quot;Department of Education State of Idaho&quot;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462" y="138122"/>
            <a:ext cx="914400" cy="91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44DB73-C1BA-4916-9C1F-4118CA578AA6}"/>
              </a:ext>
            </a:extLst>
          </p:cNvPr>
          <p:cNvSpPr/>
          <p:nvPr userDrawn="1"/>
        </p:nvSpPr>
        <p:spPr>
          <a:xfrm>
            <a:off x="0" y="0"/>
            <a:ext cx="10666312" cy="1019245"/>
          </a:xfrm>
          <a:custGeom>
            <a:avLst/>
            <a:gdLst>
              <a:gd name="connsiteX0" fmla="*/ 0 w 10648950"/>
              <a:gd name="connsiteY0" fmla="*/ 0 h 1019245"/>
              <a:gd name="connsiteX1" fmla="*/ 10648950 w 10648950"/>
              <a:gd name="connsiteY1" fmla="*/ 0 h 1019245"/>
              <a:gd name="connsiteX2" fmla="*/ 10648950 w 10648950"/>
              <a:gd name="connsiteY2" fmla="*/ 1019245 h 1019245"/>
              <a:gd name="connsiteX3" fmla="*/ 0 w 10648950"/>
              <a:gd name="connsiteY3" fmla="*/ 1019245 h 1019245"/>
              <a:gd name="connsiteX4" fmla="*/ 0 w 10648950"/>
              <a:gd name="connsiteY4" fmla="*/ 0 h 1019245"/>
              <a:gd name="connsiteX0" fmla="*/ 0 w 10648950"/>
              <a:gd name="connsiteY0" fmla="*/ 0 h 1019245"/>
              <a:gd name="connsiteX1" fmla="*/ 10648950 w 10648950"/>
              <a:gd name="connsiteY1" fmla="*/ 0 h 1019245"/>
              <a:gd name="connsiteX2" fmla="*/ 9731656 w 10648950"/>
              <a:gd name="connsiteY2" fmla="*/ 987415 h 1019245"/>
              <a:gd name="connsiteX3" fmla="*/ 0 w 10648950"/>
              <a:gd name="connsiteY3" fmla="*/ 1019245 h 1019245"/>
              <a:gd name="connsiteX4" fmla="*/ 0 w 10648950"/>
              <a:gd name="connsiteY4" fmla="*/ 0 h 1019245"/>
              <a:gd name="connsiteX0" fmla="*/ 0 w 10648950"/>
              <a:gd name="connsiteY0" fmla="*/ 0 h 1019245"/>
              <a:gd name="connsiteX1" fmla="*/ 10648950 w 10648950"/>
              <a:gd name="connsiteY1" fmla="*/ 0 h 1019245"/>
              <a:gd name="connsiteX2" fmla="*/ 10148344 w 10648950"/>
              <a:gd name="connsiteY2" fmla="*/ 1019245 h 1019245"/>
              <a:gd name="connsiteX3" fmla="*/ 0 w 10648950"/>
              <a:gd name="connsiteY3" fmla="*/ 1019245 h 1019245"/>
              <a:gd name="connsiteX4" fmla="*/ 0 w 10648950"/>
              <a:gd name="connsiteY4" fmla="*/ 0 h 1019245"/>
              <a:gd name="connsiteX0" fmla="*/ 0 w 10666312"/>
              <a:gd name="connsiteY0" fmla="*/ 0 h 1019245"/>
              <a:gd name="connsiteX1" fmla="*/ 10666312 w 10666312"/>
              <a:gd name="connsiteY1" fmla="*/ 0 h 1019245"/>
              <a:gd name="connsiteX2" fmla="*/ 10148344 w 10666312"/>
              <a:gd name="connsiteY2" fmla="*/ 1019245 h 1019245"/>
              <a:gd name="connsiteX3" fmla="*/ 0 w 10666312"/>
              <a:gd name="connsiteY3" fmla="*/ 1019245 h 1019245"/>
              <a:gd name="connsiteX4" fmla="*/ 0 w 10666312"/>
              <a:gd name="connsiteY4" fmla="*/ 0 h 101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6312" h="1019245">
                <a:moveTo>
                  <a:pt x="0" y="0"/>
                </a:moveTo>
                <a:lnTo>
                  <a:pt x="10666312" y="0"/>
                </a:lnTo>
                <a:lnTo>
                  <a:pt x="10148344" y="1019245"/>
                </a:lnTo>
                <a:lnTo>
                  <a:pt x="0" y="1019245"/>
                </a:lnTo>
                <a:lnTo>
                  <a:pt x="0" y="0"/>
                </a:lnTo>
                <a:close/>
              </a:path>
            </a:pathLst>
          </a:custGeom>
          <a:solidFill>
            <a:srgbClr val="032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34304" y="0"/>
            <a:ext cx="10515600" cy="988601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5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F05453-CE18-4505-AFF0-587B9C64AC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3148" y="1262033"/>
            <a:ext cx="6088853" cy="326503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0662" y="6395774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 Presentation Title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&quot;Department of Education State of Idaho&quot;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0" y="138122"/>
            <a:ext cx="914400" cy="91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1E8494-0BA4-4A61-A5B4-AFEE712C8D23}"/>
              </a:ext>
            </a:extLst>
          </p:cNvPr>
          <p:cNvSpPr/>
          <p:nvPr userDrawn="1"/>
        </p:nvSpPr>
        <p:spPr>
          <a:xfrm>
            <a:off x="0" y="1265960"/>
            <a:ext cx="8957733" cy="3265037"/>
          </a:xfrm>
          <a:custGeom>
            <a:avLst/>
            <a:gdLst>
              <a:gd name="connsiteX0" fmla="*/ 0 w 8805333"/>
              <a:gd name="connsiteY0" fmla="*/ 0 h 3271543"/>
              <a:gd name="connsiteX1" fmla="*/ 8805333 w 8805333"/>
              <a:gd name="connsiteY1" fmla="*/ 0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8466 h 3280009"/>
              <a:gd name="connsiteX1" fmla="*/ 4978399 w 8805333"/>
              <a:gd name="connsiteY1" fmla="*/ 0 h 3280009"/>
              <a:gd name="connsiteX2" fmla="*/ 8805333 w 8805333"/>
              <a:gd name="connsiteY2" fmla="*/ 3280009 h 3280009"/>
              <a:gd name="connsiteX3" fmla="*/ 0 w 8805333"/>
              <a:gd name="connsiteY3" fmla="*/ 3280009 h 3280009"/>
              <a:gd name="connsiteX4" fmla="*/ 0 w 8805333"/>
              <a:gd name="connsiteY4" fmla="*/ 8466 h 3280009"/>
              <a:gd name="connsiteX0" fmla="*/ 0 w 8805333"/>
              <a:gd name="connsiteY0" fmla="*/ 0 h 3271543"/>
              <a:gd name="connsiteX1" fmla="*/ 7179732 w 8805333"/>
              <a:gd name="connsiteY1" fmla="*/ 16934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0 h 3271543"/>
              <a:gd name="connsiteX1" fmla="*/ 7179732 w 8805333"/>
              <a:gd name="connsiteY1" fmla="*/ 16934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0 h 3271543"/>
              <a:gd name="connsiteX1" fmla="*/ 7182542 w 8805333"/>
              <a:gd name="connsiteY1" fmla="*/ 5481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0 h 3271543"/>
              <a:gd name="connsiteX1" fmla="*/ 7179732 w 8805333"/>
              <a:gd name="connsiteY1" fmla="*/ 2618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5333" h="3271543">
                <a:moveTo>
                  <a:pt x="0" y="0"/>
                </a:moveTo>
                <a:lnTo>
                  <a:pt x="7179732" y="2618"/>
                </a:lnTo>
                <a:lnTo>
                  <a:pt x="8805333" y="3271543"/>
                </a:lnTo>
                <a:lnTo>
                  <a:pt x="0" y="3271543"/>
                </a:lnTo>
                <a:lnTo>
                  <a:pt x="0" y="0"/>
                </a:lnTo>
                <a:close/>
              </a:path>
            </a:pathLst>
          </a:custGeom>
          <a:solidFill>
            <a:srgbClr val="032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4DBC1E70-488F-4EA2-8344-70BFECA31CB8}"/>
              </a:ext>
            </a:extLst>
          </p:cNvPr>
          <p:cNvSpPr/>
          <p:nvPr userDrawn="1"/>
        </p:nvSpPr>
        <p:spPr>
          <a:xfrm flipH="1">
            <a:off x="7432543" y="1266589"/>
            <a:ext cx="2060650" cy="3264408"/>
          </a:xfrm>
          <a:prstGeom prst="parallelogram">
            <a:avLst>
              <a:gd name="adj" fmla="val 82904"/>
            </a:avLst>
          </a:prstGeom>
          <a:solidFill>
            <a:srgbClr val="032F5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35460" y="1266590"/>
            <a:ext cx="9144000" cy="187689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here to edit </a:t>
            </a:r>
            <a:br>
              <a:rPr lang="en-US" dirty="0"/>
            </a:br>
            <a:r>
              <a:rPr lang="en-US" dirty="0"/>
              <a:t>master slide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460" y="3224397"/>
            <a:ext cx="9144000" cy="473898"/>
          </a:xfrm>
        </p:spPr>
        <p:txBody>
          <a:bodyPr/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1173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ecorative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0"/>
            <a:ext cx="11686314" cy="10157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62210"/>
            <a:ext cx="5181600" cy="435133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28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4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4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62210"/>
            <a:ext cx="5181600" cy="435133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28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4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4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4304" y="0"/>
            <a:ext cx="10515600" cy="988601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0662" y="6395774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 Presentation Title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&quot;Department of Education State of Idaho&quot;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462" y="1381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corative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0"/>
            <a:ext cx="11686314" cy="1015705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40226" y="1035906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40226" y="1859818"/>
            <a:ext cx="5157787" cy="3684588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4"/>
          </p:nvPr>
        </p:nvSpPr>
        <p:spPr>
          <a:xfrm>
            <a:off x="6072638" y="1859818"/>
            <a:ext cx="5183188" cy="3684588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0662" y="6395774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 Presentation Title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34304" y="0"/>
            <a:ext cx="10515600" cy="988601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&quot;Department of Education State of Idaho&quot;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462" y="1381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0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49295" y="0"/>
            <a:ext cx="10515600" cy="1325563"/>
          </a:xfrm>
        </p:spPr>
        <p:txBody>
          <a:bodyPr>
            <a:normAutofit/>
          </a:bodyPr>
          <a:lstStyle>
            <a:lvl1pPr algn="ctr">
              <a:defRPr sz="40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0662" y="6395774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 Presentation Title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44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8234"/>
            <a:ext cx="4887589" cy="879766"/>
          </a:xfrm>
          <a:prstGeom prst="rect">
            <a:avLst/>
          </a:prstGeom>
        </p:spPr>
      </p:pic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230662" y="6026385"/>
            <a:ext cx="2743200" cy="365125"/>
          </a:xfrm>
        </p:spPr>
        <p:txBody>
          <a:bodyPr/>
          <a:lstStyle>
            <a:lvl1pPr algn="r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0662" y="6395774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 Presentation Title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&quot;Department of Education State of Idaho&quot;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0" y="4803520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34CAA2-C9EC-4EA9-94C8-891CF2F410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19925" y="885"/>
            <a:ext cx="5172075" cy="2116403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E539609B-C705-496B-9087-39F0BDE49676}"/>
              </a:ext>
            </a:extLst>
          </p:cNvPr>
          <p:cNvSpPr/>
          <p:nvPr userDrawn="1"/>
        </p:nvSpPr>
        <p:spPr>
          <a:xfrm>
            <a:off x="0" y="-9223"/>
            <a:ext cx="8639176" cy="2127395"/>
          </a:xfrm>
          <a:custGeom>
            <a:avLst/>
            <a:gdLst>
              <a:gd name="connsiteX0" fmla="*/ 0 w 8805333"/>
              <a:gd name="connsiteY0" fmla="*/ 0 h 3271543"/>
              <a:gd name="connsiteX1" fmla="*/ 8805333 w 8805333"/>
              <a:gd name="connsiteY1" fmla="*/ 0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8466 h 3280009"/>
              <a:gd name="connsiteX1" fmla="*/ 4978399 w 8805333"/>
              <a:gd name="connsiteY1" fmla="*/ 0 h 3280009"/>
              <a:gd name="connsiteX2" fmla="*/ 8805333 w 8805333"/>
              <a:gd name="connsiteY2" fmla="*/ 3280009 h 3280009"/>
              <a:gd name="connsiteX3" fmla="*/ 0 w 8805333"/>
              <a:gd name="connsiteY3" fmla="*/ 3280009 h 3280009"/>
              <a:gd name="connsiteX4" fmla="*/ 0 w 8805333"/>
              <a:gd name="connsiteY4" fmla="*/ 8466 h 3280009"/>
              <a:gd name="connsiteX0" fmla="*/ 0 w 8805333"/>
              <a:gd name="connsiteY0" fmla="*/ 0 h 3271543"/>
              <a:gd name="connsiteX1" fmla="*/ 7179732 w 8805333"/>
              <a:gd name="connsiteY1" fmla="*/ 16934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0 h 3271543"/>
              <a:gd name="connsiteX1" fmla="*/ 7179732 w 8805333"/>
              <a:gd name="connsiteY1" fmla="*/ 16934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0 h 3271543"/>
              <a:gd name="connsiteX1" fmla="*/ 7182542 w 8805333"/>
              <a:gd name="connsiteY1" fmla="*/ 5481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0 h 3271543"/>
              <a:gd name="connsiteX1" fmla="*/ 7179732 w 8805333"/>
              <a:gd name="connsiteY1" fmla="*/ 2618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5333" h="3271543">
                <a:moveTo>
                  <a:pt x="0" y="0"/>
                </a:moveTo>
                <a:lnTo>
                  <a:pt x="7179732" y="2618"/>
                </a:lnTo>
                <a:lnTo>
                  <a:pt x="8805333" y="3271543"/>
                </a:lnTo>
                <a:lnTo>
                  <a:pt x="0" y="3271543"/>
                </a:lnTo>
                <a:lnTo>
                  <a:pt x="0" y="0"/>
                </a:lnTo>
                <a:close/>
              </a:path>
            </a:pathLst>
          </a:custGeom>
          <a:solidFill>
            <a:srgbClr val="032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B8B57088-4F2B-41CF-A686-6CA6BB25006D}"/>
              </a:ext>
            </a:extLst>
          </p:cNvPr>
          <p:cNvSpPr/>
          <p:nvPr userDrawn="1"/>
        </p:nvSpPr>
        <p:spPr>
          <a:xfrm flipH="1">
            <a:off x="7298267" y="-11974"/>
            <a:ext cx="1892328" cy="2127395"/>
          </a:xfrm>
          <a:prstGeom prst="parallelogram">
            <a:avLst>
              <a:gd name="adj" fmla="val 82904"/>
            </a:avLst>
          </a:prstGeom>
          <a:solidFill>
            <a:srgbClr val="032F5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0D6C1F-334F-40BA-B71C-D86677332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391692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2891A5D-2074-4AC1-AAAA-B91EE3376539}"/>
              </a:ext>
            </a:extLst>
          </p:cNvPr>
          <p:cNvSpPr txBox="1">
            <a:spLocks/>
          </p:cNvSpPr>
          <p:nvPr userDrawn="1"/>
        </p:nvSpPr>
        <p:spPr>
          <a:xfrm>
            <a:off x="213912" y="6126963"/>
            <a:ext cx="4655571" cy="70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bg1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cap="none" baseline="0" dirty="0">
                <a:solidFill>
                  <a:schemeClr val="bg2">
                    <a:lumMod val="2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Idaho State Department of Education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b="0" i="0" kern="1200" cap="all" baseline="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Debbie Critchfield, Superintendent of Public INSTRUCTION</a:t>
            </a:r>
          </a:p>
          <a:p>
            <a:endParaRPr lang="en-US" sz="1600" b="1" i="1" cap="none" baseline="0" dirty="0">
              <a:solidFill>
                <a:schemeClr val="bg2">
                  <a:lumMod val="25000"/>
                </a:schemeClr>
              </a:solidFill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42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Branding &amp; Accessibility |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AFF7-C4D7-4A72-B8FA-A175321924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6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Branding &amp; Accessibility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AFF7-C4D7-4A72-B8FA-A175321924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15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Branding &amp; Accessibility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AAFF7-C4D7-4A72-B8FA-A175321924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3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TGoretoy@sde.idaho.gov" TargetMode="External"/><Relationship Id="rId3" Type="http://schemas.openxmlformats.org/officeDocument/2006/relationships/hyperlink" Target="mailto:BCPhillips@sde.idaho.gov" TargetMode="External"/><Relationship Id="rId7" Type="http://schemas.openxmlformats.org/officeDocument/2006/relationships/hyperlink" Target="mailto:CLPiranfar@sde.idaho.gov" TargetMode="External"/><Relationship Id="rId2" Type="http://schemas.openxmlformats.org/officeDocument/2006/relationships/hyperlink" Target="mailto:JAOberle@sde.idaho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Brewer@sde.idaho.gov" TargetMode="External"/><Relationship Id="rId5" Type="http://schemas.openxmlformats.org/officeDocument/2006/relationships/hyperlink" Target="mailto:AMccoy@sde.idaho.gov" TargetMode="External"/><Relationship Id="rId10" Type="http://schemas.openxmlformats.org/officeDocument/2006/relationships/hyperlink" Target="http://www.sde.idaho.gov/" TargetMode="External"/><Relationship Id="rId4" Type="http://schemas.openxmlformats.org/officeDocument/2006/relationships/hyperlink" Target="mailto:SAnderson@sde.idaho.gov" TargetMode="External"/><Relationship Id="rId9" Type="http://schemas.openxmlformats.org/officeDocument/2006/relationships/hyperlink" Target="http://www.sde.idaho.gov/finance/index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e.idaho.gov/" TargetMode="External"/><Relationship Id="rId2" Type="http://schemas.openxmlformats.org/officeDocument/2006/relationships/hyperlink" Target="mailto:email@sde.idaho.gov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E6B511D-2FD0-4E6A-8799-F76AE5BF14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Public School Finance 101	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E8B8925-2368-48DB-BC41-3361A44119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Idaho Association of School Business Officials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noProof="0" dirty="0"/>
              <a:t>3/2/2023</a:t>
            </a:r>
          </a:p>
        </p:txBody>
      </p:sp>
    </p:spTree>
    <p:extLst>
      <p:ext uri="{BB962C8B-B14F-4D97-AF65-F5344CB8AC3E}">
        <p14:creationId xmlns:p14="http://schemas.microsoft.com/office/powerpoint/2010/main" val="4057151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DFE08B-B3E1-4D36-BB36-D5819C20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Units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B97859-AAD8-4A47-9073-D564B319A6D6}"/>
              </a:ext>
            </a:extLst>
          </p:cNvPr>
          <p:cNvSpPr txBox="1"/>
          <p:nvPr/>
        </p:nvSpPr>
        <p:spPr>
          <a:xfrm>
            <a:off x="3962400" y="1317812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Each bar equals 1 Support Unit of funding</a:t>
            </a:r>
          </a:p>
        </p:txBody>
      </p:sp>
      <p:pic>
        <p:nvPicPr>
          <p:cNvPr id="4" name="Picture 3" descr="Bar graph showing the average daily attendance by category to generate one support unit for the different categories of divisors in Idaho Code 33-1002(4).">
            <a:extLst>
              <a:ext uri="{FF2B5EF4-FFF2-40B4-BE49-F238E27FC236}">
                <a16:creationId xmlns:a16="http://schemas.microsoft.com/office/drawing/2014/main" id="{ABC64167-06A9-456B-9C06-0E5708351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53" y="1031142"/>
            <a:ext cx="7391400" cy="572975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BF217-7B15-4F7F-A661-977B390A1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Public School Finance | </a:t>
            </a:r>
            <a:fld id="{C26AAFF7-C4D7-4A72-B8FA-A1753219243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57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0"/>
            <a:ext cx="7886700" cy="510126"/>
          </a:xfrm>
        </p:spPr>
        <p:txBody>
          <a:bodyPr>
            <a:normAutofit/>
          </a:bodyPr>
          <a:lstStyle/>
          <a:p>
            <a:r>
              <a:rPr lang="en-US" sz="2550" dirty="0">
                <a:latin typeface="Calibri  "/>
              </a:rPr>
              <a:t>Midterm Reporting Period</a:t>
            </a:r>
          </a:p>
        </p:txBody>
      </p:sp>
      <p:pic>
        <p:nvPicPr>
          <p:cNvPr id="4" name="Picture 3" descr="Example of Unit Calculation Worksheet for Midterm Reporting Period for the 2021-2022 school year">
            <a:extLst>
              <a:ext uri="{FF2B5EF4-FFF2-40B4-BE49-F238E27FC236}">
                <a16:creationId xmlns:a16="http://schemas.microsoft.com/office/drawing/2014/main" id="{73B23DB9-A822-4A92-A3F5-5E4F465F3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393" y="483906"/>
            <a:ext cx="7469567" cy="5671682"/>
          </a:xfrm>
          <a:prstGeom prst="rect">
            <a:avLst/>
          </a:prstGeom>
        </p:spPr>
      </p:pic>
      <p:pic>
        <p:nvPicPr>
          <p:cNvPr id="6" name="Picture 5" descr="Example of Unit Calculation Worksheet for Midterm Reporting Period for the 2021-2022 school year">
            <a:extLst>
              <a:ext uri="{FF2B5EF4-FFF2-40B4-BE49-F238E27FC236}">
                <a16:creationId xmlns:a16="http://schemas.microsoft.com/office/drawing/2014/main" id="{B9420619-05FD-4239-87F6-41A959105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1" y="6155589"/>
            <a:ext cx="6934199" cy="4215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654988" y="6435198"/>
            <a:ext cx="2124637" cy="2839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Public School Finance| </a:t>
            </a:r>
            <a:fld id="{C26AAFF7-C4D7-4A72-B8FA-A17532192431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pPr/>
              <a:t>11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43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0"/>
            <a:ext cx="7886700" cy="510126"/>
          </a:xfrm>
        </p:spPr>
        <p:txBody>
          <a:bodyPr>
            <a:normAutofit/>
          </a:bodyPr>
          <a:lstStyle/>
          <a:p>
            <a:r>
              <a:rPr lang="en-US" sz="2550" dirty="0">
                <a:latin typeface="Calibri  "/>
              </a:rPr>
              <a:t>Best 28 Weeks Reporting Period</a:t>
            </a:r>
          </a:p>
        </p:txBody>
      </p:sp>
      <p:pic>
        <p:nvPicPr>
          <p:cNvPr id="5" name="Picture 4" descr="Example of Unit Calculation Worksheet for best 28 weeks reporting period for the 2021-2022 school year">
            <a:extLst>
              <a:ext uri="{FF2B5EF4-FFF2-40B4-BE49-F238E27FC236}">
                <a16:creationId xmlns:a16="http://schemas.microsoft.com/office/drawing/2014/main" id="{73624B12-9262-4EE6-BB60-23FB8E2A9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85713"/>
            <a:ext cx="7391401" cy="5628347"/>
          </a:xfrm>
          <a:prstGeom prst="rect">
            <a:avLst/>
          </a:prstGeom>
        </p:spPr>
      </p:pic>
      <p:pic>
        <p:nvPicPr>
          <p:cNvPr id="7" name="Picture 6" descr="Example of Unit Calculation Worksheet for best 28 weeks reporting period for the 2021-2022 school year">
            <a:extLst>
              <a:ext uri="{FF2B5EF4-FFF2-40B4-BE49-F238E27FC236}">
                <a16:creationId xmlns:a16="http://schemas.microsoft.com/office/drawing/2014/main" id="{CCD72A9E-A53D-4136-BE73-A69AF7B58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5183873"/>
            <a:ext cx="7098232" cy="13219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861176" y="6311531"/>
            <a:ext cx="1843371" cy="388612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Public School Finance | </a:t>
            </a:r>
            <a:fld id="{C26AAFF7-C4D7-4A72-B8FA-A17532192431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57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DFE08B-B3E1-4D36-BB36-D5819C20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Idaho Code 33-1004A – Experience &amp; Education Multiplier</a:t>
            </a:r>
            <a:endParaRPr lang="en-US" dirty="0"/>
          </a:p>
        </p:txBody>
      </p:sp>
      <p:pic>
        <p:nvPicPr>
          <p:cNvPr id="4" name="Picture 2" descr="Text from Idaho Code 33-1004A relating to the Experience &amp; Education Multiplier&#10;">
            <a:extLst>
              <a:ext uri="{FF2B5EF4-FFF2-40B4-BE49-F238E27FC236}">
                <a16:creationId xmlns:a16="http://schemas.microsoft.com/office/drawing/2014/main" id="{359842D6-0FB5-4F9B-A10C-FEEBD76D4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4" y="1030572"/>
            <a:ext cx="8496490" cy="563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BF217-7B15-4F7F-A661-977B390A1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7556" y="6346587"/>
            <a:ext cx="2743200" cy="365125"/>
          </a:xfrm>
        </p:spPr>
        <p:txBody>
          <a:bodyPr/>
          <a:lstStyle/>
          <a:p>
            <a:r>
              <a:rPr lang="en-US" dirty="0"/>
              <a:t> Public School Finance | </a:t>
            </a:r>
            <a:fld id="{C26AAFF7-C4D7-4A72-B8FA-A1753219243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3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0"/>
            <a:ext cx="7886700" cy="510126"/>
          </a:xfrm>
        </p:spPr>
        <p:txBody>
          <a:bodyPr>
            <a:normAutofit/>
          </a:bodyPr>
          <a:lstStyle/>
          <a:p>
            <a:r>
              <a:rPr lang="en-US" sz="2550" dirty="0">
                <a:latin typeface="Calibri  "/>
              </a:rPr>
              <a:t>Salary-based &amp; Benefit Apportionment Calculation</a:t>
            </a:r>
          </a:p>
        </p:txBody>
      </p:sp>
      <p:pic>
        <p:nvPicPr>
          <p:cNvPr id="5" name="Picture 4" descr="Example of a Salary Based &amp; Benefit Apportionment Calculation worksheet for the 2021-2022 school year.">
            <a:extLst>
              <a:ext uri="{FF2B5EF4-FFF2-40B4-BE49-F238E27FC236}">
                <a16:creationId xmlns:a16="http://schemas.microsoft.com/office/drawing/2014/main" id="{A4D9544C-EF2E-47D5-B440-5C0B4F3AD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100" y="415672"/>
            <a:ext cx="8333251" cy="63037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762565" y="6442328"/>
            <a:ext cx="2005846" cy="277044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Public School Finance | </a:t>
            </a:r>
            <a:fld id="{C26AAFF7-C4D7-4A72-B8FA-A17532192431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742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DFE08B-B3E1-4D36-BB36-D5819C20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Estimated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Statewide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Support Unit Value</a:t>
            </a:r>
            <a:endParaRPr lang="en-US" dirty="0"/>
          </a:p>
        </p:txBody>
      </p:sp>
      <p:pic>
        <p:nvPicPr>
          <p:cNvPr id="4" name="Picture 3" descr="Worksheet showing the estimated  statewide average Support Unit values for the different groupings of grades of students for 2022-2023">
            <a:extLst>
              <a:ext uri="{FF2B5EF4-FFF2-40B4-BE49-F238E27FC236}">
                <a16:creationId xmlns:a16="http://schemas.microsoft.com/office/drawing/2014/main" id="{DB7238EA-C4A9-4A7E-9AC5-F13956128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38" y="1069999"/>
            <a:ext cx="8395447" cy="56909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BF217-7B15-4F7F-A661-977B390A1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Public School Finance | </a:t>
            </a:r>
            <a:fld id="{C26AAFF7-C4D7-4A72-B8FA-A1753219243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03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Worksheet showing the Public School Foundation Program Appropriation for FY 2017 and FY 2018." title="Worksheet showing the Public School Foundation Program Appropriation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533285"/>
          </a:xfrm>
        </p:spPr>
        <p:txBody>
          <a:bodyPr>
            <a:normAutofit/>
          </a:bodyPr>
          <a:lstStyle/>
          <a:p>
            <a:r>
              <a:rPr lang="en-US" sz="2550" dirty="0">
                <a:latin typeface="Calibri  "/>
              </a:rPr>
              <a:t>Public School Foundation Program Appropriation</a:t>
            </a:r>
          </a:p>
        </p:txBody>
      </p:sp>
      <p:pic>
        <p:nvPicPr>
          <p:cNvPr id="6" name="Picture 5" descr="Picture of the Public School Foundation Program Appropriation for the 2021-2022 and 2022-2023 school years.">
            <a:extLst>
              <a:ext uri="{FF2B5EF4-FFF2-40B4-BE49-F238E27FC236}">
                <a16:creationId xmlns:a16="http://schemas.microsoft.com/office/drawing/2014/main" id="{45D07C59-5E65-4419-AE4B-370932204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1" y="474601"/>
            <a:ext cx="7619999" cy="63833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950825" y="6356505"/>
            <a:ext cx="1900516" cy="36512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Public School Finance | </a:t>
            </a:r>
            <a:fld id="{C26AAFF7-C4D7-4A72-B8FA-A17532192431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pPr/>
              <a:t>16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145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DFE08B-B3E1-4D36-BB36-D5819C20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FY 2023 Distribution Schedule - Idaho Code 33-1009</a:t>
            </a:r>
            <a:endParaRPr lang="en-US" dirty="0"/>
          </a:p>
        </p:txBody>
      </p:sp>
      <p:pic>
        <p:nvPicPr>
          <p:cNvPr id="4" name="Picture 3" descr="Picture of the Public School Support Distribution Schedule for the 2022-2023 school year showing the timing and estimated amount of support dollars to be distributed.">
            <a:extLst>
              <a:ext uri="{FF2B5EF4-FFF2-40B4-BE49-F238E27FC236}">
                <a16:creationId xmlns:a16="http://schemas.microsoft.com/office/drawing/2014/main" id="{A76785BA-7E3A-4C6C-B520-11E377D2A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36" y="1080857"/>
            <a:ext cx="6248400" cy="5777143"/>
          </a:xfrm>
          <a:prstGeom prst="rect">
            <a:avLst/>
          </a:prstGeom>
        </p:spPr>
      </p:pic>
      <p:pic>
        <p:nvPicPr>
          <p:cNvPr id="6" name="Picture 5" descr="Picture of the Public School Support Distribution Schedule for the 2022-2023 school year showing the timing and estimated amount of support dollars to be distributed.">
            <a:extLst>
              <a:ext uri="{FF2B5EF4-FFF2-40B4-BE49-F238E27FC236}">
                <a16:creationId xmlns:a16="http://schemas.microsoft.com/office/drawing/2014/main" id="{83FD25A2-6EB6-4531-BFFB-0EDCA8B9B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731" y="3016624"/>
            <a:ext cx="2657475" cy="31813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BF217-7B15-4F7F-A661-977B390A1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Public School Finance | </a:t>
            </a:r>
            <a:fld id="{C26AAFF7-C4D7-4A72-B8FA-A1753219243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812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DFE08B-B3E1-4D36-BB36-D5819C20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Foundation Program Calculation – July 15, 2022</a:t>
            </a:r>
            <a:endParaRPr lang="en-US" sz="3800" dirty="0"/>
          </a:p>
        </p:txBody>
      </p:sp>
      <p:pic>
        <p:nvPicPr>
          <p:cNvPr id="4" name="Picture 3" descr="Picture of the Public School Foundation Calculation Worksheet showing the distributions for the 2021-2022 school year for a specific school.">
            <a:extLst>
              <a:ext uri="{FF2B5EF4-FFF2-40B4-BE49-F238E27FC236}">
                <a16:creationId xmlns:a16="http://schemas.microsoft.com/office/drawing/2014/main" id="{D0016288-39E7-40FB-A4F9-B5E33C193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64" y="988601"/>
            <a:ext cx="6650295" cy="577229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BF217-7B15-4F7F-A661-977B390A1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Public School Finance | </a:t>
            </a:r>
            <a:fld id="{C26AAFF7-C4D7-4A72-B8FA-A1753219243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374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DFE08B-B3E1-4D36-BB36-D5819C20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Public School Finance Contacts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CDA1DA-C357-4BDF-BAF5-C06A8357C31C}"/>
              </a:ext>
            </a:extLst>
          </p:cNvPr>
          <p:cNvSpPr txBox="1"/>
          <p:nvPr/>
        </p:nvSpPr>
        <p:spPr>
          <a:xfrm>
            <a:off x="1021976" y="1342628"/>
            <a:ext cx="9341223" cy="4806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  "/>
              </a:rPr>
              <a:t>Julie Oberle 			(208) 332-6840   </a:t>
            </a:r>
            <a:r>
              <a:rPr lang="en-US" sz="1800" dirty="0">
                <a:latin typeface="Calibri  "/>
                <a:hlinkClick r:id="rId2"/>
              </a:rPr>
              <a:t>JAOberle@sde.idaho.gov </a:t>
            </a:r>
            <a:endParaRPr lang="en-US" sz="1800" dirty="0">
              <a:latin typeface="Calibri  "/>
            </a:endParaRP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  "/>
              </a:rPr>
              <a:t>Branwyn Phillips (Staffing)		(208) 332-6875   </a:t>
            </a:r>
            <a:r>
              <a:rPr lang="en-US" sz="1800" dirty="0">
                <a:latin typeface="Calibri  "/>
                <a:hlinkClick r:id="rId3"/>
              </a:rPr>
              <a:t>BCPhillips@sde.idaho.gov</a:t>
            </a:r>
            <a:endParaRPr lang="en-US" sz="1800" dirty="0">
              <a:latin typeface="Calibri  "/>
            </a:endParaRP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  "/>
              </a:rPr>
              <a:t>Dean Reich (Attendance)		(208) 332-6983   </a:t>
            </a:r>
            <a:r>
              <a:rPr lang="en-US" sz="1800" dirty="0">
                <a:latin typeface="Calibri  "/>
                <a:hlinkClick r:id="rId4"/>
              </a:rPr>
              <a:t>DReich@sde.idaho.gov</a:t>
            </a:r>
            <a:endParaRPr lang="en-US" sz="1800" dirty="0">
              <a:latin typeface="Calibri  "/>
            </a:endParaRP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  "/>
              </a:rPr>
              <a:t>Aaron McCoy (IFARMS) 	 	(208) 332-6846   </a:t>
            </a:r>
            <a:r>
              <a:rPr lang="en-US" sz="1800" dirty="0">
                <a:latin typeface="Calibri  "/>
                <a:hlinkClick r:id="rId5"/>
              </a:rPr>
              <a:t>AMcCoy@sde.idaho.gov</a:t>
            </a:r>
            <a:r>
              <a:rPr lang="en-US" sz="1800" dirty="0">
                <a:latin typeface="Calibri  "/>
              </a:rPr>
              <a:t> </a:t>
            </a: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  "/>
              </a:rPr>
              <a:t>Carol Piranfar (Budgets)		(208) 332-6844   </a:t>
            </a:r>
            <a:r>
              <a:rPr lang="en-US" sz="1800" dirty="0">
                <a:latin typeface="Calibri  "/>
                <a:hlinkClick r:id="rId6"/>
              </a:rPr>
              <a:t>CLPiranfar@sde.idaho.gov</a:t>
            </a:r>
            <a:endParaRPr lang="en-US" sz="1800" dirty="0">
              <a:latin typeface="Calibri  "/>
            </a:endParaRP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  "/>
              </a:rPr>
              <a:t>Morgan Phillips			(208) 332-6840   </a:t>
            </a:r>
            <a:r>
              <a:rPr lang="en-US" sz="1800" dirty="0">
                <a:latin typeface="Calibri  "/>
                <a:hlinkClick r:id="rId7"/>
              </a:rPr>
              <a:t>MPhillips@sde.idaho.gov </a:t>
            </a:r>
            <a:endParaRPr lang="en-US" sz="1800" dirty="0">
              <a:latin typeface="Calibri  "/>
            </a:endParaRP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  "/>
              </a:rPr>
              <a:t>Tania Goretoy			(208) 332-6841   </a:t>
            </a:r>
            <a:r>
              <a:rPr lang="en-US" sz="1800" dirty="0">
                <a:latin typeface="Calibri  "/>
                <a:hlinkClick r:id="rId8"/>
              </a:rPr>
              <a:t>TGoretoy@sde.idaho.gov</a:t>
            </a:r>
            <a:endParaRPr lang="en-US" sz="1800" dirty="0">
              <a:latin typeface="Calibri  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dirty="0">
              <a:latin typeface="Calibri  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latin typeface="Calibri  "/>
              </a:rPr>
              <a:t>FAX				(208) 334-2228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n-US" sz="1800" dirty="0">
              <a:latin typeface="Calibri  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dirty="0">
                <a:latin typeface="Calibri  "/>
              </a:rPr>
              <a:t>Web Site: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  "/>
              </a:rPr>
              <a:t>Idaho State Department of Education, School Finance 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800" dirty="0">
                <a:latin typeface="Calibri  "/>
              </a:rPr>
              <a:t>     </a:t>
            </a:r>
            <a:r>
              <a:rPr lang="en-US" sz="1800" dirty="0">
                <a:latin typeface="Calibri  "/>
                <a:hlinkClick r:id="rId9" tooltip="Link to Public School FInance website"/>
              </a:rPr>
              <a:t>www.sde.idaho.gov/finance/index.html</a:t>
            </a:r>
            <a:r>
              <a:rPr lang="en-US" sz="1800" dirty="0">
                <a:latin typeface="Calibri  "/>
              </a:rPr>
              <a:t> </a:t>
            </a:r>
            <a:endParaRPr lang="en-US" sz="1800" u="sng" dirty="0">
              <a:latin typeface="Calibri  "/>
            </a:endParaRP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  "/>
              </a:rPr>
              <a:t>Idaho State Department of Education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800" dirty="0">
                <a:latin typeface="Calibri  "/>
              </a:rPr>
              <a:t>     </a:t>
            </a:r>
            <a:r>
              <a:rPr lang="en-US" sz="1800" u="sng" dirty="0">
                <a:latin typeface="Calibri  "/>
                <a:hlinkClick r:id="rId10" tooltip="Link to Idaho State Department of Education website"/>
              </a:rPr>
              <a:t>www.sde.idaho.gov/</a:t>
            </a:r>
            <a:endParaRPr lang="en-US" sz="1800" u="sng" dirty="0">
              <a:latin typeface="Calibri  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BF217-7B15-4F7F-A661-977B390A1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Public School Finance | </a:t>
            </a:r>
            <a:fld id="{C26AAFF7-C4D7-4A72-B8FA-A1753219243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281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DFE08B-B3E1-4D36-BB36-D5819C20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Public School Finance</a:t>
            </a:r>
            <a:endParaRPr lang="en-US" dirty="0"/>
          </a:p>
        </p:txBody>
      </p:sp>
      <p:pic>
        <p:nvPicPr>
          <p:cNvPr id="4" name="Picture 526" descr="list of the 10 objectives the listener should learn during the presentation.">
            <a:extLst>
              <a:ext uri="{FF2B5EF4-FFF2-40B4-BE49-F238E27FC236}">
                <a16:creationId xmlns:a16="http://schemas.microsoft.com/office/drawing/2014/main" id="{5F9B97FD-D037-4944-B50D-F053EA7B4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69276"/>
            <a:ext cx="7315200" cy="538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BF217-7B15-4F7F-A661-977B390A1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Public School Finance | </a:t>
            </a:r>
            <a:fld id="{C26AAFF7-C4D7-4A72-B8FA-A1753219243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51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BD579-E908-4027-B963-C56EF893A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Public School Finance | </a:t>
            </a:r>
            <a:fld id="{C26AAFF7-C4D7-4A72-B8FA-A1753219243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B6BCB8-E2A9-467E-90BD-655A5603F413}"/>
              </a:ext>
            </a:extLst>
          </p:cNvPr>
          <p:cNvSpPr txBox="1">
            <a:spLocks/>
          </p:cNvSpPr>
          <p:nvPr/>
        </p:nvSpPr>
        <p:spPr>
          <a:xfrm>
            <a:off x="573560" y="2291834"/>
            <a:ext cx="9144000" cy="1788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bg1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cap="none" dirty="0">
                <a:solidFill>
                  <a:srgbClr val="000000"/>
                </a:solidFill>
              </a:rPr>
              <a:t>Julie Oberle </a:t>
            </a:r>
            <a:r>
              <a:rPr lang="en-US" cap="none" dirty="0">
                <a:solidFill>
                  <a:srgbClr val="000000"/>
                </a:solidFill>
              </a:rPr>
              <a:t>| Public School Finance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cap="none" dirty="0">
                <a:solidFill>
                  <a:srgbClr val="000000"/>
                </a:solidFill>
              </a:rPr>
              <a:t>Idaho State Department of Education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cap="none" dirty="0">
                <a:solidFill>
                  <a:srgbClr val="000000"/>
                </a:solidFill>
              </a:rPr>
              <a:t>650 W State Street, Boise, ID 83702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cap="none" dirty="0">
                <a:solidFill>
                  <a:srgbClr val="000000"/>
                </a:solidFill>
              </a:rPr>
              <a:t>208.332.6800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cap="none" dirty="0">
                <a:solidFill>
                  <a:schemeClr val="tx1">
                    <a:lumMod val="90000"/>
                    <a:lumOff val="10000"/>
                  </a:schemeClr>
                </a:solidFill>
                <a:hlinkClick r:id="rId2" tooltip="email address"/>
              </a:rPr>
              <a:t>JAOberle@sde.idaho.gov</a:t>
            </a:r>
            <a:endParaRPr lang="en-US" cap="none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cap="none" dirty="0">
                <a:solidFill>
                  <a:schemeClr val="tx1">
                    <a:lumMod val="90000"/>
                    <a:lumOff val="10000"/>
                  </a:schemeClr>
                </a:solidFill>
                <a:hlinkClick r:id="rId3" tooltip="Idaho State Department of Education Website"/>
              </a:rPr>
              <a:t>www.sde.idaho.gov</a:t>
            </a:r>
            <a:endParaRPr lang="en-US" cap="none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08FA72-8C5D-43F9-9D82-785DFCE3E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0439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DFE08B-B3E1-4D36-BB36-D5819C20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State of Idaho - FY 2023 General Fund</a:t>
            </a:r>
            <a:endParaRPr lang="en-US" dirty="0"/>
          </a:p>
        </p:txBody>
      </p:sp>
      <p:pic>
        <p:nvPicPr>
          <p:cNvPr id="6" name="Picture 5" descr="Pie Chart of State of Idaho 2022-2023 estimated General Fund revenues">
            <a:extLst>
              <a:ext uri="{FF2B5EF4-FFF2-40B4-BE49-F238E27FC236}">
                <a16:creationId xmlns:a16="http://schemas.microsoft.com/office/drawing/2014/main" id="{9E9423CC-E404-455E-A9C3-01144E112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68" y="1097815"/>
            <a:ext cx="8287871" cy="557016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BF217-7B15-4F7F-A661-977B390A1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Public School Finance | </a:t>
            </a:r>
            <a:fld id="{C26AAFF7-C4D7-4A72-B8FA-A1753219243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40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DFE08B-B3E1-4D36-BB36-D5819C20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State of Idaho - FY 2023 Appropriations</a:t>
            </a:r>
            <a:endParaRPr lang="en-US" dirty="0"/>
          </a:p>
        </p:txBody>
      </p:sp>
      <p:pic>
        <p:nvPicPr>
          <p:cNvPr id="4" name="Picture 3" descr="Pie Chart showing State of Idaho 2022-2023 Total Appropriations by major category including Public Schools.">
            <a:extLst>
              <a:ext uri="{FF2B5EF4-FFF2-40B4-BE49-F238E27FC236}">
                <a16:creationId xmlns:a16="http://schemas.microsoft.com/office/drawing/2014/main" id="{73CC1873-B135-4F04-9EF5-7238F2EFD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173" y="1026342"/>
            <a:ext cx="8572500" cy="5069259"/>
          </a:xfrm>
          <a:prstGeom prst="rect">
            <a:avLst/>
          </a:prstGeom>
        </p:spPr>
      </p:pic>
      <p:sp>
        <p:nvSpPr>
          <p:cNvPr id="6" name="TextBox 5" descr="Other Education includes funding for Career Technical Education, Community Colleges, Ag Research &amp; Extension Service, Special Programs, Health Education Programs, SDE, Voc. Rehabilitation, SBOE, and Idaho Public Television&#10;">
            <a:extLst>
              <a:ext uri="{FF2B5EF4-FFF2-40B4-BE49-F238E27FC236}">
                <a16:creationId xmlns:a16="http://schemas.microsoft.com/office/drawing/2014/main" id="{44CA37C0-C964-4118-913B-E14C3145CF94}"/>
              </a:ext>
            </a:extLst>
          </p:cNvPr>
          <p:cNvSpPr txBox="1"/>
          <p:nvPr/>
        </p:nvSpPr>
        <p:spPr>
          <a:xfrm>
            <a:off x="1225923" y="6193615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(Other Education includes funding for Career Technical Education, Community Colleges, Ag. Research &amp; Extension Service, Special Programs, Health Education Programs, SDE, Voc. Rehabilitation, SBOE, and Idaho Public Television)</a:t>
            </a:r>
          </a:p>
          <a:p>
            <a:endParaRPr 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BF217-7B15-4F7F-A661-977B390A1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Public School Finance | </a:t>
            </a:r>
            <a:fld id="{C26AAFF7-C4D7-4A72-B8FA-A1753219243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4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DFE08B-B3E1-4D36-BB36-D5819C20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State of Idaho – Historical Revenues</a:t>
            </a:r>
            <a:endParaRPr lang="en-US" dirty="0"/>
          </a:p>
        </p:txBody>
      </p:sp>
      <p:pic>
        <p:nvPicPr>
          <p:cNvPr id="4" name="Picture 3" descr="Bar graph showing Percentage Sources of General Fund Revenues for the State of Idaho for the last 10 years.">
            <a:extLst>
              <a:ext uri="{FF2B5EF4-FFF2-40B4-BE49-F238E27FC236}">
                <a16:creationId xmlns:a16="http://schemas.microsoft.com/office/drawing/2014/main" id="{98139CC4-7A1C-447B-9AB2-5BC3FFCD0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68" y="1062740"/>
            <a:ext cx="8791378" cy="579526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BF217-7B15-4F7F-A661-977B390A1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Public School Finance | </a:t>
            </a:r>
            <a:fld id="{C26AAFF7-C4D7-4A72-B8FA-A1753219243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0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DFE08B-B3E1-4D36-BB36-D5819C20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State of Idaho – Historical Appropriations</a:t>
            </a:r>
            <a:endParaRPr lang="en-US" dirty="0"/>
          </a:p>
        </p:txBody>
      </p:sp>
      <p:pic>
        <p:nvPicPr>
          <p:cNvPr id="4" name="Picture 3" descr="Bar graph showing Percentage of General Fund Appropriations for the State of Idaho for the last 10 years.">
            <a:extLst>
              <a:ext uri="{FF2B5EF4-FFF2-40B4-BE49-F238E27FC236}">
                <a16:creationId xmlns:a16="http://schemas.microsoft.com/office/drawing/2014/main" id="{929B93B4-179D-483A-A42E-7B759810C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43" y="1102659"/>
            <a:ext cx="7868412" cy="575534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BF217-7B15-4F7F-A661-977B390A1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Public School Finance | </a:t>
            </a:r>
            <a:fld id="{C26AAFF7-C4D7-4A72-B8FA-A1753219243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41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DFE08B-B3E1-4D36-BB36-D5819C20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Pupil Accounting and Required Instructional Time – Average Daily Attendance</a:t>
            </a:r>
            <a:endParaRPr lang="en-US" dirty="0"/>
          </a:p>
        </p:txBody>
      </p:sp>
      <p:pic>
        <p:nvPicPr>
          <p:cNvPr id="4" name="Picture 3" descr="Copy of Administrative rules governing Pupil Accounting and Required Instructional Time">
            <a:extLst>
              <a:ext uri="{FF2B5EF4-FFF2-40B4-BE49-F238E27FC236}">
                <a16:creationId xmlns:a16="http://schemas.microsoft.com/office/drawing/2014/main" id="{4284B650-8D26-43FB-9785-2510334D4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087101"/>
            <a:ext cx="7310719" cy="568034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BF217-7B15-4F7F-A661-977B390A1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Public School Finance | </a:t>
            </a:r>
            <a:fld id="{C26AAFF7-C4D7-4A72-B8FA-A1753219243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01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DFE08B-B3E1-4D36-BB36-D5819C20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Pupil Accounting and Required Instructional Time – Full-time Equivalent Enrollment</a:t>
            </a:r>
            <a:endParaRPr lang="en-US" dirty="0"/>
          </a:p>
        </p:txBody>
      </p:sp>
      <p:pic>
        <p:nvPicPr>
          <p:cNvPr id="4" name="Picture 3" descr="Copy of Administrative rules governing Pupil Accounting and Required Instructional Time">
            <a:extLst>
              <a:ext uri="{FF2B5EF4-FFF2-40B4-BE49-F238E27FC236}">
                <a16:creationId xmlns:a16="http://schemas.microsoft.com/office/drawing/2014/main" id="{5B196FC5-A98A-4CB4-8E66-D66BD5816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64" y="1038309"/>
            <a:ext cx="7741023" cy="57225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BF217-7B15-4F7F-A661-977B390A1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Public School Finance | </a:t>
            </a:r>
            <a:fld id="{C26AAFF7-C4D7-4A72-B8FA-A1753219243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21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0"/>
            <a:ext cx="7886700" cy="510126"/>
          </a:xfrm>
        </p:spPr>
        <p:txBody>
          <a:bodyPr>
            <a:normAutofit/>
          </a:bodyPr>
          <a:lstStyle/>
          <a:p>
            <a:r>
              <a:rPr lang="en-US" sz="2550" dirty="0">
                <a:latin typeface="Calibri  "/>
              </a:rPr>
              <a:t>Idaho Code 33-1002(4)</a:t>
            </a:r>
          </a:p>
        </p:txBody>
      </p:sp>
      <p:pic>
        <p:nvPicPr>
          <p:cNvPr id="4" name="Picture 3" descr="Picture of the wording from Idaho Code 33-1002(4)">
            <a:extLst>
              <a:ext uri="{FF2B5EF4-FFF2-40B4-BE49-F238E27FC236}">
                <a16:creationId xmlns:a16="http://schemas.microsoft.com/office/drawing/2014/main" id="{160438E4-E130-4A4B-B1C0-2EF5B9C80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1" y="456786"/>
            <a:ext cx="5562599" cy="63041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233212" y="6434523"/>
            <a:ext cx="1741397" cy="326377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Public School Finance | </a:t>
            </a:r>
            <a:fld id="{C26AAFF7-C4D7-4A72-B8FA-A17532192431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2467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DE Template">
      <a:dk1>
        <a:srgbClr val="262626"/>
      </a:dk1>
      <a:lt1>
        <a:sysClr val="window" lastClr="FFFFFF"/>
      </a:lt1>
      <a:dk2>
        <a:srgbClr val="17365D"/>
      </a:dk2>
      <a:lt2>
        <a:srgbClr val="BFD4EF"/>
      </a:lt2>
      <a:accent1>
        <a:srgbClr val="FFC000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A63AC"/>
      </a:hlink>
      <a:folHlink>
        <a:srgbClr val="E36C0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E-PowerPoint-Template" id="{4698D733-748D-4EAE-B1ED-1939937F8C4E}" vid="{B6105CDE-2E6C-4848-90C4-7BE5D002D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11523</TotalTime>
  <Words>484</Words>
  <Application>Microsoft Office PowerPoint</Application>
  <PresentationFormat>Widescreen</PresentationFormat>
  <Paragraphs>65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 </vt:lpstr>
      <vt:lpstr>Calibri Light</vt:lpstr>
      <vt:lpstr>Cambria</vt:lpstr>
      <vt:lpstr>Open Sans Light</vt:lpstr>
      <vt:lpstr>1_Office Theme</vt:lpstr>
      <vt:lpstr>Public School Finance 101 </vt:lpstr>
      <vt:lpstr>Public School Finance</vt:lpstr>
      <vt:lpstr>State of Idaho - FY 2023 General Fund</vt:lpstr>
      <vt:lpstr>State of Idaho - FY 2023 Appropriations</vt:lpstr>
      <vt:lpstr>State of Idaho – Historical Revenues</vt:lpstr>
      <vt:lpstr>State of Idaho – Historical Appropriations</vt:lpstr>
      <vt:lpstr>Pupil Accounting and Required Instructional Time – Average Daily Attendance</vt:lpstr>
      <vt:lpstr>Pupil Accounting and Required Instructional Time – Full-time Equivalent Enrollment</vt:lpstr>
      <vt:lpstr>Idaho Code 33-1002(4)</vt:lpstr>
      <vt:lpstr>Support Units</vt:lpstr>
      <vt:lpstr>Midterm Reporting Period</vt:lpstr>
      <vt:lpstr>Best 28 Weeks Reporting Period</vt:lpstr>
      <vt:lpstr>Idaho Code 33-1004A – Experience &amp; Education Multiplier</vt:lpstr>
      <vt:lpstr>Salary-based &amp; Benefit Apportionment Calculation</vt:lpstr>
      <vt:lpstr>Estimated Statewide Support Unit Value</vt:lpstr>
      <vt:lpstr>Public School Foundation Program Appropriation</vt:lpstr>
      <vt:lpstr>FY 2023 Distribution Schedule - Idaho Code 33-1009</vt:lpstr>
      <vt:lpstr>Foundation Program Calculation – July 15, 2022</vt:lpstr>
      <vt:lpstr>Public School Finance Contacts</vt:lpstr>
      <vt:lpstr>Questions?</vt:lpstr>
    </vt:vector>
  </TitlesOfParts>
  <Company>Idaho State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NSLP Monthly Webinar</dc:title>
  <dc:subject>Idaho Child Nutrition Programs</dc:subject>
  <dc:creator>Idaho Child Nutrition Programs</dc:creator>
  <cp:lastModifiedBy>Julie Oberle</cp:lastModifiedBy>
  <cp:revision>276</cp:revision>
  <cp:lastPrinted>2023-02-24T19:07:37Z</cp:lastPrinted>
  <dcterms:created xsi:type="dcterms:W3CDTF">2014-05-22T16:02:36Z</dcterms:created>
  <dcterms:modified xsi:type="dcterms:W3CDTF">2023-02-24T19:17:40Z</dcterms:modified>
</cp:coreProperties>
</file>