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98" r:id="rId1"/>
    <p:sldMasterId id="2147483911" r:id="rId2"/>
  </p:sldMasterIdLst>
  <p:notesMasterIdLst>
    <p:notesMasterId r:id="rId39"/>
  </p:notesMasterIdLst>
  <p:handoutMasterIdLst>
    <p:handoutMasterId r:id="rId40"/>
  </p:handoutMasterIdLst>
  <p:sldIdLst>
    <p:sldId id="256" r:id="rId3"/>
    <p:sldId id="260" r:id="rId4"/>
    <p:sldId id="261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59" r:id="rId38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2F55"/>
    <a:srgbClr val="000000"/>
    <a:srgbClr val="FFFF00"/>
    <a:srgbClr val="278279"/>
    <a:srgbClr val="C87D0E"/>
    <a:srgbClr val="4B8027"/>
    <a:srgbClr val="099B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85" autoAdjust="0"/>
    <p:restoredTop sz="95145" autoAdjust="0"/>
  </p:normalViewPr>
  <p:slideViewPr>
    <p:cSldViewPr snapToGrid="0">
      <p:cViewPr>
        <p:scale>
          <a:sx n="100" d="100"/>
          <a:sy n="100" d="100"/>
        </p:scale>
        <p:origin x="1206" y="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D65EEE-16D9-44EB-B4B7-0052AF4CBAAE}" type="datetimeFigureOut">
              <a:rPr lang="en-US" smtClean="0"/>
              <a:t>2/21/2020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8E20D-4ADB-49A9-92A0-859CB4312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437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84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2.86527" units="1/cm"/>
          <inkml:channelProperty channel="Y" name="resolution" value="36.48649" units="1/cm"/>
          <inkml:channelProperty channel="T" name="resolution" value="1" units="1/dev"/>
        </inkml:channelProperties>
      </inkml:inkSource>
      <inkml:timestamp xml:id="ts0" timeString="2020-02-25T18:14:31.236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357F2B8A-862D-4230-83B4-17DC95F1BE7A}" emma:medium="tactile" emma:mode="ink">
          <msink:context xmlns:msink="http://schemas.microsoft.com/ink/2010/main" type="inkDrawing" rotatedBoundingBox="7782,3215 11529,3331 11522,3576 7774,3460" semanticType="callout" shapeName="Other"/>
        </emma:interpretation>
      </emma:emma>
    </inkml:annotationXML>
    <inkml:trace contextRef="#ctx0" brushRef="#br0">3742 298 0,'-13'-14'468,"13"1"-405,-14 13-32,1 0 0,-1-14 16,1 14 0,-1 0-16,1 0 47,-1 0-62,1 0 15,-1 0-15,1 0-16,-1-13 31,1-1-15,-1 14 31,1 0-32,-1 0 1,1 0-16,-1 0 16,0 0-1,1 0 1,-1 0-1,1 0-15,-1 0 16,1 0 0,-1 0-1,1 0-15,-1 0 16,-13 0 15,14 0 0,-14 0 1,13 0 46,1 0 0,-1 0-31,1 0-16,-14 0 32,13 0-32,-13 0 31,14 0-15,-1 14-31,1-14 15,-1 0-15,1 0-1,-1 0-15,1 0 16,-1 0 0,1 0 15,-1 0-16,1 0 32,-14 27-31,0-27 46,13 0-15,-13 0-15,14 0-17,-1 0 16,1 0-15,-1 0-16,1 0 31,-1 0-31,0 0 32,1 0-32,-1 0 15,1 0 16,-1 0-31,1 0 16,-1 0 31,1 0-31,-1 0-1,1 0 1,-1 0-1,1 0 1,-1 0 15,1 0 1,-1 0-1,1 0-16,-1 0 1,1 0 0,-1 0-1,-13 0-15,14 0 32,-1 0-32,14-14 15,-13 14 1,-1 0-1,1 0 1,-1 0 0,-13 0-1,14 0 17,-14 0-1,13 0 0,14-13-15,-13 13-1,-1 0 17,1 0-17,-1 0 16,1-14-15,-1 14 15,1 0-31,-1 0 16,1 0 15,-1 0-15,1 0-1,-1 0 1,1 0 0,-1 0-1,0 0 32,14-13-31,-13 13-16,-1 0 31,1 0 0,-1-14-15,1 14 0,-1 0 15,1 0 0,-1 0 0,1 0-15,-1 0 0,1 0 15,-14 0-16,13 0 32,1 0-31,-1 0 0,1 0 15,-1 0-31,1 0 15,-1 0 1,-13 0 0,14 0 15,-14 0 16,13 0-16,1 0 16,-1 0-16,1 0 0,-1 0 16,1 0-47,-1 0 16,1 0 31,-1 0-32,1 0 17,-1 0-17,1-13-15,-1 13 32,1 0-32,-1 0 15,1 0 1,-1 0 15,1 0-31,-1 0 31,1 0-15,-1 0 0,0 0 15,1 0 0,-1 0-15,1 0 15,-1 0-15,1 0 15,-1 0-16,1 0 1,-1 0 15,1 0-15,-1 0 0,1 0-1,-14 0 16,13 0 16,-13 0-15,14 0 14,-1 0-14,1 0-1,-1 0-15,1 0 30,-1 0-30,1 0 0,-1 0-1,1 0 1,-1 0 15,1 0 0,-1 0 1,1 0 30,-1 0-31,1 0-15,-1 0 15,1 0-31,-1 0 47,1 0 0,-1 0-47,1 0 31,-1 0 1,1 0-32,-1 0 46,1 0-46,-1 0 16,1 0 15,-14 0 1,13 0-17,-13 0 16,13 0 1,1 0-1,-1 0-15,1 0-1,-1 0 32,1 0-31,-1 0 15,1 0 0,-1 0 0,1 0 32,-1 0-47,1 0 15,-1 0 16,1 0-32,-1 0 17,1 0 14,-1 0-14,1 0-17,-1 0 17,1 0 14,-1 0-30,1 0 31,-1 0-16,1 0 0,-1 0 48,1 0-48,-1 0 47,1 0-47,-1 0 16,1 0 31,-14 0-15,13 0-16,-13 0 15,14 13 282,13 1-313,-14-1 125,14 1 219,-13-14-234,-1 0-94,1 0 437,26 0 438,1 0-875,-1 0 15,1 0-46,-1 0 62,1 0-62,-1 0 46,1 0 48,-1 0-63,1 0 15,-1 0-15,1 0-16,-1 0-15,1 0 15,-1 0 0,1 0 1,-1 0-1,1 0-16,-1 0 48,1 0-32,-1 0-15,1-14 15,-1 14 16,1 0-47,-1 0 16,1 0 374,-1 0 16,1 0-390,-1 0-16,1 0 31,-1 0-31,1 0 16,-1 0 0,1 0-1,-14 14-15,13-14 16,1 0-16,-1 0 15,14 0-15,0 0 16,-13 0 15,0 0-31,-1 0 16,14 27 0,-13-27 15,-1 0 0,1 0-15,-1 0 15,1 0 16,-1 0-16,1 0-15,-1 0 15,1 0-31,-1 0 31,1 0-15,-1 0-16,1 0 31,-1 0-15,1 0-16,-1 0 31,1 13-15,-1-13-16,1 0 15,-1 0 16,1 0 1,-1 0 15,1 0-32,-1 0 16,1 0-31,-1 0 16,1 0 31,13 0 0,-14 0-16,14 0 16,-13 0 0,-1 0-16,1 0 0,-1 0-15,1 0 15,-1 0 0,1 0-15,-1 0 47,1 0-48,-1 0 16,1 0 1,0 0-1,-1 0 0,1 0-15,-1 0 15,1 0 0,-1 0-15,1 0 0,-1 0 15,1 0-16,-1 0 1,1 0 15,-1 0-15,1 0 46,-1 0-30,1 0-1,-1 0 16,1 0-16,-1 0-15,1 0 15,13 0 16,-14 0-16,14 0 16,-13 0 0,-1 0-16,1 0-15,-1 0-1,1 0 32,-1 0-31,1 0-1,-1 0 1,1 0 0,-1 0 15,14 0-15,-13 0-1,-1 0 16,1 0-15,-1 0 15,1 0-15,-1 0 0,1 0 15,-1 0-31,1 0 15,-1 0 1,1 0 0,0 0-1,-1 0 1,1 0 0,-1 0-1,1 0 1,-1 0 15,1 0 0,-1 0-15,1 0 0,-1 0-1,1 0 1,-1 0-16,1 0 15,-1 0 1,1 0-16,-1 0 31,14 0-15,-13 0 15,13 0-15,-14 0-1,1 0 17,-1 0-17,1 0 1,-1 0 15,1 0 0,-1 0 1,1 0 15,-1 0-32,1 0 48,-1 0-48,1 0 1,-1 0 31,1 0-47,-1 0 15,1 0 17,-1 0-1,1 0-15,-1 0 15,1 0 0,-1-13-31,1 13 78,-1 0-62,1 0 46,-1 0-30,1 0-1,0 0 31,-1 0-46,1 0 15,-1 0 16,14 0 0,-13 0-16,13 0 16,-14 0 0,14 0 47,-13 0-32,-1 0 16,1 0-46,-1 0 30,1-14-62,-1 14 31,1 0-31,-1 0 32,1 0-17,-1 0 79,1 0-78,-1 0 109,1 0-47,-1 0-31,1-13-47,-1 13 46,1 0-30,-1 0 0,1-14 15,-1 14-15,1 0-1,-1 0 1,1 0-1,-1 0 1,1 0 0,-1 0 15,1 0-15,-1 0 15,14-13-16,-13 13 32,-1 0-15,14-27-1,-13 27 453,13 0-468,0 0-1,-13 0-15,-1 0 47,1 0 250,-1 0-94,1 13 0,-14 1-78,13-1 344,-13 14 172,0-13-329,-27-14-280,14 0-1,-14 0-31,13 0 15,1 0 17,-1 0-1,1 0-31,-1 0 31,0 13-15,1-13-1,-1 0 360,1 0-375,-14 0 16,13 0 0,1 14-16,-1-14 15,-13 13-15,0-13 16,14 0 0,-1 0-1,1 0 1,-1 0 62,1 0-47,-1 0 0,1 0 1,-1 0-17,1 0 1,-1 0 15,-13 0-31,0 0 16,0 0-1,14 0 1,-1 0-16,1 0 16,-1 0-1,1 0 1,-1 0-16,1 0 16,-1 0-16,1 0 15,-1 0-15,1 0 16,-1 0-1,14-13 1,-13 13 0,-1 0-1,1 0-15,-1 0 16,1 0 0,-1 0 15,0 0-31,1 0 15,-1 0 1,-13 0 0,0-14-16,27 1 15,-13 13-15,-1 0 16,1 0 0,-1 0-1,1 0 16,-1 0-15,1 0 15,-14 0-15,13 0 0,1 0-1,-1 0 1,1 0-1,-1 0 1,1 0 0,-14-14-1,0 14 1,13 0-16,1 0 16,-1 0-1,1 0-15,-1 0 47,1 0-31,-14-27-1,13 27 1,1 0 15,-1 0-15,1 0-16,-14 0 15,13 0 1,1 0 0,-1 0-16,1 0 31,-1 0 16,1 0-16,-1 0-15,0 0 15,-13 0 0,14 0-15,-14 0-1,13 0 1,-13 0-16,14 0 31,-14 0-15,13 0 46,1 0-15,-1 0-31,1 0-16,-1 0 16,1 0-1,-1 0 1,1 0-1,-1 0 17,1 0-17,-1 0 1,1 0 0,-1 0-1,1 0 1,-1 0-16,1 0 31,-1 0-15,1 0-1,-1 0 1,1 0 15,-1 0 16,1 0-31,-1 0-1,1 0 48,-1 0-32,1 0-15,-1 0 15,-13 0 0,14 0 47,-14 0 0,13 0-31,1 0-15,-1 0-17,0 0 16,1 0 1,-1 0-17,1 0-15,-1 0 32,1 0-17,-1 0 32,1 0-16,-1 0-15,1 0 31,-1 0-32,1 0 1,-1 0 15,1 0-15,-1 0-16,1 0 31,-1 0-15,1 0-1,-1 0 17,1 0-1,-1 0-15,1 0-1,-1 0 1,1 0 15,-1 0-15,1 0 15,-1 0 31,-13 0 1,14 0-32,-14 0 16,13 0 47,1 0-47,-1 0-32,1 0 1,-14-13 0,13 13-1,1 0 1,-1 0-16,1 0 15,-1-14 32,1 14-31,-1 0 0,1 0-1,-15 0 1,28-13 15,-27 13 0,14 0 1,-1 0-17,1 0 1,-1 0 15,1 0-15,-1 0-1,1 0 1,-14-14 0,13 14 62,1 0-63,-1 0 1,1 0 46,-1 0-62,1 0 32,13-13-1,-14 13 0,1 0 0,-1 0-15,-13-14 0,14 14 31,-1 0-1,1 0-30,-1 0 15,1 0 47,-1 0-46,1 0 15,-1-13-16,1 13 0,-1 0-15,1 0 15,-1 0-31,1-14 47,-14 14 15,13 0-30,-13 0-1,14-14 0,-1 14-15,1 0-1,-1 0 1,1 0 15,-1 0 16,0 0 109,1 0-124,-1 0-1,1 0 78,-1-13-109,1 13 141,-1 0-16,1 0-47,-1 0 31,1 0 1,-14 0 202,13 0-296,1 0-1,-1 0-15,-13-27 16,14 27 15,-1 0-15,1 0 203,-1 0-79,14-14 110,-13 1-203,13-1 63,-14 1-32,1 13-63,13-14 17</inkml:trace>
  </inkml:traceGroup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84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2.86527" units="1/cm"/>
          <inkml:channelProperty channel="Y" name="resolution" value="36.48649" units="1/cm"/>
          <inkml:channelProperty channel="T" name="resolution" value="1" units="1/dev"/>
        </inkml:channelProperties>
      </inkml:inkSource>
      <inkml:timestamp xml:id="ts0" timeString="2020-02-25T17:36:15.890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9E4ABE87-4421-475C-B61F-594360F47274}" emma:medium="tactile" emma:mode="ink">
          <msink:context xmlns:msink="http://schemas.microsoft.com/ink/2010/main" type="writingRegion" rotatedBoundingBox="21394,13163 21467,13163 21467,13334 21394,13334"/>
        </emma:interpretation>
      </emma:emma>
    </inkml:annotationXML>
    <inkml:traceGroup>
      <inkml:annotationXML>
        <emma:emma xmlns:emma="http://www.w3.org/2003/04/emma" version="1.0">
          <emma:interpretation id="{68A24D39-8A75-4157-9556-B7F648DEA10C}" emma:medium="tactile" emma:mode="ink">
            <msink:context xmlns:msink="http://schemas.microsoft.com/ink/2010/main" type="paragraph" rotatedBoundingBox="21394,13163 21467,13163 21467,13334 21394,13334" alignmentLevel="1"/>
          </emma:interpretation>
        </emma:emma>
      </inkml:annotationXML>
      <inkml:traceGroup>
        <inkml:annotationXML>
          <emma:emma xmlns:emma="http://www.w3.org/2003/04/emma" version="1.0">
            <emma:interpretation id="{38163253-D1F7-405D-A509-6D3AA22FCD24}" emma:medium="tactile" emma:mode="ink">
              <msink:context xmlns:msink="http://schemas.microsoft.com/ink/2010/main" type="line" rotatedBoundingBox="21394,13163 21467,13163 21467,13334 21394,13334"/>
            </emma:interpretation>
          </emma:emma>
        </inkml:annotationXML>
        <inkml:traceGroup>
          <inkml:annotationXML>
            <emma:emma xmlns:emma="http://www.w3.org/2003/04/emma" version="1.0">
              <emma:interpretation id="{84A3E9BE-A123-4954-AE74-42BBBC8D8A01}" emma:medium="tactile" emma:mode="ink">
                <msink:context xmlns:msink="http://schemas.microsoft.com/ink/2010/main" type="inkWord" rotatedBoundingBox="21394,13163 21443,13163 21443,13285 21394,13285"/>
              </emma:interpretation>
              <emma:one-of disjunction-type="recognition" id="oneOf0">
                <emma:interpretation id="interp0" emma:lang="" emma:confidence="1">
                  <emma:literal>,</emma:literal>
                </emma:interpretation>
                <emma:interpretation id="interp1" emma:lang="" emma:confidence="0">
                  <emma:literal>.</emma:literal>
                </emma:interpretation>
                <emma:interpretation id="interp2" emma:lang="" emma:confidence="0">
                  <emma:literal>'</emma:literal>
                </emma:interpretation>
                <emma:interpretation id="interp3" emma:lang="" emma:confidence="0">
                  <emma:literal>l</emma:literal>
                </emma:interpretation>
                <emma:interpretation id="interp4" emma:lang="" emma:confidence="0">
                  <emma:literal>/</emma:literal>
                </emma:interpretation>
              </emma:one-of>
            </emma:emma>
          </inkml:annotationXML>
          <inkml:trace contextRef="#ctx0" brushRef="#br0">0-49 0,'0'49'828,"-25"-49"-765,25 24 109,0 1 93,-24-1 2048</inkml:trace>
        </inkml:traceGroup>
        <inkml:traceGroup>
          <inkml:annotationXML>
            <emma:emma xmlns:emma="http://www.w3.org/2003/04/emma" version="1.0">
              <emma:interpretation id="{FC72DA69-64B1-46E8-95F7-02DD798CD28E}" emma:medium="tactile" emma:mode="ink">
                <msink:context xmlns:msink="http://schemas.microsoft.com/ink/2010/main" type="inkWord" rotatedBoundingBox="21443,13212 21467,13212 21467,13334 21443,13334"/>
              </emma:interpretation>
              <emma:one-of disjunction-type="recognition" id="oneOf1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-12685.9107">0 0 0,'24'24'1547,"-24"1"-1047,0-1-406,0 25 468</inkml:trace>
        </inkml:traceGroup>
      </inkml:traceGroup>
    </inkml:traceGroup>
  </inkml:traceGroup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84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2.86527" units="1/cm"/>
          <inkml:channelProperty channel="Y" name="resolution" value="36.48649" units="1/cm"/>
          <inkml:channelProperty channel="T" name="resolution" value="1" units="1/dev"/>
        </inkml:channelProperties>
      </inkml:inkSource>
      <inkml:timestamp xml:id="ts0" timeString="2020-02-25T17:36:31.221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0D00A4EA-2ECF-4D58-954A-ED7FBEB508F0}" emma:medium="tactile" emma:mode="ink">
          <msink:context xmlns:msink="http://schemas.microsoft.com/ink/2010/main" type="writingRegion" rotatedBoundingBox="11234,9255 11258,9255 11258,9353 11234,9353"/>
        </emma:interpretation>
      </emma:emma>
    </inkml:annotationXML>
    <inkml:traceGroup>
      <inkml:annotationXML>
        <emma:emma xmlns:emma="http://www.w3.org/2003/04/emma" version="1.0">
          <emma:interpretation id="{36B09F07-594F-47AB-B600-2462C34FC2B9}" emma:medium="tactile" emma:mode="ink">
            <msink:context xmlns:msink="http://schemas.microsoft.com/ink/2010/main" type="paragraph" rotatedBoundingBox="11234,9255 11258,9255 11258,9353 11234,9353" alignmentLevel="1"/>
          </emma:interpretation>
        </emma:emma>
      </inkml:annotationXML>
      <inkml:traceGroup>
        <inkml:annotationXML>
          <emma:emma xmlns:emma="http://www.w3.org/2003/04/emma" version="1.0">
            <emma:interpretation id="{B2E92805-E9A2-44F9-A86E-B60870402280}" emma:medium="tactile" emma:mode="ink">
              <msink:context xmlns:msink="http://schemas.microsoft.com/ink/2010/main" type="line" rotatedBoundingBox="11234,9255 11258,9255 11258,9353 11234,9353"/>
            </emma:interpretation>
          </emma:emma>
        </inkml:annotationXML>
        <inkml:traceGroup>
          <inkml:annotationXML>
            <emma:emma xmlns:emma="http://www.w3.org/2003/04/emma" version="1.0">
              <emma:interpretation id="{88C5EFD0-FF37-466D-95C5-F91175CFB88F}" emma:medium="tactile" emma:mode="ink">
                <msink:context xmlns:msink="http://schemas.microsoft.com/ink/2010/main" type="inkWord" rotatedBoundingBox="11234,9255 11258,9255 11258,9353 11234,9353"/>
              </emma:interpretation>
              <emma:one-of disjunction-type="recognition" id="oneOf0">
                <emma:interpretation id="interp0" emma:lang="" emma:confidence="1">
                  <emma:literal>,</emma:literal>
                </emma:interpretation>
                <emma:interpretation id="interp1" emma:lang="" emma:confidence="0">
                  <emma:literal>.</emma:literal>
                </emma:interpretation>
                <emma:interpretation id="interp2" emma:lang="" emma:confidence="0">
                  <emma:literal>'</emma:literal>
                </emma:interpretation>
                <emma:interpretation id="interp3" emma:lang="" emma:confidence="0">
                  <emma:literal>)</emma:literal>
                </emma:interpretation>
                <emma:interpretation id="interp4" emma:lang="" emma:confidence="0">
                  <emma:literal>;</emma:literal>
                </emma:interpretation>
              </emma:one-of>
            </emma:emma>
          </inkml:annotationXML>
          <inkml:trace contextRef="#ctx0" brushRef="#br0">24 0 0,'0'25'500,"0"-1"-109,0 1-250,-24-1 265</inkml:trace>
        </inkml:traceGroup>
      </inkml:traceGroup>
    </inkml:traceGroup>
  </inkml:traceGroup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84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2.86527" units="1/cm"/>
          <inkml:channelProperty channel="Y" name="resolution" value="36.48649" units="1/cm"/>
          <inkml:channelProperty channel="T" name="resolution" value="1" units="1/dev"/>
        </inkml:channelProperties>
      </inkml:inkSource>
      <inkml:timestamp xml:id="ts0" timeString="2020-02-25T17:36:51.814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FDB2CFC5-2A12-4851-8AC3-84B6A172CE8A}" emma:medium="tactile" emma:mode="ink">
          <msink:context xmlns:msink="http://schemas.microsoft.com/ink/2010/main" type="writingRegion" rotatedBoundingBox="6227,6080 6593,6080 6593,6935 6227,6935"/>
        </emma:interpretation>
      </emma:emma>
    </inkml:annotationXML>
    <inkml:traceGroup>
      <inkml:annotationXML>
        <emma:emma xmlns:emma="http://www.w3.org/2003/04/emma" version="1.0">
          <emma:interpretation id="{DAF6E314-5BD5-4027-90AA-A3064D43B24C}" emma:medium="tactile" emma:mode="ink">
            <msink:context xmlns:msink="http://schemas.microsoft.com/ink/2010/main" type="paragraph" rotatedBoundingBox="6227,6080 6593,6080 6593,6935 6227,693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69473ACF-C125-4F3F-8419-49975D94CE58}" emma:medium="tactile" emma:mode="ink">
              <msink:context xmlns:msink="http://schemas.microsoft.com/ink/2010/main" type="line" rotatedBoundingBox="6227,6080 6593,6080 6593,6935 6227,6935"/>
            </emma:interpretation>
          </emma:emma>
        </inkml:annotationXML>
        <inkml:traceGroup>
          <inkml:annotationXML>
            <emma:emma xmlns:emma="http://www.w3.org/2003/04/emma" version="1.0">
              <emma:interpretation id="{50C13363-1824-492C-A4A8-AA23234F2C83}" emma:medium="tactile" emma:mode="ink">
                <msink:context xmlns:msink="http://schemas.microsoft.com/ink/2010/main" type="inkWord" rotatedBoundingBox="6520,6080 6593,6080 6593,6422 6520,6422"/>
              </emma:interpretation>
              <emma:one-of disjunction-type="recognition" id="oneOf0">
                <emma:interpretation id="interp0" emma:lang="" emma:confidence="0">
                  <emma:literal>,</emma:literal>
                </emma:interpretation>
                <emma:interpretation id="interp1" emma:lang="" emma:confidence="0">
                  <emma:literal>.</emma:literal>
                </emma:interpretation>
                <emma:interpretation id="interp2" emma:lang="" emma:confidence="0">
                  <emma:literal>'</emma:literal>
                </emma:interpretation>
                <emma:interpretation id="interp3" emma:lang="" emma:confidence="0">
                  <emma:literal>l</emma:literal>
                </emma:interpretation>
                <emma:interpretation id="interp4" emma:lang="" emma:confidence="0">
                  <emma:literal>)</emma:literal>
                </emma:interpretation>
              </emma:one-of>
            </emma:emma>
          </inkml:annotationXML>
          <inkml:trace contextRef="#ctx0" brushRef="#br0">148 0 0,'0'25'813,"0"-1"-626,0 1-77,0-1 108,0 0-171,0 1 31,0-1-31,0 1 16,-24-25-16,24 24 0,0 1-1,0-1 111,-24-24-157,24 24 47,-25 1 687,25-1-250</inkml:trace>
        </inkml:traceGroup>
        <inkml:traceGroup>
          <inkml:annotationXML>
            <emma:emma xmlns:emma="http://www.w3.org/2003/04/emma" version="1.0">
              <emma:interpretation id="{BBDA90DE-208D-43C0-A861-6748BF3FB58D}" emma:medium="tactile" emma:mode="ink">
                <msink:context xmlns:msink="http://schemas.microsoft.com/ink/2010/main" type="inkWord" rotatedBoundingBox="6227,6080 6471,6080 6471,6935 6227,6935"/>
              </emma:interpretation>
              <emma:one-of disjunction-type="recognition" id="oneOf1">
                <emma:interpretation id="interp5" emma:lang="" emma:confidence="1">
                  <emma:literal/>
                </emma:interpretation>
              </emma:one-of>
            </emma:emma>
          </inkml:annotationXML>
          <inkml:trace contextRef="#ctx0" brushRef="#br0" timeOffset="-13491.3195">26 0 0,'0'25'609,"0"24"-562,0-25 47,0 0-63,0 1 360,-24-50 374,24 1 32</inkml:trace>
          <inkml:trace contextRef="#ctx0" brushRef="#br0" timeOffset="-6215.2051">2 196 0,'0'24'1203,"0"1"-1000,0-1-16,-25 0 141,1-24-78,24 49-171,0-24-17,-24-1-15,24 1-31,0-1 140,0 0-94,0 1-46,-25-1 31,1 25 187,24-24-187,0 23 0,0-23 78,-25-25-78,1 49 125,24-25 140,0 1-296,-25 23-1,25 1 17,-24-49 218</inkml:trace>
        </inkml:traceGroup>
      </inkml:traceGroup>
    </inkml:traceGroup>
  </inkml:traceGroup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84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2.86527" units="1/cm"/>
          <inkml:channelProperty channel="Y" name="resolution" value="36.48649" units="1/cm"/>
          <inkml:channelProperty channel="T" name="resolution" value="1" units="1/dev"/>
        </inkml:channelProperties>
      </inkml:inkSource>
      <inkml:timestamp xml:id="ts0" timeString="2020-02-25T17:38:26.583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DE47A4D7-DBFD-49E7-8DC8-EB398BB63E47}" emma:medium="tactile" emma:mode="ink">
          <msink:context xmlns:msink="http://schemas.microsoft.com/ink/2010/main" type="writingRegion" rotatedBoundingBox="15004,8303 15019,8303 15019,8547 15004,8547"/>
        </emma:interpretation>
      </emma:emma>
    </inkml:annotationXML>
    <inkml:traceGroup>
      <inkml:annotationXML>
        <emma:emma xmlns:emma="http://www.w3.org/2003/04/emma" version="1.0">
          <emma:interpretation id="{937F7E7A-D4C2-4EF4-A0FB-0349D47DFE2E}" emma:medium="tactile" emma:mode="ink">
            <msink:context xmlns:msink="http://schemas.microsoft.com/ink/2010/main" type="paragraph" rotatedBoundingBox="15004,8303 15019,8303 15019,8547 15004,8547" alignmentLevel="1"/>
          </emma:interpretation>
        </emma:emma>
      </inkml:annotationXML>
      <inkml:traceGroup>
        <inkml:annotationXML>
          <emma:emma xmlns:emma="http://www.w3.org/2003/04/emma" version="1.0">
            <emma:interpretation id="{244718A7-1905-4025-8305-77AFE9ED68BA}" emma:medium="tactile" emma:mode="ink">
              <msink:context xmlns:msink="http://schemas.microsoft.com/ink/2010/main" type="line" rotatedBoundingBox="15004,8303 15019,8303 15019,8547 15004,8547"/>
            </emma:interpretation>
          </emma:emma>
        </inkml:annotationXML>
        <inkml:traceGroup>
          <inkml:annotationXML>
            <emma:emma xmlns:emma="http://www.w3.org/2003/04/emma" version="1.0">
              <emma:interpretation id="{C7F33500-2A72-4473-8417-A89CA0CB3287}" emma:medium="tactile" emma:mode="ink">
                <msink:context xmlns:msink="http://schemas.microsoft.com/ink/2010/main" type="inkWord" rotatedBoundingBox="15004,8303 15019,8303 15019,8547 15004,8547"/>
              </emma:interpretation>
              <emma:one-of disjunction-type="recognition" id="oneOf0">
                <emma:interpretation id="interp0" emma:lang="" emma:confidence="1">
                  <emma:literal>.</emma:literal>
                </emma:interpretation>
                <emma:interpretation id="interp1" emma:lang="" emma:confidence="0">
                  <emma:literal>\</emma:literal>
                </emma:interpretation>
                <emma:interpretation id="interp2" emma:lang="" emma:confidence="0">
                  <emma:literal>,</emma:literal>
                </emma:interpretation>
                <emma:interpretation id="interp3" emma:lang="" emma:confidence="0">
                  <emma:literal>:</emma:literal>
                </emma:interpretation>
                <emma:interpretation id="interp4" emma:lang="" emma:confidence="0">
                  <emma:literal>$</emma:literal>
                </emma:interpretation>
              </emma:one-of>
            </emma:emma>
          </inkml:annotationXML>
          <inkml:trace contextRef="#ctx0" brushRef="#br0">0 244 0,'0'-24'203,"0"-1"-109,0 1-78,0-1 15,0 1-16,0 0 1,0-1 0,0-24 15,0 25 0</inkml:trace>
        </inkml:traceGroup>
      </inkml:traceGroup>
    </inkml:traceGroup>
  </inkml:traceGroup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84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2.86527" units="1/cm"/>
          <inkml:channelProperty channel="Y" name="resolution" value="36.48649" units="1/cm"/>
          <inkml:channelProperty channel="T" name="resolution" value="1" units="1/dev"/>
        </inkml:channelProperties>
      </inkml:inkSource>
      <inkml:timestamp xml:id="ts0" timeString="2020-02-25T17:38:33.656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684B1489-1951-4B18-A93D-7971494BC7A5}" emma:medium="tactile" emma:mode="ink">
          <msink:context xmlns:msink="http://schemas.microsoft.com/ink/2010/main" type="writingRegion" rotatedBoundingBox="28721,14433 28843,14433 28843,14531 28721,14531"/>
        </emma:interpretation>
      </emma:emma>
    </inkml:annotationXML>
    <inkml:traceGroup>
      <inkml:annotationXML>
        <emma:emma xmlns:emma="http://www.w3.org/2003/04/emma" version="1.0">
          <emma:interpretation id="{6880583C-96A3-4C54-A185-2DB6570D7498}" emma:medium="tactile" emma:mode="ink">
            <msink:context xmlns:msink="http://schemas.microsoft.com/ink/2010/main" type="paragraph" rotatedBoundingBox="28721,14433 28843,14433 28843,14531 28721,14531" alignmentLevel="1"/>
          </emma:interpretation>
        </emma:emma>
      </inkml:annotationXML>
      <inkml:traceGroup>
        <inkml:annotationXML>
          <emma:emma xmlns:emma="http://www.w3.org/2003/04/emma" version="1.0">
            <emma:interpretation id="{9D24E009-1840-4BF5-87B8-DE9492095661}" emma:medium="tactile" emma:mode="ink">
              <msink:context xmlns:msink="http://schemas.microsoft.com/ink/2010/main" type="line" rotatedBoundingBox="28721,14433 28843,14433 28843,14531 28721,14531"/>
            </emma:interpretation>
          </emma:emma>
        </inkml:annotationXML>
        <inkml:traceGroup>
          <inkml:annotationXML>
            <emma:emma xmlns:emma="http://www.w3.org/2003/04/emma" version="1.0">
              <emma:interpretation id="{389CA168-B547-41E3-9333-97A8678A3C3A}" emma:medium="tactile" emma:mode="ink">
                <msink:context xmlns:msink="http://schemas.microsoft.com/ink/2010/main" type="inkWord" rotatedBoundingBox="28721,14433 28843,14433 28843,14531 28721,14531"/>
              </emma:interpretation>
              <emma:one-of disjunction-type="recognition" id="oneOf0">
                <emma:interpretation id="interp0" emma:lang="" emma:confidence="0">
                  <emma:literal>.</emma:literal>
                </emma:interpretation>
                <emma:interpretation id="interp1" emma:lang="" emma:confidence="0">
                  <emma:literal>,</emma:literal>
                </emma:interpretation>
                <emma:interpretation id="interp2" emma:lang="" emma:confidence="0">
                  <emma:literal>"</emma:literal>
                </emma:interpretation>
                <emma:interpretation id="interp3" emma:lang="" emma:confidence="0">
                  <emma:literal>9</emma:literal>
                </emma:interpretation>
                <emma:interpretation id="interp4" emma:lang="" emma:confidence="0">
                  <emma:literal>'</emma:literal>
                </emma:interpretation>
              </emma:one-of>
            </emma:emma>
          </inkml:annotationXML>
          <inkml:trace contextRef="#ctx0" brushRef="#br0">122 0 0,'0'24'469,"0"1"-391,-25-25 1094,25-25-1109,0 1-1,-24 24-46,0 0 812,24 24-812,0 1-1,-25-1 1,25 1 15,-24-25 47</inkml:trace>
        </inkml:traceGroup>
      </inkml:traceGroup>
    </inkml:traceGroup>
  </inkml:traceGroup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84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2.86527" units="1/cm"/>
          <inkml:channelProperty channel="Y" name="resolution" value="36.48649" units="1/cm"/>
          <inkml:channelProperty channel="T" name="resolution" value="1" units="1/dev"/>
        </inkml:channelProperties>
      </inkml:inkSource>
      <inkml:timestamp xml:id="ts0" timeString="2020-02-25T17:39:45.254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2CCA0908-64B1-4FDC-9995-6B8E6CC957FC}" emma:medium="tactile" emma:mode="ink">
          <msink:context xmlns:msink="http://schemas.microsoft.com/ink/2010/main" type="writingRegion" rotatedBoundingBox="15459,7839 15508,7839 15508,7912 15459,7912"/>
        </emma:interpretation>
      </emma:emma>
    </inkml:annotationXML>
    <inkml:traceGroup>
      <inkml:annotationXML>
        <emma:emma xmlns:emma="http://www.w3.org/2003/04/emma" version="1.0">
          <emma:interpretation id="{1777FC62-1434-4AB3-BC51-EA922A044D28}" emma:medium="tactile" emma:mode="ink">
            <msink:context xmlns:msink="http://schemas.microsoft.com/ink/2010/main" type="paragraph" rotatedBoundingBox="15459,7839 15508,7839 15508,7912 15459,7912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E45C23F-6F45-4392-85CC-D83640043C45}" emma:medium="tactile" emma:mode="ink">
              <msink:context xmlns:msink="http://schemas.microsoft.com/ink/2010/main" type="line" rotatedBoundingBox="15459,7839 15508,7839 15508,7912 15459,7912"/>
            </emma:interpretation>
          </emma:emma>
        </inkml:annotationXML>
        <inkml:traceGroup>
          <inkml:annotationXML>
            <emma:emma xmlns:emma="http://www.w3.org/2003/04/emma" version="1.0">
              <emma:interpretation id="{BDE2E4CE-C1CD-48CB-85E7-3541BE51E28E}" emma:medium="tactile" emma:mode="ink">
                <msink:context xmlns:msink="http://schemas.microsoft.com/ink/2010/main" type="inkWord" rotatedBoundingBox="15459,7839 15508,7839 15508,7912 15459,7912"/>
              </emma:interpretation>
              <emma:one-of disjunction-type="recognition" id="oneOf0">
                <emma:interpretation id="interp0" emma:lang="" emma:confidence="0">
                  <emma:literal>,</emma:literal>
                </emma:interpretation>
                <emma:interpretation id="interp1" emma:lang="" emma:confidence="0">
                  <emma:literal>.</emma:literal>
                </emma:interpretation>
                <emma:interpretation id="interp2" emma:lang="" emma:confidence="0">
                  <emma:literal>;</emma:literal>
                </emma:interpretation>
                <emma:interpretation id="interp3" emma:lang="" emma:confidence="0">
                  <emma:literal>)</emma:literal>
                </emma:interpretation>
                <emma:interpretation id="interp4" emma:lang="" emma:confidence="0">
                  <emma:literal>'</emma:literal>
                </emma:interpretation>
              </emma:one-of>
            </emma:emma>
          </inkml:annotationXML>
          <inkml:trace contextRef="#ctx0" brushRef="#br0">49 0 0,'0'24'844,"0"1"-766,-25-25 250,1 24-328</inkml:trace>
        </inkml:traceGroup>
      </inkml:traceGroup>
    </inkml:traceGroup>
  </inkml:traceGroup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84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2.86527" units="1/cm"/>
          <inkml:channelProperty channel="Y" name="resolution" value="36.48649" units="1/cm"/>
          <inkml:channelProperty channel="T" name="resolution" value="1" units="1/dev"/>
        </inkml:channelProperties>
      </inkml:inkSource>
      <inkml:timestamp xml:id="ts0" timeString="2020-02-25T17:50:28.467"/>
    </inkml:context>
    <inkml:brush xml:id="br0">
      <inkml:brushProperty name="width" value="0.21167" units="cm"/>
      <inkml:brushProperty name="height" value="0.21167" units="cm"/>
      <inkml:brushProperty name="color" value="#FFF2CC"/>
      <inkml:brushProperty name="fitToCurve" value="1"/>
    </inkml:brush>
  </inkml:definitions>
  <inkml:traceGroup>
    <inkml:annotationXML>
      <emma:emma xmlns:emma="http://www.w3.org/2003/04/emma" version="1.0">
        <emma:interpretation id="{916CAED7-141D-4026-9577-E802E106C759}" emma:medium="tactile" emma:mode="ink">
          <msink:context xmlns:msink="http://schemas.microsoft.com/ink/2010/main" type="writingRegion" rotatedBoundingBox="5647,3282 6169,3282 6169,3305 5647,3305"/>
        </emma:interpretation>
      </emma:emma>
    </inkml:annotationXML>
    <inkml:traceGroup>
      <inkml:annotationXML>
        <emma:emma xmlns:emma="http://www.w3.org/2003/04/emma" version="1.0">
          <emma:interpretation id="{859A0AC2-B767-4088-971F-1B3BB4B136C0}" emma:medium="tactile" emma:mode="ink">
            <msink:context xmlns:msink="http://schemas.microsoft.com/ink/2010/main" type="paragraph" rotatedBoundingBox="5647,3282 6169,3282 6169,3305 5647,3305" alignmentLevel="1"/>
          </emma:interpretation>
        </emma:emma>
      </inkml:annotationXML>
      <inkml:traceGroup>
        <inkml:annotationXML>
          <emma:emma xmlns:emma="http://www.w3.org/2003/04/emma" version="1.0">
            <emma:interpretation id="{06E6E9AF-F167-4477-99F1-B31F674B7001}" emma:medium="tactile" emma:mode="ink">
              <msink:context xmlns:msink="http://schemas.microsoft.com/ink/2010/main" type="line" rotatedBoundingBox="5647,3282 6169,3282 6169,3305 5647,3305"/>
            </emma:interpretation>
          </emma:emma>
        </inkml:annotationXML>
        <inkml:traceGroup>
          <inkml:annotationXML>
            <emma:emma xmlns:emma="http://www.w3.org/2003/04/emma" version="1.0">
              <emma:interpretation id="{9C8D6F81-771F-4ED1-B87E-6E40C6CC838C}" emma:medium="tactile" emma:mode="ink">
                <msink:context xmlns:msink="http://schemas.microsoft.com/ink/2010/main" type="inkWord" rotatedBoundingBox="5647,3282 6135,3282 6135,3305 5647,3305"/>
              </emma:interpretation>
              <emma:one-of disjunction-type="recognition" id="oneOf0">
                <emma:interpretation id="interp0" emma:lang="" emma:confidence="0">
                  <emma:literal>.</emma:literal>
                </emma:interpretation>
                <emma:interpretation id="interp1" emma:lang="" emma:confidence="0">
                  <emma:literal>-</emma:literal>
                </emma:interpretation>
                <emma:interpretation id="interp2" emma:lang="" emma:confidence="0">
                  <emma:literal>_</emma:literal>
                </emma:interpretation>
                <emma:interpretation id="interp3" emma:lang="" emma:confidence="0">
                  <emma:literal>/</emma:literal>
                </emma:interpretation>
                <emma:interpretation id="interp4" emma:lang="" emma:confidence="0">
                  <emma:literal>,</emma:literal>
                </emma:interpretation>
              </emma:one-of>
            </emma:emma>
          </inkml:annotationXML>
          <inkml:trace contextRef="#ctx0" brushRef="#br0">488 12 0,'-12'0'812,"0"0"-655,1 0-79,-1 0 172,1 0-172,-1 12-31,0-12 62,1 0-31,-1 0 63,1 0 15,-1 0-78,0 0 63,1 0 109,-1 0-219,1 0 32,-1 0 46,0 0 282,1 0-360,-1 0-15,1 0-1,-1 0 79,0 0-63,1 0 32,-1 0-32,1 0-15,-1 0 15,0 0 16,1-12 234,-1 12-234,-11 0-32,11 0 1,1 0 328,-1 0-344,1 0 15,-13 0 1,13-11-16,-12 11 16,11 0-16,0 0 47</inkml:trace>
        </inkml:traceGroup>
        <inkml:traceGroup>
          <inkml:annotationXML>
            <emma:emma xmlns:emma="http://www.w3.org/2003/04/emma" version="1.0">
              <emma:interpretation id="{8CE93293-ACBD-44A5-8313-B9B2AA5FB0A2}" emma:medium="tactile" emma:mode="ink">
                <msink:context xmlns:msink="http://schemas.microsoft.com/ink/2010/main" type="inkWord" rotatedBoundingBox="5937,3282 6169,3282 6169,3297 5937,3297"/>
              </emma:interpretation>
            </emma:emma>
          </inkml:annotationXML>
          <inkml:trace contextRef="#ctx0" brushRef="#br0" timeOffset="43744.0235">290 1 0,'24'0'875,"-13"0"-719,12 0-109,-11 0 125,0 0 0,-1 0-78,1 0-63,-1 0 110,1 0-79,0 0 32,-1 0 203,1 0-94,-1 0-94,1 0 32,0 0 15,-1 0-93,1 0 577,-1 0-405</inkml:trace>
        </inkml:traceGroup>
      </inkml:traceGroup>
    </inkml:traceGroup>
  </inkml:traceGroup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84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2.86527" units="1/cm"/>
          <inkml:channelProperty channel="Y" name="resolution" value="36.48649" units="1/cm"/>
          <inkml:channelProperty channel="T" name="resolution" value="1" units="1/dev"/>
        </inkml:channelProperties>
      </inkml:inkSource>
      <inkml:timestamp xml:id="ts0" timeString="2020-02-25T18:14:34.933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A38FB174-0A6B-4D30-B5A5-28AB71191135}" emma:medium="tactile" emma:mode="ink">
          <msink:context xmlns:msink="http://schemas.microsoft.com/ink/2010/main" type="inkDrawing" rotatedBoundingBox="8201,3418 8690,3468 8685,3516 8196,3465" semanticType="callout" shapeName="Other"/>
        </emma:interpretation>
      </emma:emma>
    </inkml:annotationXML>
    <inkml:trace contextRef="#ctx0" brushRef="#br0">486 81 0,'-14'0'563,"1"-13"-548,-1 13 17,1 0-32,-1 0 15,1 0 17,-1 0-17,1 0 1,-1 0-1,1 0 1,-1 0 0,1 0 15,-1 0-15,1 0-16,-1 0 15,1 0 1,-1 0 31,-13 0-16,14 0 16,-14 0 15,13-14-46,1 14 15,-1 0 0,1 0-15,-1-13 15,1 13 16,-1 0 0,-13 0 141,14 0-157,-14 0 203,27-14-218,-14 1-1,1-1 1</inkml:trace>
  </inkml:traceGroup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84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2.86527" units="1/cm"/>
          <inkml:channelProperty channel="Y" name="resolution" value="36.48649" units="1/cm"/>
          <inkml:channelProperty channel="T" name="resolution" value="1" units="1/dev"/>
        </inkml:channelProperties>
      </inkml:inkSource>
      <inkml:timestamp xml:id="ts0" timeString="2020-02-24T22:22:36.818"/>
    </inkml:context>
    <inkml:brush xml:id="br0">
      <inkml:brushProperty name="width" value="0.06667" units="cm"/>
      <inkml:brushProperty name="height" value="0.066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D497980C-5B8E-4A8A-BB16-2B3BC2DA4EBC}" emma:medium="tactile" emma:mode="ink">
          <msink:context xmlns:msink="http://schemas.microsoft.com/ink/2010/main" type="inkDrawing" rotatedBoundingBox="6666,3485 14674,3286 14683,3639 6675,3839" shapeName="Other"/>
        </emma:interpretation>
      </emma:emma>
    </inkml:annotationXML>
    <inkml:trace contextRef="#ctx0" brushRef="#br0">293 415 0,'25'0'328,"-1"0"-328,0 0 0,1 0 31,-1 0 32,1 0-32,-1 0-15,1 0-1,-1 0-15,0 0 16,1 0 0,-1 0-16,1 0 62,-1 0-46,1 0-1,-1 0 64,0 0-48,1 0-31,-1 0 31,25 0-31,-25 0 16,1 0-1,-1 0-15,1 0 32,-1 0-32,1 0 31,-1 0-31,0 0 15,1 0-15,-1 0 16,25 0-16,-24 0 31,-1 0-15,0 0 15,1 0-31,-1 0 16,1 0-1,-1 0 1,1 0 0,-1 0-1,25 0 1,-25 0 0,25 0-16,-24 0 15,-1 0 1,0 0-16,1 0 15,24 0 1,-25 0 0,25 0-1,-25 0 1,25 0 0,-24 0-1,23 0-15,-23 0 16,24 0 15,-25 0-15,25 0 15,-25 0 0,1 0 0,-1 0-15,1 0-16,-1 0 31,25 0-31,-25 0 16,1 0 0,-1 0-16,1 0 15,-1 0 1,0 0-1,1 0-15,-1 0 16,1 0 0,24 0-1,-25 0 32,0 0-31,1 0-1,-1 0 17,1 0-17,24 24 1,-25-24 0,25 0-1,-25 0 16,1 0-15,-1 0-16,1 0 16,-1 0-1,0 0 17,1 0-17,-1 0 1,1 0 15,-1 0 78,0 0-93,1 25 0,-1-25 62,1 0-63,-1 0 32,1 0 78,-1 0-93,0 0 14,1 0 48,-1 0-63,-24-25 891,0 1-750,-24-1 406,-1 25-515,1 0-16,0-24-32,-1 24 1,1-24 0,-25 24 15,24 0 0,-23 0-15,23-25 15,1 25 63,-1 0-32,1 0-46,0 0 31,-1 0-32,1 0 1,-1 0 0,1 0-1,-1 0 1,1 0 15,0 0-15,-1 0 31,1 0-32,-1 0-15,1 0 31,-1 0-31,1 0 16,0 0 0,-25 0-16,24-24 15,-24 24 1,1 0 0,23 0-16,1 0 15,-1 0 1,-24 0-16,25 0 15,0 0 1,-1 0-16,1 0 16,-1 0-16,1 0 15,-25-25-15,25 25 16,-1 0 0,1 0-16,-25-24 15,0 24 1,25 0-1,-25 0 17,24 0-1,1 0-15,0 0-16,-1 0 15,1 0 1,-1 0-16,1 0 15,0 0 17,-1 0-32,1 0 47,-1 0-47,1 0 15,-25 0 1,25 0-16,-1 0 15,1 0 1,-1 0 0,1 0 15,-1 0-15,1 0-1,0 0 16,-1 0-15,1 0 15,-1 0-15,-24 0 0,25 0-1,0 0 1,-1 0-1,1 0 1,-1 0 0,1 0-16,-1 0 15,1 0-15,0 0 32,-1 0-17,1 0 1,-25-24 31,25 24 0,-1 0-16,1 0-16,-1 0-15,1 0 32,-1 0-32,1 0 15,0 0 17,-25 0-17,24 0 16,-24 0 16,25 0 203,-25 0-250,0 0 16,1 0-16,-1 0 16,24 0-1,1 0 1,-1 0 281,1 0-282,0 0 79,-1 0-78,1 0 31,73 0 78,-25 0-110,25 0 1,-25 0-16,25 0 31,-24 0-15,23 0-1,-23-25 1,-1 25-16,1 0 16,23 0-16,1 0 15,25 0-15,-26 0 16,26 0-16,-1 0 15,25 0-15,-25 0 16,25 0-16,-1 0 16,1 0-16,-49 0 15,24 0-15,25 0 16,-49 0-16,24 0 16,-24 0-16,24 0 15,-49 0 1,25 0-16,-24 0 15,24 0 17,-1 0-32,-23 0 15,24 0 1,-25 0-16,25 0 16,24 0-16,-48 0 15,23 0-15,26 0 16,-25 0-16,-1 0 15,26 0-15,-25 0 16,24 0-16,-24 0 16,-25 0-1,1 0 1,23 0 0,-23 0-1,24 0-15,0 0 16,-1 0-1,1 0-15,24 0 16,-48 0 0,-1 0-16,25 0 15,-24 0 1,-1 0-16,0 0 16,1 0-16,24 0 15,-25 0-15,25 0 16,-25 0-16,25 0 15,-24 0-15,-1 0 16,0 0-16,1 0 16,-1 0-1,1 0-15,-1 0 32,1 0-32,23 0 15,-23 0-15,48 0 16,0 0-16,-48 0 15,48 0-15,25 0 16,-49 0-16,0 0 16,-1 0-16,-23 0 15,24 0 17,-25 0-17,0 0-15,1 0 16,48 0-1,-24 0-15,0 0 16,-25 0-16,25 0 16,-24 0-16,-1 0 47,25 0-32,-25-24 1,49 24-16,-24 0 15,25 0-15,-1 0 16,0 0-16,-48 0 16,23 0-16,-23 0 15,-1 0-15,1 0 16,-1 0-16,25 0 16,0 0-16,49 0 15,-25 0-15,49 0 16,24 0-16,1 0 15,-49 0-15,-1 0 16,50 0-16,-74 0 16,0 0-16,-48 0 15,24 0-15,-25 0 16,1 0-16,23 0 31,1 0-15,-24 0-1,-1 0 1,1 0 0,-1 0-16,0 0 15,25 0 1,-24 0-16,-1 0 16,0 0-16,50 0 31,-50 0-31,25 0 15,24 0-15,-48 0 16,-1 0 0,49 0 265,49 0-265,25 0-16,0 0 15,-50 0-15,-23 0 16,-50 0-1,25 0 17,-25 0-32,1 0 15,48 0-15,0 0 16,-48 0 0,-1 0-16,0 0 125,-24-25-94,0 1-16,0-1 1,-24 25 0,-25 0-16,-24 0 15,24-48-15,0 48 16,0-25-16,1 25 16,23 0-16,1 0 15,-1 0-15,1-24 156</inkml:trace>
  </inkml:traceGroup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84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2.86527" units="1/cm"/>
          <inkml:channelProperty channel="Y" name="resolution" value="36.48649" units="1/cm"/>
          <inkml:channelProperty channel="T" name="resolution" value="1" units="1/dev"/>
        </inkml:channelProperties>
      </inkml:inkSource>
      <inkml:timestamp xml:id="ts0" timeString="2020-02-24T22:23:13.894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EF8DE1B7-4EAF-47F5-8BC5-3CDC543AC3D3}" emma:medium="tactile" emma:mode="ink">
          <msink:context xmlns:msink="http://schemas.microsoft.com/ink/2010/main" type="inkDrawing" rotatedBoundingBox="6933,3618 9767,3534 9768,3579 6935,3663" shapeName="Other"/>
        </emma:interpretation>
      </emma:emma>
    </inkml:annotationXML>
    <inkml:trace contextRef="#ctx0" brushRef="#br0">0 98 0,'25'-24'281,"-1"24"-187,1 0 77,-1 0-139,0 0-17,1 0 32,-1 0-16,1 0-31,-1 0 63,1 0 15,-1 0 47,0-25-109,1 25 31,-1 0-16,1 0 31,-1 0 1,1 0-32,-1 0 32,0 0-32,1 0-31,-1 0 31,1 0 0,-1 0 16,0 0-31,1 0-16,-1 0 31,1 0-15,-1 0-16,1 0 31,23 0 0,-23 0 47,24 0-46,-25 0-1,1 0 16,-1 0-32,0 0 1,1 0 31,-1 0-32,1 0 17,-1 0 30,1 0-15,-1 0 16,0 0-63,1 0 15,-1 0 32,1 0-31,-1 0-1,1 0 79,-1 0-78,0 0-16,1 0 31,-1 0 0,1 0 32,-1 0-32,25 0-15,0 0-1,-25 0-15,1 0 16,-1 0-1,0 0 17,1 0 30,-1 0-46,1 0 124,-1 0-124,-24-24 0,25 24-16,-1 0 15,0 0 1,1 0 0,24 0-1,-49-25 1,24 25-1,0 0 17,25 0-1,-24 0-15,24 0-16,-25 0 15,25 0 1,-25 0-1,1 0 1,-1 0-16,1 0 31,-1 0 1,0 0 30,1 0 1,-1 0-32,1 0-16,-1 0 17,1 0-1,-1 0-15,0 0 15,1 0-16,-1 0 1,1 0 0,-1 0-1,1 0-15,-1 0 16,25 0 0,-25 0 15,1 0-16,-1 0-15,0 0 16,1 0 0,-1 0-1,1 0 63,-1 0-31,1 0 16,-1 0-48,0 0 17</inkml:trace>
  </inkml:traceGroup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84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2.86527" units="1/cm"/>
          <inkml:channelProperty channel="Y" name="resolution" value="36.48649" units="1/cm"/>
          <inkml:channelProperty channel="T" name="resolution" value="1" units="1/dev"/>
        </inkml:channelProperties>
      </inkml:inkSource>
      <inkml:timestamp xml:id="ts0" timeString="2020-02-24T22:23:18.952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54B90170-5AC8-405B-B259-5BC5E6BF6EBD}" emma:medium="tactile" emma:mode="ink">
          <msink:context xmlns:msink="http://schemas.microsoft.com/ink/2010/main" type="inkDrawing" rotatedBoundingBox="6813,3663 9913,3611 9915,3712 6814,3763" shapeName="Other"/>
        </emma:interpretation>
      </emma:emma>
    </inkml:annotationXML>
    <inkml:trace contextRef="#ctx0" brushRef="#br0">0 27 0,'25'24'94,"-1"1"-63,1-25 1,-1 0-1,0 24-16,1-24 1,-1 0 0,1 0-1,-1 0 1,0 0 15,25 0 0,-24 0-15,24 0 0,-25 0-1,25 0 63,-25 0-62,1 0 15,-1 0 1,1 0-17,-1 0 1,0 0-1,1 0 64,-1 0-48,1 0 0,-1 0 32,0 0-17,1 0 1,-1 0-15,1 0-1,-1 0-16,1 0 48,-1 0-32,0 0-15,1 0 15,24 0-15,0 0 15,-25 0-15,-24-24-1,24 24 1,1 0-1,-1 0 1,1 0 0,-1 0-16,1 0 15,-1-25 32,0 25-47,1 0 31,-1 0-15,1 0-16,-1 0 16,1 0 15,-1 0-15,0 0-1,25 0 16,-24-24-15,23 24 15,-23-24 16,24 24-16,-25 0 32,25 0-32,-25 0-15,25 0 15,-24 0 0,-1 0 1,1 0-17,-1 0 1,0 0 15,1 0 0,-1 0-15,1 0 0,-1 0 15,0 0 78,1 0-31,-1 0-62,1 0 46,-1 0-46,1 0 15,-25 24-15,24-24 0,0 0-1,1 0 16,-1 0-31,1 0 16,-1 0 0,1 0-1,-1 0 1,0 0 0,1 0-16,-1 0 31,1 49-16,-1-49 32,1 0-15,-1 0 14,0 0-30,1 0 31,-1 0-31,1 0-1,-1 0 16,1 0 1,23 0-17,-23 0 17,24 0 46,-25 0 109,0 0-171,25 0-1,0 0 1,-24 0 0,23 0-1,-23 0 1,24 0 0,-25 0 30,1 0-14,-1 0-1</inkml:trace>
  </inkml:traceGroup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84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2.86527" units="1/cm"/>
          <inkml:channelProperty channel="Y" name="resolution" value="36.48649" units="1/cm"/>
          <inkml:channelProperty channel="T" name="resolution" value="1" units="1/dev"/>
        </inkml:channelProperties>
      </inkml:inkSource>
      <inkml:timestamp xml:id="ts0" timeString="2020-02-24T22:23:20.762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C615FBD7-E4DE-436E-A206-23129A624DBA}" emma:medium="tactile" emma:mode="ink">
          <msink:context xmlns:msink="http://schemas.microsoft.com/ink/2010/main" type="inkDrawing" rotatedBoundingBox="8058,3722 9084,3691 9085,3714 8059,3744" shapeName="Other"/>
        </emma:interpretation>
      </emma:emma>
    </inkml:annotationXML>
    <inkml:trace contextRef="#ctx0" brushRef="#br0">0 46 0,'24'0'125,"1"0"-110,-1 0-15,25 0 32,-25 0-17,1 0 1,-1 0 0,1 0-1,-1 0 1,0 0-1,1 0 1,24-24 0,-25 24-1,25 0 32,-25 0-16,1 0 1,-1 0-17,1 0 1,-1 0 0,1 0-1,-1 0 1,0 0-1,25 0 1,-24 0 0,23 0-16,-23 0 15,24 0-15,0 0 16,-1 0-16,-23 0 16,-1 0-1,1 0 16,-1 0 1,1 0 15</inkml:trace>
  </inkml:traceGroup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84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2.86527" units="1/cm"/>
          <inkml:channelProperty channel="Y" name="resolution" value="36.48649" units="1/cm"/>
          <inkml:channelProperty channel="T" name="resolution" value="1" units="1/dev"/>
        </inkml:channelProperties>
      </inkml:inkSource>
      <inkml:timestamp xml:id="ts0" timeString="2020-02-25T18:14:51.495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96320615-2705-45EF-9BE5-644B4401E20A}" emma:medium="tactile" emma:mode="ink">
          <msink:context xmlns:msink="http://schemas.microsoft.com/ink/2010/main" type="inkDrawing" rotatedBoundingBox="8041,3418 8941,3538 8930,3621 8030,3501" shapeName="Other"/>
        </emma:interpretation>
      </emma:emma>
    </inkml:annotationXML>
    <inkml:trace contextRef="#ctx0" brushRef="#br0">892 180 0,'0'-14'109,"0"1"-15,0-1-63,-13 1 0,-1-1 32,1 14-48,-1 0 17,-13-27-1,14 27-16,-14 0 1,13 0-16,1 0 16,-14 0-16,13 0 15,0 0 1,1 0 0,-1 0-16,1 0 15,-14 0 1,0 0-1,13 0 1,-13 0-16,14 0 16,-1 0-1,1 0 1,-1-13-16,-13 13 16,14 0-1,-28 0-15,14 0 16,14 0-1,-1 0-15,1 0 16,-1-14-16,14 1 16,-13 13-1,-1 0 1,1 0 0,-14 0-1,13 0-15,1 0 16,-1-14-16,1 14 15,-1 0 1,-13 0-16,14 0 16,-1 0-1,1 0 1,-1 0 0,1 0-1,-1 0-15,1-27 47,-1 27-16,0 0-15,1 0 0,-1 0 109,1 0-63,-1 0 610</inkml:trace>
  </inkml:traceGroup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84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2.86527" units="1/cm"/>
          <inkml:channelProperty channel="Y" name="resolution" value="36.48649" units="1/cm"/>
          <inkml:channelProperty channel="T" name="resolution" value="1" units="1/dev"/>
        </inkml:channelProperties>
      </inkml:inkSource>
      <inkml:timestamp xml:id="ts0" timeString="2020-02-25T18:14:55.547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DB1FFC75-2CF4-4CFA-A0FC-DA8E122A17C4}" emma:medium="tactile" emma:mode="ink">
          <msink:context xmlns:msink="http://schemas.microsoft.com/ink/2010/main" type="inkDrawing" rotatedBoundingBox="8179,3424 8895,3654 8863,3756 8147,3526" shapeName="Other"/>
        </emma:interpretation>
      </emma:emma>
    </inkml:annotationXML>
    <inkml:trace contextRef="#ctx0" brushRef="#br0">703 270 0,'0'-14'62,"0"1"1,0-1-17,0 1 17,-14 13-32,14-14 0,-13 1-15,-1-1 31,1 14 0,-1 0-47,-13 0 15,14-27 1,-1 27-16,0 0 16,1 0-1,-1 0 1,14-13 0,-13 13 15,-1 0-16,1 0 32,-1 0-15,-13 0-1,27-14-16,-13 1 110,13-1-78,-14 14 328,14-13-359,-13 13-16,-1-14 16,1 14-16,-1-13 15,1 13-15,-14 0 16,-27 0-16,40 0 15,-40 0-15,14-27 16,13 27-16,0-14 16,13 14-16,1 0 15,-1 0-15,1 0 32,-1 0 30,1 0-62,-1 0 16,14-13-1,-13 13 1,-1 0 109</inkml:trace>
  </inkml:traceGroup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84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72.86527" units="1/cm"/>
          <inkml:channelProperty channel="Y" name="resolution" value="36.48649" units="1/cm"/>
          <inkml:channelProperty channel="T" name="resolution" value="1" units="1/dev"/>
        </inkml:channelProperties>
      </inkml:inkSource>
      <inkml:timestamp xml:id="ts0" timeString="2020-02-25T18:15:06.207"/>
    </inkml:context>
    <inkml:brush xml:id="br0">
      <inkml:brushProperty name="width" value="0.21167" units="cm"/>
      <inkml:brushProperty name="height" value="0.21167" units="cm"/>
      <inkml:brushProperty name="color" value="#FFFFFF"/>
      <inkml:brushProperty name="fitToCurve" value="1"/>
    </inkml:brush>
  </inkml:definitions>
  <inkml:traceGroup>
    <inkml:annotationXML>
      <emma:emma xmlns:emma="http://www.w3.org/2003/04/emma" version="1.0">
        <emma:interpretation id="{E703919F-A1E0-417C-B7D9-84E42755E234}" emma:medium="tactile" emma:mode="ink">
          <msink:context xmlns:msink="http://schemas.microsoft.com/ink/2010/main" type="inkDrawing" rotatedBoundingBox="8505,3786 8709,3737 8715,3760 8511,3810" shapeName="Other"/>
        </emma:interpretation>
      </emma:emma>
    </inkml:annotationXML>
    <inkml:trace contextRef="#ctx0" brushRef="#br0">0 55 0,'0'-14'610,"14"14"-532,-1 0 0,1 0-47,-1-13 16,1-1-16,-1 14 32,1 0 77,-1 0-124,1 0 15,-1 0 16,1 0 0,-1-13-16,1 13 32,-1 0-48,1 0 267</inkml:trace>
  </inkml:traceGroup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3043343" cy="467071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1" y="2"/>
            <a:ext cx="3043343" cy="467071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300"/>
            </a:lvl1pPr>
          </a:lstStyle>
          <a:p>
            <a:fld id="{764FE6E7-AA0E-40B0-87D0-E00A805F7697}" type="datetimeFigureOut">
              <a:rPr lang="en-US" smtClean="0"/>
              <a:t>2/21/2020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60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1"/>
            <a:ext cx="3043343" cy="467070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3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1" y="8842031"/>
            <a:ext cx="3043343" cy="467070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300"/>
            </a:lvl1pPr>
          </a:lstStyle>
          <a:p>
            <a:fld id="{87562687-7A5B-4415-B0F0-C719E7C4964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756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882762">
              <a:defRPr/>
            </a:pPr>
            <a:fld id="{7D7ED750-6D1C-4EC1-B8EE-9002EB86665A}" type="slidenum">
              <a:rPr lang="en-US" sz="1200">
                <a:solidFill>
                  <a:prstClr val="black"/>
                </a:solidFill>
                <a:latin typeface="Calibri" panose="020F0502020204030204"/>
              </a:rPr>
              <a:pPr defTabSz="882762">
                <a:defRPr/>
              </a:pPr>
              <a:t>1</a:t>
            </a:fld>
            <a:endParaRPr lang="en-US" sz="12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78941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July 15</a:t>
            </a:r>
            <a:r>
              <a:rPr lang="en-US" baseline="30000" dirty="0" smtClean="0"/>
              <a:t>th</a:t>
            </a:r>
            <a:r>
              <a:rPr lang="en-US" dirty="0" smtClean="0"/>
              <a:t> submission</a:t>
            </a:r>
            <a:r>
              <a:rPr lang="en-US" baseline="0" dirty="0" smtClean="0"/>
              <a:t> date is important to Charters asking for the Advance Payment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882762"/>
            <a:fld id="{13063EB2-C203-4E0B-B81C-0429BB0EF5D8}" type="slidenum">
              <a:rPr lang="en-US" sz="1200">
                <a:solidFill>
                  <a:prstClr val="black"/>
                </a:solidFill>
                <a:latin typeface="Calibri" panose="020F0502020204030204"/>
              </a:rPr>
              <a:pPr defTabSz="882762"/>
              <a:t>6</a:t>
            </a:fld>
            <a:endParaRPr lang="en-US" sz="12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35340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This is used for the Advance</a:t>
            </a:r>
            <a:r>
              <a:rPr lang="en-US" baseline="0" dirty="0" smtClean="0"/>
              <a:t> Payment  for Charters – be sure it is in by July 15</a:t>
            </a:r>
            <a:r>
              <a:rPr lang="en-US" baseline="30000" dirty="0" smtClean="0"/>
              <a:t>th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882762"/>
            <a:fld id="{13063EB2-C203-4E0B-B81C-0429BB0EF5D8}" type="slidenum">
              <a:rPr lang="en-US" sz="1200">
                <a:solidFill>
                  <a:prstClr val="black"/>
                </a:solidFill>
                <a:latin typeface="Calibri" panose="020F0502020204030204"/>
              </a:rPr>
              <a:pPr defTabSz="882762"/>
              <a:t>13</a:t>
            </a:fld>
            <a:endParaRPr lang="en-US" sz="12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908118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Mention</a:t>
            </a:r>
            <a:r>
              <a:rPr lang="en-US" baseline="0" dirty="0" smtClean="0"/>
              <a:t> that only one copy is needed.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882762"/>
            <a:fld id="{13063EB2-C203-4E0B-B81C-0429BB0EF5D8}" type="slidenum">
              <a:rPr lang="en-US" sz="1200">
                <a:solidFill>
                  <a:prstClr val="black"/>
                </a:solidFill>
                <a:latin typeface="Calibri" panose="020F0502020204030204"/>
              </a:rPr>
              <a:pPr defTabSz="882762"/>
              <a:t>18</a:t>
            </a:fld>
            <a:endParaRPr lang="en-US" sz="12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4557353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Contact your County with question</a:t>
            </a:r>
            <a:r>
              <a:rPr lang="en-US" baseline="0" dirty="0" smtClean="0"/>
              <a:t> or the Secretary of State’s Office.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882762"/>
            <a:fld id="{13063EB2-C203-4E0B-B81C-0429BB0EF5D8}" type="slidenum">
              <a:rPr lang="en-US" sz="1200">
                <a:solidFill>
                  <a:prstClr val="black"/>
                </a:solidFill>
                <a:latin typeface="Calibri" panose="020F0502020204030204"/>
              </a:rPr>
              <a:pPr defTabSz="882762"/>
              <a:t>25</a:t>
            </a:fld>
            <a:endParaRPr lang="en-US" sz="1200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530336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jp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C33CE57-5C79-46C4-BC58-4EAD400C4E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497893" y="1158659"/>
            <a:ext cx="5694107" cy="3803903"/>
          </a:xfrm>
          <a:prstGeom prst="rect">
            <a:avLst/>
          </a:prstGeom>
        </p:spPr>
      </p:pic>
      <p:pic>
        <p:nvPicPr>
          <p:cNvPr id="2" name="Picture 1" descr="&quot;Department of Education State of Idaho&quot;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60" y="138122"/>
            <a:ext cx="914400" cy="9144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78234"/>
            <a:ext cx="4887589" cy="879766"/>
          </a:xfrm>
          <a:prstGeom prst="rect">
            <a:avLst/>
          </a:prstGeom>
        </p:spPr>
      </p:pic>
      <p:sp>
        <p:nvSpPr>
          <p:cNvPr id="23" name="Date Placeholder 3"/>
          <p:cNvSpPr>
            <a:spLocks noGrp="1"/>
          </p:cNvSpPr>
          <p:nvPr>
            <p:ph type="dt" sz="half" idx="10"/>
          </p:nvPr>
        </p:nvSpPr>
        <p:spPr>
          <a:xfrm>
            <a:off x="8857735" y="6084501"/>
            <a:ext cx="2743200" cy="365125"/>
          </a:xfrm>
        </p:spPr>
        <p:txBody>
          <a:bodyPr/>
          <a:lstStyle>
            <a:lvl1pPr algn="r"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232018" y="6126963"/>
            <a:ext cx="4655571" cy="705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 cap="all" baseline="0">
                <a:solidFill>
                  <a:schemeClr val="bg1"/>
                </a:solidFill>
                <a:latin typeface="Open Sans Light" panose="020B03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i="1" cap="none" baseline="0" dirty="0">
                <a:solidFill>
                  <a:schemeClr val="bg2">
                    <a:lumMod val="25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Supporting Schools and Students to Achieve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00" b="0" i="0" kern="1200" cap="all" baseline="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Sherri Ybarra, ED.s., Superintendent of Public INSTRUCTION</a:t>
            </a:r>
          </a:p>
          <a:p>
            <a:endParaRPr lang="en-US" sz="1600" b="1" i="1" cap="none" baseline="0" dirty="0">
              <a:solidFill>
                <a:schemeClr val="bg2">
                  <a:lumMod val="25000"/>
                </a:schemeClr>
              </a:solidFill>
              <a:latin typeface="+mn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3" name="Arrow: Chevron 2">
            <a:extLst>
              <a:ext uri="{FF2B5EF4-FFF2-40B4-BE49-F238E27FC236}">
                <a16:creationId xmlns:a16="http://schemas.microsoft.com/office/drawing/2014/main" id="{385CF22D-C064-4545-95D9-28691223FAA9}"/>
              </a:ext>
            </a:extLst>
          </p:cNvPr>
          <p:cNvSpPr/>
          <p:nvPr userDrawn="1"/>
        </p:nvSpPr>
        <p:spPr>
          <a:xfrm>
            <a:off x="6716320" y="1158658"/>
            <a:ext cx="2628626" cy="3803904"/>
          </a:xfrm>
          <a:prstGeom prst="chevron">
            <a:avLst>
              <a:gd name="adj" fmla="val 54321"/>
            </a:avLst>
          </a:prstGeom>
          <a:solidFill>
            <a:srgbClr val="032F55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ight Arrow 7" descr="Green Arrow">
            <a:extLst>
              <a:ext uri="{FF2B5EF4-FFF2-40B4-BE49-F238E27FC236}">
                <a16:creationId xmlns:a16="http://schemas.microsoft.com/office/drawing/2014/main" id="{B6C3FD0E-FD0D-40EC-A6F1-E8FC3AA3C22E}"/>
              </a:ext>
            </a:extLst>
          </p:cNvPr>
          <p:cNvSpPr/>
          <p:nvPr userDrawn="1"/>
        </p:nvSpPr>
        <p:spPr>
          <a:xfrm>
            <a:off x="-745" y="1158659"/>
            <a:ext cx="7967878" cy="3803904"/>
          </a:xfrm>
          <a:prstGeom prst="homePlate">
            <a:avLst>
              <a:gd name="adj" fmla="val 38378"/>
            </a:avLst>
          </a:prstGeom>
          <a:solidFill>
            <a:srgbClr val="032F5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+mn-cs"/>
              </a:rPr>
              <a:t>	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535460" y="1164111"/>
            <a:ext cx="9144000" cy="1876899"/>
          </a:xfrm>
        </p:spPr>
        <p:txBody>
          <a:bodyPr anchor="b">
            <a:normAutofit/>
          </a:bodyPr>
          <a:lstStyle>
            <a:lvl1pPr algn="l">
              <a:defRPr sz="4000" b="1" baseline="0">
                <a:solidFill>
                  <a:schemeClr val="bg1"/>
                </a:solidFill>
                <a:effectLst/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here to edit </a:t>
            </a:r>
            <a:br>
              <a:rPr lang="en-US" dirty="0"/>
            </a:br>
            <a:r>
              <a:rPr lang="en-US" dirty="0"/>
              <a:t>master slide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5460" y="3121918"/>
            <a:ext cx="9144000" cy="473898"/>
          </a:xfrm>
        </p:spPr>
        <p:txBody>
          <a:bodyPr/>
          <a:lstStyle>
            <a:lvl1pPr marL="0" indent="0" algn="l">
              <a:buNone/>
              <a:defRPr sz="2000" cap="none" baseline="0">
                <a:solidFill>
                  <a:schemeClr val="bg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24312488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Branding &amp; Accessibility |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AAFF7-C4D7-4A72-B8FA-A17532192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635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Branding &amp; Accessibility |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AAFF7-C4D7-4A72-B8FA-A17532192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9591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Branding &amp; Accessibility |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AAFF7-C4D7-4A72-B8FA-A17532192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4271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ecorative Background Imag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3" y="1164111"/>
            <a:ext cx="12197161" cy="377587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5460" y="1164111"/>
            <a:ext cx="5497871" cy="1876899"/>
          </a:xfrm>
        </p:spPr>
        <p:txBody>
          <a:bodyPr anchor="b">
            <a:normAutofit/>
          </a:bodyPr>
          <a:lstStyle>
            <a:lvl1pPr algn="l">
              <a:defRPr sz="4000" b="1" baseline="0">
                <a:solidFill>
                  <a:schemeClr val="bg1"/>
                </a:solidFill>
                <a:effectLst/>
                <a:latin typeface="Cambria" panose="02040503050406030204" pitchFamily="18" charset="0"/>
              </a:defRPr>
            </a:lvl1pPr>
          </a:lstStyle>
          <a:p>
            <a:r>
              <a:rPr lang="en-US" dirty="0" smtClean="0"/>
              <a:t>Click here to edit </a:t>
            </a:r>
            <a:br>
              <a:rPr lang="en-US" dirty="0" smtClean="0"/>
            </a:br>
            <a:r>
              <a:rPr lang="en-US" dirty="0" smtClean="0"/>
              <a:t>master slide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5460" y="3121918"/>
            <a:ext cx="5497871" cy="1219346"/>
          </a:xfrm>
        </p:spPr>
        <p:txBody>
          <a:bodyPr/>
          <a:lstStyle>
            <a:lvl1pPr marL="0" indent="0" algn="l">
              <a:buNone/>
              <a:defRPr sz="2000" cap="none" baseline="0">
                <a:solidFill>
                  <a:schemeClr val="bg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here to edit subtitle</a:t>
            </a:r>
            <a:endParaRPr lang="en-US" dirty="0"/>
          </a:p>
        </p:txBody>
      </p:sp>
      <p:pic>
        <p:nvPicPr>
          <p:cNvPr id="14" name="Picture 13" descr="SDE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60" y="179193"/>
            <a:ext cx="807791" cy="82296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78234"/>
            <a:ext cx="4887589" cy="879766"/>
          </a:xfrm>
          <a:prstGeom prst="rect">
            <a:avLst/>
          </a:prstGeom>
        </p:spPr>
      </p:pic>
      <p:sp>
        <p:nvSpPr>
          <p:cNvPr id="10" name="Subtitle 2"/>
          <p:cNvSpPr txBox="1">
            <a:spLocks/>
          </p:cNvSpPr>
          <p:nvPr userDrawn="1"/>
        </p:nvSpPr>
        <p:spPr>
          <a:xfrm>
            <a:off x="232018" y="6126963"/>
            <a:ext cx="4655571" cy="705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 cap="all" baseline="0">
                <a:solidFill>
                  <a:schemeClr val="bg1"/>
                </a:solidFill>
                <a:latin typeface="Open Sans Light" panose="020B03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i="1" cap="none" baseline="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Supporting Schools and Students to Achieve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00" b="0" i="0" kern="1200" cap="all" baseline="0" dirty="0" smtClean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Sherri Ybarra, ED.s., Superintendent of Public INSTRUCTION</a:t>
            </a:r>
          </a:p>
          <a:p>
            <a:endParaRPr lang="en-US" sz="1600" b="1" i="1" cap="none" baseline="0" dirty="0">
              <a:solidFill>
                <a:schemeClr val="bg2">
                  <a:lumMod val="25000"/>
                </a:schemeClr>
              </a:solidFill>
              <a:latin typeface="+mn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57735" y="6084501"/>
            <a:ext cx="2743200" cy="365125"/>
          </a:xfrm>
        </p:spPr>
        <p:txBody>
          <a:bodyPr/>
          <a:lstStyle>
            <a:lvl1pPr algn="r">
              <a:defRPr sz="160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428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ecorative Background Imag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374465" cy="98860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4304" y="0"/>
            <a:ext cx="10515600" cy="988601"/>
          </a:xfrm>
        </p:spPr>
        <p:txBody>
          <a:bodyPr>
            <a:normAutofit/>
          </a:bodyPr>
          <a:lstStyle>
            <a:lvl1pPr>
              <a:defRPr sz="4000" b="1" baseline="0">
                <a:solidFill>
                  <a:schemeClr val="bg1"/>
                </a:solidFill>
                <a:effectLst/>
                <a:latin typeface="Cambria" panose="020405030504060302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idx="13"/>
          </p:nvPr>
        </p:nvSpPr>
        <p:spPr>
          <a:xfrm>
            <a:off x="751112" y="1340124"/>
            <a:ext cx="10515600" cy="4351338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 sz="36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 sz="32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 sz="28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 sz="28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13" name="Picture 12" descr="SDE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5826" y="224912"/>
            <a:ext cx="718036" cy="731520"/>
          </a:xfrm>
          <a:prstGeom prst="rect">
            <a:avLst/>
          </a:prstGeom>
        </p:spPr>
      </p:pic>
      <p:sp>
        <p:nvSpPr>
          <p:cNvPr id="1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03963" y="6395774"/>
            <a:ext cx="3769899" cy="365125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 smtClean="0"/>
              <a:t>Change title footer in master slides for all slides | </a:t>
            </a:r>
            <a:fld id="{C26AAFF7-C4D7-4A72-B8FA-A175321924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587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ecorative Imag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6590"/>
            <a:ext cx="12183574" cy="327195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535460" y="1266590"/>
            <a:ext cx="7369400" cy="1876899"/>
          </a:xfrm>
        </p:spPr>
        <p:txBody>
          <a:bodyPr anchor="b">
            <a:normAutofit/>
          </a:bodyPr>
          <a:lstStyle>
            <a:lvl1pPr algn="l">
              <a:defRPr sz="4000" b="1" baseline="0">
                <a:solidFill>
                  <a:schemeClr val="bg1"/>
                </a:solidFill>
                <a:effectLst/>
                <a:latin typeface="Cambria" panose="02040503050406030204" pitchFamily="18" charset="0"/>
              </a:defRPr>
            </a:lvl1pPr>
          </a:lstStyle>
          <a:p>
            <a:r>
              <a:rPr lang="en-US" dirty="0" smtClean="0"/>
              <a:t>Click here to edit </a:t>
            </a:r>
            <a:br>
              <a:rPr lang="en-US" dirty="0" smtClean="0"/>
            </a:br>
            <a:r>
              <a:rPr lang="en-US" dirty="0" smtClean="0"/>
              <a:t>master slide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5460" y="3224396"/>
            <a:ext cx="7369400" cy="1168141"/>
          </a:xfrm>
        </p:spPr>
        <p:txBody>
          <a:bodyPr/>
          <a:lstStyle>
            <a:lvl1pPr marL="0" indent="0" algn="l">
              <a:buNone/>
              <a:defRPr sz="2000" cap="none" baseline="0">
                <a:solidFill>
                  <a:schemeClr val="bg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here to edit subtitle</a:t>
            </a:r>
            <a:endParaRPr lang="en-US" dirty="0"/>
          </a:p>
        </p:txBody>
      </p:sp>
      <p:pic>
        <p:nvPicPr>
          <p:cNvPr id="21" name="Picture 20" descr="SDE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60" y="179193"/>
            <a:ext cx="807791" cy="822960"/>
          </a:xfrm>
          <a:prstGeom prst="rect">
            <a:avLst/>
          </a:prstGeom>
        </p:spPr>
      </p:pic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03963" y="6395774"/>
            <a:ext cx="3769899" cy="365125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 smtClean="0"/>
              <a:t>Change title footer in master slides for all slides | </a:t>
            </a:r>
            <a:fld id="{C26AAFF7-C4D7-4A72-B8FA-A175321924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0371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ecorative Background Imag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374465" cy="988601"/>
          </a:xfrm>
          <a:prstGeom prst="rect">
            <a:avLst/>
          </a:prstGeom>
        </p:spPr>
      </p:pic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434304" y="0"/>
            <a:ext cx="10515600" cy="988601"/>
          </a:xfrm>
        </p:spPr>
        <p:txBody>
          <a:bodyPr>
            <a:normAutofit/>
          </a:bodyPr>
          <a:lstStyle>
            <a:lvl1pPr>
              <a:defRPr sz="4000" b="1" baseline="0">
                <a:solidFill>
                  <a:schemeClr val="bg1"/>
                </a:solidFill>
                <a:effectLst/>
                <a:latin typeface="Cambria" panose="020405030504060302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0226" y="1344684"/>
            <a:ext cx="5181600" cy="4351338"/>
          </a:xfrm>
        </p:spPr>
        <p:txBody>
          <a:bodyPr>
            <a:normAutofit/>
          </a:bodyPr>
          <a:lstStyle>
            <a:lvl1pPr>
              <a:defRPr sz="360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 sz="320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 sz="280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 sz="240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 sz="240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74226" y="1344684"/>
            <a:ext cx="5181600" cy="4351338"/>
          </a:xfrm>
        </p:spPr>
        <p:txBody>
          <a:bodyPr>
            <a:normAutofit/>
          </a:bodyPr>
          <a:lstStyle>
            <a:lvl1pPr>
              <a:defRPr sz="360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 sz="320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 sz="280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 sz="240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 sz="240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26" name="Picture 25" descr="SDE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5826" y="224912"/>
            <a:ext cx="718036" cy="731520"/>
          </a:xfrm>
          <a:prstGeom prst="rect">
            <a:avLst/>
          </a:prstGeom>
        </p:spPr>
      </p:pic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03963" y="6395774"/>
            <a:ext cx="3769899" cy="365125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 smtClean="0"/>
              <a:t>Change title footer in master slides for all slides | </a:t>
            </a:r>
            <a:fld id="{C26AAFF7-C4D7-4A72-B8FA-A175321924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0187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Decorative Background Imag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374465" cy="988601"/>
          </a:xfrm>
          <a:prstGeom prst="rect">
            <a:avLst/>
          </a:prstGeom>
        </p:spPr>
      </p:pic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34304" y="0"/>
            <a:ext cx="10515600" cy="988601"/>
          </a:xfrm>
        </p:spPr>
        <p:txBody>
          <a:bodyPr>
            <a:normAutofit/>
          </a:bodyPr>
          <a:lstStyle>
            <a:lvl1pPr>
              <a:defRPr sz="4000" b="1" baseline="0">
                <a:solidFill>
                  <a:schemeClr val="bg1"/>
                </a:solidFill>
                <a:effectLst/>
                <a:latin typeface="Cambria" panose="020405030504060302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226" y="1035906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226" y="1859818"/>
            <a:ext cx="5157787" cy="3684588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2638" y="1035906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72638" y="1859818"/>
            <a:ext cx="5183188" cy="3684588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25" name="Picture 24" descr="SDE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5826" y="224912"/>
            <a:ext cx="718036" cy="731520"/>
          </a:xfrm>
          <a:prstGeom prst="rect">
            <a:avLst/>
          </a:prstGeom>
        </p:spPr>
      </p:pic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03963" y="6395774"/>
            <a:ext cx="3769899" cy="365125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 smtClean="0"/>
              <a:t>Change title footer in master slides for all slides | </a:t>
            </a:r>
            <a:fld id="{C26AAFF7-C4D7-4A72-B8FA-A175321924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5149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949295" y="0"/>
            <a:ext cx="10515600" cy="1325563"/>
          </a:xfrm>
        </p:spPr>
        <p:txBody>
          <a:bodyPr>
            <a:normAutofit/>
          </a:bodyPr>
          <a:lstStyle>
            <a:lvl1pPr algn="ctr">
              <a:defRPr sz="400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03963" y="6395774"/>
            <a:ext cx="3769899" cy="365125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 smtClean="0"/>
              <a:t>Change title footer in master slides for all slides | </a:t>
            </a:r>
            <a:fld id="{C26AAFF7-C4D7-4A72-B8FA-A175321924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2121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ecorative Imag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3" y="0"/>
            <a:ext cx="12184359" cy="21298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560" y="406568"/>
            <a:ext cx="10515600" cy="1325563"/>
          </a:xfrm>
        </p:spPr>
        <p:txBody>
          <a:bodyPr>
            <a:normAutofit/>
          </a:bodyPr>
          <a:lstStyle>
            <a:lvl1pPr>
              <a:defRPr sz="4000" b="1" baseline="0">
                <a:solidFill>
                  <a:schemeClr val="bg1"/>
                </a:solidFill>
                <a:effectLst/>
                <a:latin typeface="Cambria" panose="020405030504060302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78234"/>
            <a:ext cx="4887589" cy="879766"/>
          </a:xfrm>
          <a:prstGeom prst="rect">
            <a:avLst/>
          </a:prstGeom>
        </p:spPr>
      </p:pic>
      <p:sp>
        <p:nvSpPr>
          <p:cNvPr id="10" name="Subtitle 2"/>
          <p:cNvSpPr txBox="1">
            <a:spLocks/>
          </p:cNvSpPr>
          <p:nvPr userDrawn="1"/>
        </p:nvSpPr>
        <p:spPr>
          <a:xfrm>
            <a:off x="232018" y="6126963"/>
            <a:ext cx="4655571" cy="705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 cap="all" baseline="0">
                <a:solidFill>
                  <a:schemeClr val="bg1"/>
                </a:solidFill>
                <a:latin typeface="Open Sans Light" panose="020B03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i="1" cap="none" baseline="0" dirty="0" smtClean="0">
                <a:solidFill>
                  <a:schemeClr val="bg2">
                    <a:lumMod val="25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Supporting Schools and Students to Achieve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00" b="0" i="0" kern="1200" cap="all" baseline="0" dirty="0" smtClean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Sherri Ybarra, ED.s., Superintendent of Public INSTRUCTION</a:t>
            </a:r>
          </a:p>
          <a:p>
            <a:endParaRPr lang="en-US" sz="1600" b="1" i="1" cap="none" baseline="0" dirty="0">
              <a:solidFill>
                <a:schemeClr val="bg2">
                  <a:lumMod val="25000"/>
                </a:schemeClr>
              </a:solidFill>
              <a:latin typeface="+mn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pic>
        <p:nvPicPr>
          <p:cNvPr id="16" name="Picture 15" descr="SDE Logo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611" y="4818159"/>
            <a:ext cx="807791" cy="82296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9230662" y="6026385"/>
            <a:ext cx="2743200" cy="365125"/>
          </a:xfrm>
        </p:spPr>
        <p:txBody>
          <a:bodyPr/>
          <a:lstStyle>
            <a:lvl1pPr algn="r"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03963" y="6395774"/>
            <a:ext cx="3769899" cy="365125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 smtClean="0"/>
              <a:t>Change title footer in master slides for all slides | </a:t>
            </a:r>
            <a:fld id="{C26AAFF7-C4D7-4A72-B8FA-A175321924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693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corative Imag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40"/>
            <a:ext cx="11686314" cy="1015705"/>
          </a:xfrm>
          <a:prstGeom prst="rect">
            <a:avLst/>
          </a:prstGeom>
        </p:spPr>
      </p:pic>
      <p:sp>
        <p:nvSpPr>
          <p:cNvPr id="25" name="Content Placeholder 2"/>
          <p:cNvSpPr>
            <a:spLocks noGrp="1"/>
          </p:cNvSpPr>
          <p:nvPr>
            <p:ph idx="13"/>
          </p:nvPr>
        </p:nvSpPr>
        <p:spPr>
          <a:xfrm>
            <a:off x="751112" y="1340124"/>
            <a:ext cx="10515600" cy="4351338"/>
          </a:xfrm>
        </p:spPr>
        <p:txBody>
          <a:bodyPr>
            <a:normAutofit/>
          </a:bodyPr>
          <a:lstStyle>
            <a:lvl1pPr>
              <a:defRPr sz="40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 sz="36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 sz="32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 sz="28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 sz="28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30662" y="6395774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 Presentation Title | </a:t>
            </a:r>
            <a:fld id="{C26AAFF7-C4D7-4A72-B8FA-A1753219243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&quot;Department of Education State of Idaho&quot;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9462" y="138122"/>
            <a:ext cx="914400" cy="9144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C44DB73-C1BA-4916-9C1F-4118CA578AA6}"/>
              </a:ext>
            </a:extLst>
          </p:cNvPr>
          <p:cNvSpPr/>
          <p:nvPr userDrawn="1"/>
        </p:nvSpPr>
        <p:spPr>
          <a:xfrm>
            <a:off x="0" y="0"/>
            <a:ext cx="10666312" cy="1019245"/>
          </a:xfrm>
          <a:custGeom>
            <a:avLst/>
            <a:gdLst>
              <a:gd name="connsiteX0" fmla="*/ 0 w 10648950"/>
              <a:gd name="connsiteY0" fmla="*/ 0 h 1019245"/>
              <a:gd name="connsiteX1" fmla="*/ 10648950 w 10648950"/>
              <a:gd name="connsiteY1" fmla="*/ 0 h 1019245"/>
              <a:gd name="connsiteX2" fmla="*/ 10648950 w 10648950"/>
              <a:gd name="connsiteY2" fmla="*/ 1019245 h 1019245"/>
              <a:gd name="connsiteX3" fmla="*/ 0 w 10648950"/>
              <a:gd name="connsiteY3" fmla="*/ 1019245 h 1019245"/>
              <a:gd name="connsiteX4" fmla="*/ 0 w 10648950"/>
              <a:gd name="connsiteY4" fmla="*/ 0 h 1019245"/>
              <a:gd name="connsiteX0" fmla="*/ 0 w 10648950"/>
              <a:gd name="connsiteY0" fmla="*/ 0 h 1019245"/>
              <a:gd name="connsiteX1" fmla="*/ 10648950 w 10648950"/>
              <a:gd name="connsiteY1" fmla="*/ 0 h 1019245"/>
              <a:gd name="connsiteX2" fmla="*/ 9731656 w 10648950"/>
              <a:gd name="connsiteY2" fmla="*/ 987415 h 1019245"/>
              <a:gd name="connsiteX3" fmla="*/ 0 w 10648950"/>
              <a:gd name="connsiteY3" fmla="*/ 1019245 h 1019245"/>
              <a:gd name="connsiteX4" fmla="*/ 0 w 10648950"/>
              <a:gd name="connsiteY4" fmla="*/ 0 h 1019245"/>
              <a:gd name="connsiteX0" fmla="*/ 0 w 10648950"/>
              <a:gd name="connsiteY0" fmla="*/ 0 h 1019245"/>
              <a:gd name="connsiteX1" fmla="*/ 10648950 w 10648950"/>
              <a:gd name="connsiteY1" fmla="*/ 0 h 1019245"/>
              <a:gd name="connsiteX2" fmla="*/ 10148344 w 10648950"/>
              <a:gd name="connsiteY2" fmla="*/ 1019245 h 1019245"/>
              <a:gd name="connsiteX3" fmla="*/ 0 w 10648950"/>
              <a:gd name="connsiteY3" fmla="*/ 1019245 h 1019245"/>
              <a:gd name="connsiteX4" fmla="*/ 0 w 10648950"/>
              <a:gd name="connsiteY4" fmla="*/ 0 h 1019245"/>
              <a:gd name="connsiteX0" fmla="*/ 0 w 10666312"/>
              <a:gd name="connsiteY0" fmla="*/ 0 h 1019245"/>
              <a:gd name="connsiteX1" fmla="*/ 10666312 w 10666312"/>
              <a:gd name="connsiteY1" fmla="*/ 0 h 1019245"/>
              <a:gd name="connsiteX2" fmla="*/ 10148344 w 10666312"/>
              <a:gd name="connsiteY2" fmla="*/ 1019245 h 1019245"/>
              <a:gd name="connsiteX3" fmla="*/ 0 w 10666312"/>
              <a:gd name="connsiteY3" fmla="*/ 1019245 h 1019245"/>
              <a:gd name="connsiteX4" fmla="*/ 0 w 10666312"/>
              <a:gd name="connsiteY4" fmla="*/ 0 h 101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66312" h="1019245">
                <a:moveTo>
                  <a:pt x="0" y="0"/>
                </a:moveTo>
                <a:lnTo>
                  <a:pt x="10666312" y="0"/>
                </a:lnTo>
                <a:lnTo>
                  <a:pt x="10148344" y="1019245"/>
                </a:lnTo>
                <a:lnTo>
                  <a:pt x="0" y="1019245"/>
                </a:lnTo>
                <a:lnTo>
                  <a:pt x="0" y="0"/>
                </a:lnTo>
                <a:close/>
              </a:path>
            </a:pathLst>
          </a:custGeom>
          <a:solidFill>
            <a:srgbClr val="032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itle 1"/>
          <p:cNvSpPr>
            <a:spLocks noGrp="1"/>
          </p:cNvSpPr>
          <p:nvPr>
            <p:ph type="title"/>
          </p:nvPr>
        </p:nvSpPr>
        <p:spPr>
          <a:xfrm>
            <a:off x="434304" y="0"/>
            <a:ext cx="10515600" cy="988601"/>
          </a:xfrm>
        </p:spPr>
        <p:txBody>
          <a:bodyPr>
            <a:normAutofit/>
          </a:bodyPr>
          <a:lstStyle>
            <a:lvl1pPr>
              <a:defRPr sz="4000" b="1" baseline="0">
                <a:solidFill>
                  <a:schemeClr val="bg1"/>
                </a:solidFill>
                <a:effectLst/>
                <a:latin typeface="Cambria" panose="020405030504060302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88573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IASBO Spring 2019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AAFF7-C4D7-4A72-B8FA-A17532192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0100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IASBO Spring 2019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AAFF7-C4D7-4A72-B8FA-A17532192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6895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IASBO Spring 2019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AAFF7-C4D7-4A72-B8FA-A17532192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2622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IASBO Spring 2019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AAFF7-C4D7-4A72-B8FA-A17532192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2912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ecorative Imag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40"/>
            <a:ext cx="11686314" cy="1015705"/>
          </a:xfrm>
          <a:prstGeom prst="rect">
            <a:avLst/>
          </a:prstGeom>
        </p:spPr>
      </p:pic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740226" y="1035906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2"/>
          </p:nvPr>
        </p:nvSpPr>
        <p:spPr>
          <a:xfrm>
            <a:off x="740226" y="1859818"/>
            <a:ext cx="5157787" cy="3684588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4"/>
          </p:nvPr>
        </p:nvSpPr>
        <p:spPr>
          <a:xfrm>
            <a:off x="6072638" y="1859818"/>
            <a:ext cx="5183188" cy="3684588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30662" y="6395774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 smtClean="0"/>
              <a:t> Presentation Title | </a:t>
            </a:r>
            <a:fld id="{C26AAFF7-C4D7-4A72-B8FA-A1753219243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34304" y="0"/>
            <a:ext cx="10515600" cy="988601"/>
          </a:xfrm>
        </p:spPr>
        <p:txBody>
          <a:bodyPr>
            <a:normAutofit/>
          </a:bodyPr>
          <a:lstStyle>
            <a:lvl1pPr>
              <a:defRPr sz="4000" b="1" baseline="0">
                <a:solidFill>
                  <a:schemeClr val="bg1"/>
                </a:solidFill>
                <a:effectLst/>
                <a:latin typeface="Cambria" panose="02040503050406030204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12" name="Picture 11" descr="&quot;Department of Education State of Idaho&quot;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9462" y="13812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868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EF05453-CE18-4505-AFF0-587B9C64AC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98267" y="1266590"/>
            <a:ext cx="4893733" cy="3264408"/>
          </a:xfrm>
          <a:prstGeom prst="rect">
            <a:avLst/>
          </a:prstGeom>
        </p:spPr>
      </p:pic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30662" y="6395774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 Presentation Title | </a:t>
            </a:r>
            <a:fld id="{C26AAFF7-C4D7-4A72-B8FA-A1753219243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1" name="Picture 10" descr="&quot;Department of Education State of Idaho&quot;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60" y="138122"/>
            <a:ext cx="914400" cy="9144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41E8494-0BA4-4A61-A5B4-AFEE712C8D23}"/>
              </a:ext>
            </a:extLst>
          </p:cNvPr>
          <p:cNvSpPr/>
          <p:nvPr userDrawn="1"/>
        </p:nvSpPr>
        <p:spPr>
          <a:xfrm>
            <a:off x="0" y="1265960"/>
            <a:ext cx="8957733" cy="3265037"/>
          </a:xfrm>
          <a:custGeom>
            <a:avLst/>
            <a:gdLst>
              <a:gd name="connsiteX0" fmla="*/ 0 w 8805333"/>
              <a:gd name="connsiteY0" fmla="*/ 0 h 3271543"/>
              <a:gd name="connsiteX1" fmla="*/ 8805333 w 8805333"/>
              <a:gd name="connsiteY1" fmla="*/ 0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  <a:gd name="connsiteX0" fmla="*/ 0 w 8805333"/>
              <a:gd name="connsiteY0" fmla="*/ 8466 h 3280009"/>
              <a:gd name="connsiteX1" fmla="*/ 4978399 w 8805333"/>
              <a:gd name="connsiteY1" fmla="*/ 0 h 3280009"/>
              <a:gd name="connsiteX2" fmla="*/ 8805333 w 8805333"/>
              <a:gd name="connsiteY2" fmla="*/ 3280009 h 3280009"/>
              <a:gd name="connsiteX3" fmla="*/ 0 w 8805333"/>
              <a:gd name="connsiteY3" fmla="*/ 3280009 h 3280009"/>
              <a:gd name="connsiteX4" fmla="*/ 0 w 8805333"/>
              <a:gd name="connsiteY4" fmla="*/ 8466 h 3280009"/>
              <a:gd name="connsiteX0" fmla="*/ 0 w 8805333"/>
              <a:gd name="connsiteY0" fmla="*/ 0 h 3271543"/>
              <a:gd name="connsiteX1" fmla="*/ 7179732 w 8805333"/>
              <a:gd name="connsiteY1" fmla="*/ 16934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  <a:gd name="connsiteX0" fmla="*/ 0 w 8805333"/>
              <a:gd name="connsiteY0" fmla="*/ 0 h 3271543"/>
              <a:gd name="connsiteX1" fmla="*/ 7179732 w 8805333"/>
              <a:gd name="connsiteY1" fmla="*/ 16934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  <a:gd name="connsiteX0" fmla="*/ 0 w 8805333"/>
              <a:gd name="connsiteY0" fmla="*/ 0 h 3271543"/>
              <a:gd name="connsiteX1" fmla="*/ 7182542 w 8805333"/>
              <a:gd name="connsiteY1" fmla="*/ 5481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  <a:gd name="connsiteX0" fmla="*/ 0 w 8805333"/>
              <a:gd name="connsiteY0" fmla="*/ 0 h 3271543"/>
              <a:gd name="connsiteX1" fmla="*/ 7179732 w 8805333"/>
              <a:gd name="connsiteY1" fmla="*/ 2618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5333" h="3271543">
                <a:moveTo>
                  <a:pt x="0" y="0"/>
                </a:moveTo>
                <a:lnTo>
                  <a:pt x="7179732" y="2618"/>
                </a:lnTo>
                <a:lnTo>
                  <a:pt x="8805333" y="3271543"/>
                </a:lnTo>
                <a:lnTo>
                  <a:pt x="0" y="3271543"/>
                </a:lnTo>
                <a:lnTo>
                  <a:pt x="0" y="0"/>
                </a:lnTo>
                <a:close/>
              </a:path>
            </a:pathLst>
          </a:custGeom>
          <a:solidFill>
            <a:srgbClr val="032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rallelogram 3">
            <a:extLst>
              <a:ext uri="{FF2B5EF4-FFF2-40B4-BE49-F238E27FC236}">
                <a16:creationId xmlns:a16="http://schemas.microsoft.com/office/drawing/2014/main" id="{4DBC1E70-488F-4EA2-8344-70BFECA31CB8}"/>
              </a:ext>
            </a:extLst>
          </p:cNvPr>
          <p:cNvSpPr/>
          <p:nvPr userDrawn="1"/>
        </p:nvSpPr>
        <p:spPr>
          <a:xfrm flipH="1">
            <a:off x="7432543" y="1266589"/>
            <a:ext cx="2060650" cy="3264408"/>
          </a:xfrm>
          <a:prstGeom prst="parallelogram">
            <a:avLst>
              <a:gd name="adj" fmla="val 82904"/>
            </a:avLst>
          </a:prstGeom>
          <a:solidFill>
            <a:srgbClr val="032F55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ctrTitle" hasCustomPrompt="1"/>
          </p:nvPr>
        </p:nvSpPr>
        <p:spPr>
          <a:xfrm>
            <a:off x="535460" y="1266590"/>
            <a:ext cx="9144000" cy="1876899"/>
          </a:xfrm>
        </p:spPr>
        <p:txBody>
          <a:bodyPr anchor="b">
            <a:normAutofit/>
          </a:bodyPr>
          <a:lstStyle>
            <a:lvl1pPr algn="l">
              <a:defRPr sz="4000" b="1" baseline="0">
                <a:solidFill>
                  <a:schemeClr val="bg1"/>
                </a:solidFill>
                <a:effectLst/>
                <a:latin typeface="Cambria" panose="02040503050406030204" pitchFamily="18" charset="0"/>
              </a:defRPr>
            </a:lvl1pPr>
          </a:lstStyle>
          <a:p>
            <a:r>
              <a:rPr lang="en-US" dirty="0"/>
              <a:t>Click here to edit </a:t>
            </a:r>
            <a:br>
              <a:rPr lang="en-US" dirty="0"/>
            </a:br>
            <a:r>
              <a:rPr lang="en-US" dirty="0"/>
              <a:t>master slide</a:t>
            </a:r>
          </a:p>
        </p:txBody>
      </p:sp>
      <p:sp>
        <p:nvSpPr>
          <p:cNvPr id="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535460" y="3224397"/>
            <a:ext cx="9144000" cy="473898"/>
          </a:xfrm>
        </p:spPr>
        <p:txBody>
          <a:bodyPr/>
          <a:lstStyle>
            <a:lvl1pPr marL="0" indent="0" algn="l">
              <a:buNone/>
              <a:defRPr sz="2000" cap="none" baseline="0">
                <a:solidFill>
                  <a:schemeClr val="bg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here to edit subtitle</a:t>
            </a:r>
          </a:p>
        </p:txBody>
      </p:sp>
    </p:spTree>
    <p:extLst>
      <p:ext uri="{BB962C8B-B14F-4D97-AF65-F5344CB8AC3E}">
        <p14:creationId xmlns:p14="http://schemas.microsoft.com/office/powerpoint/2010/main" val="3311734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ecorative Imag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40"/>
            <a:ext cx="11686314" cy="101570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262210"/>
            <a:ext cx="5181600" cy="4351338"/>
          </a:xfrm>
        </p:spPr>
        <p:txBody>
          <a:bodyPr>
            <a:normAutofit/>
          </a:bodyPr>
          <a:lstStyle>
            <a:lvl1pPr>
              <a:defRPr sz="36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 sz="32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 sz="28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 sz="24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 sz="24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262210"/>
            <a:ext cx="5181600" cy="4351338"/>
          </a:xfrm>
        </p:spPr>
        <p:txBody>
          <a:bodyPr>
            <a:normAutofit/>
          </a:bodyPr>
          <a:lstStyle>
            <a:lvl1pPr>
              <a:defRPr sz="36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 sz="32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 sz="28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 sz="24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 sz="2400"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34304" y="0"/>
            <a:ext cx="10515600" cy="988601"/>
          </a:xfrm>
        </p:spPr>
        <p:txBody>
          <a:bodyPr>
            <a:normAutofit/>
          </a:bodyPr>
          <a:lstStyle>
            <a:lvl1pPr>
              <a:defRPr sz="4000" b="1" baseline="0">
                <a:solidFill>
                  <a:schemeClr val="bg1"/>
                </a:solidFill>
                <a:effectLst/>
                <a:latin typeface="Cambria" panose="020405030504060302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30662" y="6395774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 Presentation Title | </a:t>
            </a:r>
            <a:fld id="{C26AAFF7-C4D7-4A72-B8FA-A17532192431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3" name="Picture 12" descr="&quot;Department of Education State of Idaho&quot;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9462" y="13812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43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ecorative Image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40"/>
            <a:ext cx="11686314" cy="1015705"/>
          </a:xfrm>
          <a:prstGeom prst="rect">
            <a:avLst/>
          </a:prstGeom>
        </p:spPr>
      </p:pic>
      <p:sp>
        <p:nvSpPr>
          <p:cNvPr id="13" name="Text Placeholder 2"/>
          <p:cNvSpPr>
            <a:spLocks noGrp="1"/>
          </p:cNvSpPr>
          <p:nvPr>
            <p:ph type="body" idx="1"/>
          </p:nvPr>
        </p:nvSpPr>
        <p:spPr>
          <a:xfrm>
            <a:off x="740226" y="1035906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0000"/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half" idx="2"/>
          </p:nvPr>
        </p:nvSpPr>
        <p:spPr>
          <a:xfrm>
            <a:off x="740226" y="1859818"/>
            <a:ext cx="5157787" cy="3684588"/>
          </a:xfrm>
        </p:spPr>
        <p:txBody>
          <a:bodyPr/>
          <a:lstStyle>
            <a:lvl1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Content Placeholder 5"/>
          <p:cNvSpPr>
            <a:spLocks noGrp="1"/>
          </p:cNvSpPr>
          <p:nvPr>
            <p:ph sz="quarter" idx="4"/>
          </p:nvPr>
        </p:nvSpPr>
        <p:spPr>
          <a:xfrm>
            <a:off x="6072638" y="1859818"/>
            <a:ext cx="5183188" cy="3684588"/>
          </a:xfrm>
        </p:spPr>
        <p:txBody>
          <a:bodyPr/>
          <a:lstStyle>
            <a:lvl1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  <a:lvl2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2pPr>
            <a:lvl3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3pPr>
            <a:lvl4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4pPr>
            <a:lvl5pPr>
              <a:defRPr>
                <a:solidFill>
                  <a:srgbClr val="000000"/>
                </a:solidFill>
                <a:latin typeface="+mn-lt"/>
                <a:ea typeface="Open Sans Light" panose="020B0306030504020204" pitchFamily="34" charset="0"/>
                <a:cs typeface="Open Sans Light" panose="020B03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30662" y="6395774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 Presentation Title | </a:t>
            </a:r>
            <a:fld id="{C26AAFF7-C4D7-4A72-B8FA-A1753219243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1"/>
          <p:cNvSpPr>
            <a:spLocks noGrp="1"/>
          </p:cNvSpPr>
          <p:nvPr>
            <p:ph type="title"/>
          </p:nvPr>
        </p:nvSpPr>
        <p:spPr>
          <a:xfrm>
            <a:off x="434304" y="0"/>
            <a:ext cx="10515600" cy="988601"/>
          </a:xfrm>
        </p:spPr>
        <p:txBody>
          <a:bodyPr>
            <a:normAutofit/>
          </a:bodyPr>
          <a:lstStyle>
            <a:lvl1pPr>
              <a:defRPr sz="4000" b="1" baseline="0">
                <a:solidFill>
                  <a:schemeClr val="bg1"/>
                </a:solidFill>
                <a:effectLst/>
                <a:latin typeface="Cambria" panose="02040503050406030204" pitchFamily="18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12" name="Picture 11" descr="&quot;Department of Education State of Idaho&quot;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9462" y="13812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003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49295" y="0"/>
            <a:ext cx="10515600" cy="1325563"/>
          </a:xfrm>
        </p:spPr>
        <p:txBody>
          <a:bodyPr>
            <a:normAutofit/>
          </a:bodyPr>
          <a:lstStyle>
            <a:lvl1pPr algn="ctr">
              <a:defRPr sz="4000">
                <a:latin typeface="+mj-lt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30662" y="6395774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 Presentation Title | </a:t>
            </a:r>
            <a:fld id="{C26AAFF7-C4D7-4A72-B8FA-A1753219243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0446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78234"/>
            <a:ext cx="4887589" cy="879766"/>
          </a:xfrm>
          <a:prstGeom prst="rect">
            <a:avLst/>
          </a:prstGeom>
        </p:spPr>
      </p:pic>
      <p:sp>
        <p:nvSpPr>
          <p:cNvPr id="18" name="Date Placeholder 2"/>
          <p:cNvSpPr>
            <a:spLocks noGrp="1"/>
          </p:cNvSpPr>
          <p:nvPr>
            <p:ph type="dt" sz="half" idx="10"/>
          </p:nvPr>
        </p:nvSpPr>
        <p:spPr>
          <a:xfrm>
            <a:off x="9230662" y="6026385"/>
            <a:ext cx="2743200" cy="365125"/>
          </a:xfrm>
        </p:spPr>
        <p:txBody>
          <a:bodyPr/>
          <a:lstStyle>
            <a:lvl1pPr algn="r"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30662" y="6395774"/>
            <a:ext cx="2743200" cy="365125"/>
          </a:xfrm>
        </p:spPr>
        <p:txBody>
          <a:bodyPr/>
          <a:lstStyle>
            <a:lvl1pPr>
              <a:defRPr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dirty="0"/>
              <a:t> Presentation Title | </a:t>
            </a:r>
            <a:fld id="{C26AAFF7-C4D7-4A72-B8FA-A1753219243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Subtitle 2"/>
          <p:cNvSpPr txBox="1">
            <a:spLocks/>
          </p:cNvSpPr>
          <p:nvPr userDrawn="1"/>
        </p:nvSpPr>
        <p:spPr>
          <a:xfrm>
            <a:off x="232018" y="6126963"/>
            <a:ext cx="4655571" cy="7052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 cap="all" baseline="0">
                <a:solidFill>
                  <a:schemeClr val="bg1"/>
                </a:solidFill>
                <a:latin typeface="Open Sans Light" panose="020B03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b="1" i="1" cap="none" baseline="0" dirty="0">
                <a:solidFill>
                  <a:schemeClr val="bg2">
                    <a:lumMod val="25000"/>
                  </a:schemeClr>
                </a:solidFill>
                <a:latin typeface="+mn-lt"/>
                <a:ea typeface="Open Sans Semibold" panose="020B0706030804020204" pitchFamily="34" charset="0"/>
                <a:cs typeface="Open Sans Semibold" panose="020B0706030804020204" pitchFamily="34" charset="0"/>
              </a:rPr>
              <a:t>Supporting Schools and Students to Achieve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000" b="0" i="0" kern="1200" cap="all" baseline="0" dirty="0">
                <a:solidFill>
                  <a:schemeClr val="bg2">
                    <a:lumMod val="2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Sherri Ybarra, ED.s., Superintendent of Public INSTRUCTION</a:t>
            </a:r>
          </a:p>
          <a:p>
            <a:endParaRPr lang="en-US" sz="1600" b="1" i="1" cap="none" baseline="0" dirty="0">
              <a:solidFill>
                <a:schemeClr val="bg2">
                  <a:lumMod val="25000"/>
                </a:schemeClr>
              </a:solidFill>
              <a:latin typeface="+mn-lt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pic>
        <p:nvPicPr>
          <p:cNvPr id="10" name="Picture 9" descr="&quot;Department of Education State of Idaho&quot; Logo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460" y="4803520"/>
            <a:ext cx="914400" cy="914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934CAA2-C9EC-4EA9-94C8-891CF2F41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b="38617"/>
          <a:stretch/>
        </p:blipFill>
        <p:spPr>
          <a:xfrm>
            <a:off x="7019925" y="1"/>
            <a:ext cx="5172075" cy="2118172"/>
          </a:xfrm>
          <a:prstGeom prst="rect">
            <a:avLst/>
          </a:prstGeom>
        </p:spPr>
      </p:pic>
      <p:sp>
        <p:nvSpPr>
          <p:cNvPr id="12" name="Rectangle 2">
            <a:extLst>
              <a:ext uri="{FF2B5EF4-FFF2-40B4-BE49-F238E27FC236}">
                <a16:creationId xmlns:a16="http://schemas.microsoft.com/office/drawing/2014/main" id="{E539609B-C705-496B-9087-39F0BDE49676}"/>
              </a:ext>
            </a:extLst>
          </p:cNvPr>
          <p:cNvSpPr/>
          <p:nvPr userDrawn="1"/>
        </p:nvSpPr>
        <p:spPr>
          <a:xfrm>
            <a:off x="0" y="-9223"/>
            <a:ext cx="8639176" cy="2127395"/>
          </a:xfrm>
          <a:custGeom>
            <a:avLst/>
            <a:gdLst>
              <a:gd name="connsiteX0" fmla="*/ 0 w 8805333"/>
              <a:gd name="connsiteY0" fmla="*/ 0 h 3271543"/>
              <a:gd name="connsiteX1" fmla="*/ 8805333 w 8805333"/>
              <a:gd name="connsiteY1" fmla="*/ 0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  <a:gd name="connsiteX0" fmla="*/ 0 w 8805333"/>
              <a:gd name="connsiteY0" fmla="*/ 8466 h 3280009"/>
              <a:gd name="connsiteX1" fmla="*/ 4978399 w 8805333"/>
              <a:gd name="connsiteY1" fmla="*/ 0 h 3280009"/>
              <a:gd name="connsiteX2" fmla="*/ 8805333 w 8805333"/>
              <a:gd name="connsiteY2" fmla="*/ 3280009 h 3280009"/>
              <a:gd name="connsiteX3" fmla="*/ 0 w 8805333"/>
              <a:gd name="connsiteY3" fmla="*/ 3280009 h 3280009"/>
              <a:gd name="connsiteX4" fmla="*/ 0 w 8805333"/>
              <a:gd name="connsiteY4" fmla="*/ 8466 h 3280009"/>
              <a:gd name="connsiteX0" fmla="*/ 0 w 8805333"/>
              <a:gd name="connsiteY0" fmla="*/ 0 h 3271543"/>
              <a:gd name="connsiteX1" fmla="*/ 7179732 w 8805333"/>
              <a:gd name="connsiteY1" fmla="*/ 16934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  <a:gd name="connsiteX0" fmla="*/ 0 w 8805333"/>
              <a:gd name="connsiteY0" fmla="*/ 0 h 3271543"/>
              <a:gd name="connsiteX1" fmla="*/ 7179732 w 8805333"/>
              <a:gd name="connsiteY1" fmla="*/ 16934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  <a:gd name="connsiteX0" fmla="*/ 0 w 8805333"/>
              <a:gd name="connsiteY0" fmla="*/ 0 h 3271543"/>
              <a:gd name="connsiteX1" fmla="*/ 7182542 w 8805333"/>
              <a:gd name="connsiteY1" fmla="*/ 5481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  <a:gd name="connsiteX0" fmla="*/ 0 w 8805333"/>
              <a:gd name="connsiteY0" fmla="*/ 0 h 3271543"/>
              <a:gd name="connsiteX1" fmla="*/ 7179732 w 8805333"/>
              <a:gd name="connsiteY1" fmla="*/ 2618 h 3271543"/>
              <a:gd name="connsiteX2" fmla="*/ 8805333 w 8805333"/>
              <a:gd name="connsiteY2" fmla="*/ 3271543 h 3271543"/>
              <a:gd name="connsiteX3" fmla="*/ 0 w 8805333"/>
              <a:gd name="connsiteY3" fmla="*/ 3271543 h 3271543"/>
              <a:gd name="connsiteX4" fmla="*/ 0 w 8805333"/>
              <a:gd name="connsiteY4" fmla="*/ 0 h 327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05333" h="3271543">
                <a:moveTo>
                  <a:pt x="0" y="0"/>
                </a:moveTo>
                <a:lnTo>
                  <a:pt x="7179732" y="2618"/>
                </a:lnTo>
                <a:lnTo>
                  <a:pt x="8805333" y="3271543"/>
                </a:lnTo>
                <a:lnTo>
                  <a:pt x="0" y="3271543"/>
                </a:lnTo>
                <a:lnTo>
                  <a:pt x="0" y="0"/>
                </a:lnTo>
                <a:close/>
              </a:path>
            </a:pathLst>
          </a:custGeom>
          <a:solidFill>
            <a:srgbClr val="032F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rallelogram 12">
            <a:extLst>
              <a:ext uri="{FF2B5EF4-FFF2-40B4-BE49-F238E27FC236}">
                <a16:creationId xmlns:a16="http://schemas.microsoft.com/office/drawing/2014/main" id="{B8B57088-4F2B-41CF-A686-6CA6BB25006D}"/>
              </a:ext>
            </a:extLst>
          </p:cNvPr>
          <p:cNvSpPr/>
          <p:nvPr userDrawn="1"/>
        </p:nvSpPr>
        <p:spPr>
          <a:xfrm flipH="1">
            <a:off x="7298267" y="-11974"/>
            <a:ext cx="1892328" cy="2127395"/>
          </a:xfrm>
          <a:prstGeom prst="parallelogram">
            <a:avLst>
              <a:gd name="adj" fmla="val 82904"/>
            </a:avLst>
          </a:prstGeom>
          <a:solidFill>
            <a:srgbClr val="032F55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50D6C1F-334F-40BA-B71C-D866773325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425" y="391692"/>
            <a:ext cx="10515600" cy="1325563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3429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Branding &amp; Accessibility |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AAFF7-C4D7-4A72-B8FA-A17532192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46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Branding &amp; Accessibility |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6AAFF7-C4D7-4A72-B8FA-A17532192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150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Branding &amp; Accessibility |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AAFF7-C4D7-4A72-B8FA-A17532192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339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  <p:sldLayoutId id="2147483910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IASBO Spring 2019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6AAFF7-C4D7-4A72-B8FA-A175321924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6934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2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  <p:sldLayoutId id="2147483923" r:id="rId12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customXml" Target="../ink/ink2.xml"/><Relationship Id="rId5" Type="http://schemas.openxmlformats.org/officeDocument/2006/relationships/image" Target="../media/image20.emf"/><Relationship Id="rId4" Type="http://schemas.openxmlformats.org/officeDocument/2006/relationships/customXml" Target="../ink/ink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13" Type="http://schemas.openxmlformats.org/officeDocument/2006/relationships/customXml" Target="../ink/ink8.xml"/><Relationship Id="rId3" Type="http://schemas.openxmlformats.org/officeDocument/2006/relationships/customXml" Target="../ink/ink3.xml"/><Relationship Id="rId7" Type="http://schemas.openxmlformats.org/officeDocument/2006/relationships/customXml" Target="../ink/ink5.xml"/><Relationship Id="rId12" Type="http://schemas.openxmlformats.org/officeDocument/2006/relationships/image" Target="../media/image27.emf"/><Relationship Id="rId2" Type="http://schemas.openxmlformats.org/officeDocument/2006/relationships/image" Target="../media/image22.png"/><Relationship Id="rId16" Type="http://schemas.openxmlformats.org/officeDocument/2006/relationships/image" Target="../media/image29.emf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4.emf"/><Relationship Id="rId11" Type="http://schemas.openxmlformats.org/officeDocument/2006/relationships/customXml" Target="../ink/ink7.xml"/><Relationship Id="rId5" Type="http://schemas.openxmlformats.org/officeDocument/2006/relationships/customXml" Target="../ink/ink4.xml"/><Relationship Id="rId15" Type="http://schemas.openxmlformats.org/officeDocument/2006/relationships/customXml" Target="../ink/ink9.xml"/><Relationship Id="rId10" Type="http://schemas.openxmlformats.org/officeDocument/2006/relationships/image" Target="../media/image26.emf"/><Relationship Id="rId4" Type="http://schemas.openxmlformats.org/officeDocument/2006/relationships/image" Target="../media/image23.emf"/><Relationship Id="rId9" Type="http://schemas.openxmlformats.org/officeDocument/2006/relationships/customXml" Target="../ink/ink6.xml"/><Relationship Id="rId14" Type="http://schemas.openxmlformats.org/officeDocument/2006/relationships/image" Target="../media/image2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customXml" Target="../ink/ink12.xml"/><Relationship Id="rId3" Type="http://schemas.openxmlformats.org/officeDocument/2006/relationships/image" Target="../media/image39.png"/><Relationship Id="rId7" Type="http://schemas.openxmlformats.org/officeDocument/2006/relationships/image" Target="../media/image41.em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4.xml"/><Relationship Id="rId6" Type="http://schemas.openxmlformats.org/officeDocument/2006/relationships/customXml" Target="../ink/ink11.xml"/><Relationship Id="rId5" Type="http://schemas.openxmlformats.org/officeDocument/2006/relationships/image" Target="../media/image40.emf"/><Relationship Id="rId4" Type="http://schemas.openxmlformats.org/officeDocument/2006/relationships/customXml" Target="../ink/ink10.xml"/><Relationship Id="rId9" Type="http://schemas.openxmlformats.org/officeDocument/2006/relationships/image" Target="../media/image42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5.emf"/><Relationship Id="rId5" Type="http://schemas.openxmlformats.org/officeDocument/2006/relationships/customXml" Target="../ink/ink14.xml"/><Relationship Id="rId4" Type="http://schemas.openxmlformats.org/officeDocument/2006/relationships/image" Target="../media/image44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7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3.emf"/><Relationship Id="rId5" Type="http://schemas.openxmlformats.org/officeDocument/2006/relationships/customXml" Target="../ink/ink16.xml"/><Relationship Id="rId4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de.idaho.gov/" TargetMode="External"/><Relationship Id="rId2" Type="http://schemas.openxmlformats.org/officeDocument/2006/relationships/hyperlink" Target="mailto:email@sde.idaho.gov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r>
              <a:rPr lang="en-US" noProof="0" dirty="0" smtClean="0"/>
              <a:t>3/2/2020</a:t>
            </a:r>
            <a:endParaRPr lang="en-US" noProof="0" dirty="0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E6B511D-2FD0-4E6A-8799-F76AE5BF141D}"/>
              </a:ext>
            </a:extLst>
          </p:cNvPr>
          <p:cNvSpPr>
            <a:spLocks noGrp="1"/>
          </p:cNvSpPr>
          <p:nvPr>
            <p:ph type="ctrTitle"/>
          </p:nvPr>
        </p:nvSpPr>
        <p:spPr bwMode="white"/>
        <p:txBody>
          <a:bodyPr>
            <a:normAutofit/>
          </a:bodyPr>
          <a:lstStyle/>
          <a:p>
            <a:r>
              <a:rPr lang="en-US" sz="4400" dirty="0"/>
              <a:t>IASBO Spring </a:t>
            </a:r>
            <a:r>
              <a:rPr lang="en-US" sz="4400" dirty="0" smtClean="0"/>
              <a:t>2020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057151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Cover 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IASBO  Spring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2020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Content Placeholder 7" descr="Example of the Budget Cover Page." title="Budget Cover Page"/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1758461" y="1119906"/>
            <a:ext cx="7188081" cy="5275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83452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Certification Page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IASBO  Spring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2020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Content Placeholder 5" descr="Example of the Certification page that is required as part of the Budget submitted by districts/charters." title="Certification Page"/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533256" y="1012869"/>
            <a:ext cx="9353795" cy="5247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495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IASBO  Spring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2020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Four-Year Publication Form&#10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764" y="5590698"/>
            <a:ext cx="8248603" cy="98763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Four-Year Publication Form</a:t>
            </a:r>
            <a:endParaRPr lang="en-US" dirty="0"/>
          </a:p>
        </p:txBody>
      </p:sp>
      <p:pic>
        <p:nvPicPr>
          <p:cNvPr id="12" name="Picture 11" descr="Example of the Four-Year Publication Form required as part of the budget submitted by districts/charters&#10;" title="Four-Year Publication Form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2317" y="1009421"/>
            <a:ext cx="7543495" cy="4581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57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Estimating M&amp;O State Revenue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IASBO  Spring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2020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5" name="Content Placeholder 14" descr="Example of Estimating M&amp;O State Revenue form.&#10;"/>
          <p:cNvPicPr>
            <a:picLocks noGrp="1" noChangeAspect="1"/>
          </p:cNvPicPr>
          <p:nvPr>
            <p:ph idx="13"/>
          </p:nvPr>
        </p:nvPicPr>
        <p:blipFill>
          <a:blip r:embed="rId3"/>
          <a:stretch>
            <a:fillRect/>
          </a:stretch>
        </p:blipFill>
        <p:spPr>
          <a:xfrm>
            <a:off x="1242203" y="988601"/>
            <a:ext cx="7790175" cy="565374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 descr="School year of budget form&#10;" title="Estimating M&amp;O State Revenue"/>
              <p14:cNvContentPartPr/>
              <p14:nvPr/>
            </p14:nvContentPartPr>
            <p14:xfrm>
              <a:off x="2801658" y="1157446"/>
              <a:ext cx="1347480" cy="113400"/>
            </p14:xfrm>
          </p:contentPart>
        </mc:Choice>
        <mc:Fallback>
          <p:pic>
            <p:nvPicPr>
              <p:cNvPr id="5" name="Ink 4" descr="School year of budget form&#10;" title="Estimating M&amp;O State Revenue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63498" y="1119286"/>
                <a:ext cx="1423800" cy="189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7" name="Ink 6" descr="Date" title="Estimating M&amp;O State Revenue"/>
              <p14:cNvContentPartPr/>
              <p14:nvPr/>
            </p14:nvContentPartPr>
            <p14:xfrm>
              <a:off x="2952498" y="1230526"/>
              <a:ext cx="175320" cy="29520"/>
            </p14:xfrm>
          </p:contentPart>
        </mc:Choice>
        <mc:Fallback>
          <p:pic>
            <p:nvPicPr>
              <p:cNvPr id="7" name="Ink 6" descr="Date" title="Estimating M&amp;O State Revenue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914338" y="1192366"/>
                <a:ext cx="251640" cy="105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8006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460681" y="0"/>
            <a:ext cx="10515600" cy="988601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Example of Salary </a:t>
            </a:r>
            <a:r>
              <a:rPr lang="en-US" dirty="0" smtClean="0"/>
              <a:t>- Based </a:t>
            </a:r>
            <a:r>
              <a:rPr lang="en-US" dirty="0" smtClean="0"/>
              <a:t>Apportionment Information on Estimating M&amp;O Sheet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IASBO  Spring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2020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Content Placeholder 6" descr="Example of Salary Based Apportionment Information on the Estimating M&amp;O form."/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1148520" y="988601"/>
            <a:ext cx="8005238" cy="553779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 descr="Date of worksheet"/>
              <p14:cNvContentPartPr/>
              <p14:nvPr/>
            </p14:nvContentPartPr>
            <p14:xfrm>
              <a:off x="2409051" y="1187072"/>
              <a:ext cx="2875320" cy="167760"/>
            </p14:xfrm>
          </p:contentPart>
        </mc:Choice>
        <mc:Fallback>
          <p:pic>
            <p:nvPicPr>
              <p:cNvPr id="5" name="Ink 4" descr="Date of worksheet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397171" y="1175192"/>
                <a:ext cx="2899080" cy="19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0" name="Ink 9" descr="Date of worksheet"/>
              <p14:cNvContentPartPr/>
              <p14:nvPr/>
            </p14:nvContentPartPr>
            <p14:xfrm>
              <a:off x="2496891" y="1283552"/>
              <a:ext cx="1020240" cy="35640"/>
            </p14:xfrm>
          </p:contentPart>
        </mc:Choice>
        <mc:Fallback>
          <p:pic>
            <p:nvPicPr>
              <p:cNvPr id="10" name="Ink 9" descr="Date of worksheet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458731" y="1245392"/>
                <a:ext cx="1096560" cy="11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2" name="Ink 11" descr="Date of worksheet"/>
              <p14:cNvContentPartPr/>
              <p14:nvPr/>
            </p14:nvContentPartPr>
            <p14:xfrm>
              <a:off x="2452971" y="1309112"/>
              <a:ext cx="1117080" cy="38880"/>
            </p14:xfrm>
          </p:contentPart>
        </mc:Choice>
        <mc:Fallback>
          <p:pic>
            <p:nvPicPr>
              <p:cNvPr id="12" name="Ink 11" descr="Date of worksheet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414811" y="1270952"/>
                <a:ext cx="1193400" cy="11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4" name="Ink 13" descr="Date of worksheet"/>
              <p14:cNvContentPartPr/>
              <p14:nvPr/>
            </p14:nvContentPartPr>
            <p14:xfrm>
              <a:off x="2901531" y="1328552"/>
              <a:ext cx="369720" cy="16920"/>
            </p14:xfrm>
          </p:contentPart>
        </mc:Choice>
        <mc:Fallback>
          <p:pic>
            <p:nvPicPr>
              <p:cNvPr id="14" name="Ink 13" descr="Date of worksheet"/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863371" y="1290392"/>
                <a:ext cx="446040" cy="93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6" name="Ink 15" descr="Date of worksheet"/>
              <p14:cNvContentPartPr/>
              <p14:nvPr/>
            </p14:nvContentPartPr>
            <p14:xfrm>
              <a:off x="2893818" y="1238806"/>
              <a:ext cx="321480" cy="65160"/>
            </p14:xfrm>
          </p:contentPart>
        </mc:Choice>
        <mc:Fallback>
          <p:pic>
            <p:nvPicPr>
              <p:cNvPr id="16" name="Ink 15" descr="Date of worksheet"/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855658" y="1200646"/>
                <a:ext cx="397800" cy="14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8" name="Ink 17" descr="Date of worksheet"/>
              <p14:cNvContentPartPr/>
              <p14:nvPr/>
            </p14:nvContentPartPr>
            <p14:xfrm>
              <a:off x="2937738" y="1255006"/>
              <a:ext cx="253440" cy="97560"/>
            </p14:xfrm>
          </p:contentPart>
        </mc:Choice>
        <mc:Fallback>
          <p:pic>
            <p:nvPicPr>
              <p:cNvPr id="18" name="Ink 17" descr="Date of worksheet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899578" y="1216846"/>
                <a:ext cx="329760" cy="17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20" name="Ink 19" descr="Date of worksheet"/>
              <p14:cNvContentPartPr/>
              <p14:nvPr/>
            </p14:nvContentPartPr>
            <p14:xfrm>
              <a:off x="3064098" y="1351846"/>
              <a:ext cx="73440" cy="20160"/>
            </p14:xfrm>
          </p:contentPart>
        </mc:Choice>
        <mc:Fallback>
          <p:pic>
            <p:nvPicPr>
              <p:cNvPr id="20" name="Ink 19" descr="Date of worksheet"/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025938" y="1313686"/>
                <a:ext cx="149760" cy="96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6537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IASBO  Spring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2020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5" descr="Says &quot;Revenues are organized by fund, then classified as local, state, or federal, and coded by the source of the revenue.&#10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286" y="5910214"/>
            <a:ext cx="7456054" cy="786452"/>
          </a:xfrm>
          <a:prstGeom prst="rect">
            <a:avLst/>
          </a:prstGeom>
        </p:spPr>
      </p:pic>
      <p:pic>
        <p:nvPicPr>
          <p:cNvPr id="5" name="Content Placeholder 4" descr="Example of a Budget Revenue Page&#10;"/>
          <p:cNvPicPr>
            <a:picLocks noGrp="1" noChangeAspect="1"/>
          </p:cNvPicPr>
          <p:nvPr>
            <p:ph idx="13"/>
          </p:nvPr>
        </p:nvPicPr>
        <p:blipFill>
          <a:blip r:embed="rId3"/>
          <a:stretch>
            <a:fillRect/>
          </a:stretch>
        </p:blipFill>
        <p:spPr>
          <a:xfrm>
            <a:off x="776376" y="988602"/>
            <a:ext cx="9031857" cy="52225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Revenue Pages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09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Expenditure Pages</a:t>
            </a:r>
            <a:endParaRPr lang="en-US" dirty="0"/>
          </a:p>
        </p:txBody>
      </p:sp>
      <p:pic>
        <p:nvPicPr>
          <p:cNvPr id="5" name="Content Placeholder 4" descr="Example of the Expenditure pages.&#10;"/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1102952" y="1088499"/>
            <a:ext cx="8240545" cy="548983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IASBO  Spring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2020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596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lvl="0"/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Summary Statement</a:t>
            </a:r>
            <a:endParaRPr lang="en-US" dirty="0"/>
          </a:p>
        </p:txBody>
      </p:sp>
      <p:cxnSp>
        <p:nvCxnSpPr>
          <p:cNvPr id="13" name="Straight Arrow Connector 12" descr="Arrow pointing to the error messages embedded in spreadsheet" title="Summary Statement"/>
          <p:cNvCxnSpPr/>
          <p:nvPr/>
        </p:nvCxnSpPr>
        <p:spPr>
          <a:xfrm flipH="1">
            <a:off x="4765431" y="4818185"/>
            <a:ext cx="553915" cy="122213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7" name="Content Placeholder 16" descr="Example of the budget Summary Statement" title="Summary Statement"/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605189" y="988601"/>
            <a:ext cx="4722720" cy="5407173"/>
          </a:xfrm>
          <a:prstGeom prst="rect">
            <a:avLst/>
          </a:prstGeom>
        </p:spPr>
      </p:pic>
      <p:pic>
        <p:nvPicPr>
          <p:cNvPr id="28" name="Picture 27" descr="Instructions for the Summary Statement" title="Summary Statement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4066" y="1503533"/>
            <a:ext cx="3206774" cy="4377307"/>
          </a:xfrm>
          <a:prstGeom prst="rect">
            <a:avLst/>
          </a:prstGeom>
        </p:spPr>
      </p:pic>
      <p:cxnSp>
        <p:nvCxnSpPr>
          <p:cNvPr id="30" name="Straight Arrow Connector 29" descr="Arrow pointing to the error messages on the summary statment" title="Summary Statement"/>
          <p:cNvCxnSpPr/>
          <p:nvPr/>
        </p:nvCxnSpPr>
        <p:spPr>
          <a:xfrm flipH="1">
            <a:off x="4299438" y="4404946"/>
            <a:ext cx="1392666" cy="147589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849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Budget Submission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lvl="0"/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Content Placeholder 6" descr="Where and how to submit the budget to SDE."/>
          <p:cNvPicPr>
            <a:picLocks noGrp="1" noChangeAspect="1"/>
          </p:cNvPicPr>
          <p:nvPr>
            <p:ph idx="13"/>
          </p:nvPr>
        </p:nvPicPr>
        <p:blipFill>
          <a:blip r:embed="rId3"/>
          <a:stretch>
            <a:fillRect/>
          </a:stretch>
        </p:blipFill>
        <p:spPr>
          <a:xfrm>
            <a:off x="724619" y="1047443"/>
            <a:ext cx="9394589" cy="4972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7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lvl="0"/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189781" y="1121433"/>
            <a:ext cx="11231593" cy="5210355"/>
          </a:xfrm>
        </p:spPr>
        <p:txBody>
          <a:bodyPr>
            <a:normAutofit/>
          </a:bodyPr>
          <a:lstStyle/>
          <a:p>
            <a:pPr lvl="0">
              <a:defRPr/>
            </a:pPr>
            <a:r>
              <a:rPr lang="en-US" sz="2000" b="1" dirty="0">
                <a:solidFill>
                  <a:srgbClr val="9BBB59">
                    <a:lumMod val="50000"/>
                  </a:srgbClr>
                </a:solidFill>
              </a:rPr>
              <a:t>Know your critical dates and </a:t>
            </a:r>
            <a:r>
              <a:rPr lang="en-US" sz="2000" b="1" dirty="0" smtClean="0">
                <a:solidFill>
                  <a:srgbClr val="9BBB59">
                    <a:lumMod val="50000"/>
                  </a:srgbClr>
                </a:solidFill>
              </a:rPr>
              <a:t>timelines</a:t>
            </a:r>
          </a:p>
          <a:p>
            <a:pPr lvl="0">
              <a:defRPr/>
            </a:pPr>
            <a:endParaRPr lang="en-US" sz="2000" b="1" dirty="0">
              <a:solidFill>
                <a:srgbClr val="9BBB59">
                  <a:lumMod val="50000"/>
                </a:srgbClr>
              </a:solidFill>
            </a:endParaRPr>
          </a:p>
          <a:p>
            <a:pPr lvl="0">
              <a:defRPr/>
            </a:pPr>
            <a:r>
              <a:rPr lang="en-US" sz="2000" b="1" dirty="0" smtClean="0">
                <a:solidFill>
                  <a:srgbClr val="9BBB59">
                    <a:lumMod val="50000"/>
                  </a:srgbClr>
                </a:solidFill>
              </a:rPr>
              <a:t>Know </a:t>
            </a:r>
            <a:r>
              <a:rPr lang="en-US" sz="2000" b="1" dirty="0">
                <a:solidFill>
                  <a:srgbClr val="9BBB59">
                    <a:lumMod val="50000"/>
                  </a:srgbClr>
                </a:solidFill>
              </a:rPr>
              <a:t>where to access your forms and who to call for questions</a:t>
            </a:r>
          </a:p>
          <a:p>
            <a:pPr lvl="0">
              <a:defRPr/>
            </a:pPr>
            <a:endParaRPr lang="en-US" sz="2000" b="1" dirty="0">
              <a:solidFill>
                <a:srgbClr val="9BBB59">
                  <a:lumMod val="50000"/>
                </a:srgbClr>
              </a:solidFill>
            </a:endParaRPr>
          </a:p>
          <a:p>
            <a:pPr lvl="0">
              <a:defRPr/>
            </a:pPr>
            <a:r>
              <a:rPr lang="en-US" sz="2000" b="1" dirty="0">
                <a:solidFill>
                  <a:srgbClr val="9BBB59">
                    <a:lumMod val="50000"/>
                  </a:srgbClr>
                </a:solidFill>
              </a:rPr>
              <a:t>Use the forms, format, and codes (IFARMS) required by SDE and the State Tax Commission</a:t>
            </a:r>
          </a:p>
          <a:p>
            <a:pPr lvl="0">
              <a:defRPr/>
            </a:pPr>
            <a:endParaRPr lang="en-US" sz="2000" b="1" dirty="0">
              <a:solidFill>
                <a:srgbClr val="9BBB59">
                  <a:lumMod val="50000"/>
                </a:srgbClr>
              </a:solidFill>
            </a:endParaRPr>
          </a:p>
          <a:p>
            <a:pPr lvl="0">
              <a:defRPr/>
            </a:pPr>
            <a:r>
              <a:rPr lang="en-US" sz="2000" b="1" dirty="0">
                <a:solidFill>
                  <a:srgbClr val="9BBB59">
                    <a:lumMod val="50000"/>
                  </a:srgbClr>
                </a:solidFill>
              </a:rPr>
              <a:t>Make sure you use the proper templates </a:t>
            </a:r>
            <a:r>
              <a:rPr lang="en-US" sz="2000" b="1" dirty="0" smtClean="0">
                <a:solidFill>
                  <a:srgbClr val="9BBB59">
                    <a:lumMod val="50000"/>
                  </a:srgbClr>
                </a:solidFill>
              </a:rPr>
              <a:t>and </a:t>
            </a:r>
            <a:r>
              <a:rPr lang="en-US" sz="2000" b="1" dirty="0">
                <a:solidFill>
                  <a:srgbClr val="9BBB59">
                    <a:lumMod val="50000"/>
                  </a:srgbClr>
                </a:solidFill>
              </a:rPr>
              <a:t>information in forming your budget estimates</a:t>
            </a:r>
          </a:p>
          <a:p>
            <a:pPr lvl="0">
              <a:defRPr/>
            </a:pPr>
            <a:endParaRPr lang="en-US" sz="2000" b="1" dirty="0">
              <a:solidFill>
                <a:srgbClr val="9BBB59">
                  <a:lumMod val="50000"/>
                </a:srgbClr>
              </a:solidFill>
            </a:endParaRPr>
          </a:p>
          <a:p>
            <a:pPr lvl="0">
              <a:defRPr/>
            </a:pPr>
            <a:r>
              <a:rPr lang="en-US" sz="2000" b="1" dirty="0">
                <a:solidFill>
                  <a:srgbClr val="9BBB59">
                    <a:lumMod val="50000"/>
                  </a:srgbClr>
                </a:solidFill>
              </a:rPr>
              <a:t>Make sure you address all errors, and that your budget is balanced</a:t>
            </a:r>
          </a:p>
          <a:p>
            <a:pPr lvl="0">
              <a:defRPr/>
            </a:pPr>
            <a:endParaRPr lang="en-US" sz="2000" b="1" dirty="0">
              <a:solidFill>
                <a:srgbClr val="9BBB59">
                  <a:lumMod val="50000"/>
                </a:srgbClr>
              </a:solidFill>
            </a:endParaRPr>
          </a:p>
          <a:p>
            <a:pPr lvl="0">
              <a:defRPr/>
            </a:pPr>
            <a:r>
              <a:rPr lang="en-US" sz="2000" b="1" dirty="0">
                <a:solidFill>
                  <a:srgbClr val="9BBB59">
                    <a:lumMod val="50000"/>
                  </a:srgbClr>
                </a:solidFill>
              </a:rPr>
              <a:t>Make sure your packet is complete</a:t>
            </a:r>
          </a:p>
          <a:p>
            <a:pPr lvl="0">
              <a:defRPr/>
            </a:pPr>
            <a:endParaRPr lang="en-US" sz="2000" b="1" dirty="0">
              <a:solidFill>
                <a:srgbClr val="9BBB59">
                  <a:lumMod val="50000"/>
                </a:srgbClr>
              </a:solidFill>
            </a:endParaRPr>
          </a:p>
          <a:p>
            <a:pPr lvl="0">
              <a:defRPr/>
            </a:pPr>
            <a:r>
              <a:rPr lang="en-US" sz="2000" b="1" dirty="0">
                <a:solidFill>
                  <a:srgbClr val="9BBB59">
                    <a:lumMod val="50000"/>
                  </a:srgbClr>
                </a:solidFill>
              </a:rPr>
              <a:t>Please make yourself available in the Summer if we have any questions or are missing paperwork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927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2"/>
          <p:cNvSpPr txBox="1">
            <a:spLocks/>
          </p:cNvSpPr>
          <p:nvPr/>
        </p:nvSpPr>
        <p:spPr bwMode="white">
          <a:xfrm>
            <a:off x="535460" y="3821502"/>
            <a:ext cx="9144000" cy="106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 cap="none" baseline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Open Sans Light" panose="020B0306030504020204" pitchFamily="34" charset="0"/>
                <a:cs typeface="Open Sans Light" panose="020B0306030504020204" pitchFamily="34" charset="0"/>
              </a:rPr>
              <a:t>Carol Piranfar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Open Sans Light" panose="020B0306030504020204" pitchFamily="34" charset="0"/>
                <a:cs typeface="Open Sans Light" panose="020B0306030504020204" pitchFamily="34" charset="0"/>
              </a:rPr>
              <a:t>Email -  CLPiranfar@sde.idaho.gov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Open Sans Light" panose="020B0306030504020204" pitchFamily="34" charset="0"/>
                <a:cs typeface="Open Sans Light" panose="020B0306030504020204" pitchFamily="34" charset="0"/>
              </a:rPr>
              <a:t>Phone – (208) 332-6844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 Light" panose="020F0302020204030204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 bwMode="white">
          <a:xfrm>
            <a:off x="535459" y="1691649"/>
            <a:ext cx="5497871" cy="1876899"/>
          </a:xfrm>
        </p:spPr>
        <p:txBody>
          <a:bodyPr/>
          <a:lstStyle/>
          <a:p>
            <a:pPr lvl="0">
              <a:spcBef>
                <a:spcPts val="1000"/>
              </a:spcBef>
            </a:pPr>
            <a:r>
              <a:rPr lang="en-US" sz="3200" dirty="0">
                <a:solidFill>
                  <a:prstClr val="white"/>
                </a:solidFill>
                <a:ea typeface="Cambria" panose="02040503050406030204" pitchFamily="18" charset="0"/>
              </a:rPr>
              <a:t>School Budget/Bonds &amp; Levies/Building Requests</a:t>
            </a:r>
            <a:r>
              <a:rPr lang="en-US" sz="2000" b="0" dirty="0">
                <a:solidFill>
                  <a:prstClr val="white"/>
                </a:solidFill>
                <a:latin typeface="Calibri" panose="020F0502020204030204"/>
              </a:rPr>
              <a:t/>
            </a:r>
            <a:br>
              <a:rPr lang="en-US" sz="2000" b="0" dirty="0">
                <a:solidFill>
                  <a:prstClr val="white"/>
                </a:solidFill>
                <a:latin typeface="Calibri" panose="020F0502020204030204"/>
              </a:rPr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8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Sequential Reminders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lvl="0"/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Content Placeholder 5" descr="List of budget reminders" title="Sequential Reminders"/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1001640" y="1099038"/>
            <a:ext cx="9910605" cy="4783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11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Sequential Reminders	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lvl="0"/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3"/>
          </p:nvPr>
        </p:nvSpPr>
        <p:spPr>
          <a:xfrm>
            <a:off x="434305" y="1207698"/>
            <a:ext cx="10832408" cy="4813540"/>
          </a:xfrm>
        </p:spPr>
        <p:txBody>
          <a:bodyPr>
            <a:normAutofit/>
          </a:bodyPr>
          <a:lstStyle/>
          <a:p>
            <a:pPr lvl="0">
              <a:lnSpc>
                <a:spcPct val="100000"/>
              </a:lnSpc>
              <a:buFontTx/>
              <a:buAutoNum type="arabicPeriod" startAt="5"/>
            </a:pPr>
            <a:r>
              <a:rPr lang="en-US" sz="1600" b="1" dirty="0">
                <a:solidFill>
                  <a:srgbClr val="262626">
                    <a:lumMod val="90000"/>
                    <a:lumOff val="10000"/>
                  </a:srgbClr>
                </a:solidFill>
              </a:rPr>
              <a:t>Hold your public hearing and formally adopt your budget</a:t>
            </a:r>
          </a:p>
          <a:p>
            <a:pPr lvl="1">
              <a:buClr>
                <a:srgbClr val="9BBB59">
                  <a:lumMod val="50000"/>
                </a:srgbClr>
              </a:buClr>
            </a:pPr>
            <a:r>
              <a:rPr lang="en-US" sz="1600" b="1" dirty="0">
                <a:solidFill>
                  <a:srgbClr val="9BBB59">
                    <a:lumMod val="50000"/>
                  </a:srgbClr>
                </a:solidFill>
              </a:rPr>
              <a:t>The public hearing must occur at least 28 days prior to your July meeting</a:t>
            </a:r>
          </a:p>
          <a:p>
            <a:pPr lvl="1">
              <a:buClr>
                <a:srgbClr val="9BBB59">
                  <a:lumMod val="50000"/>
                </a:srgbClr>
              </a:buClr>
            </a:pPr>
            <a:r>
              <a:rPr lang="en-US" sz="1600" b="1" dirty="0">
                <a:solidFill>
                  <a:srgbClr val="9BBB59">
                    <a:lumMod val="50000"/>
                  </a:srgbClr>
                </a:solidFill>
              </a:rPr>
              <a:t>The budget must be adopted at the public hearing or at a special meeting held no more than 14 days afterward</a:t>
            </a:r>
          </a:p>
          <a:p>
            <a:pPr marL="365760" lvl="1" indent="-256032">
              <a:buClr>
                <a:srgbClr val="9BBB59"/>
              </a:buClr>
              <a:buFontTx/>
              <a:buAutoNum type="arabicPeriod"/>
            </a:pPr>
            <a:endParaRPr lang="en-US" sz="1600" b="1" dirty="0">
              <a:solidFill>
                <a:srgbClr val="262626"/>
              </a:solidFill>
            </a:endParaRPr>
          </a:p>
          <a:p>
            <a:pPr lvl="0">
              <a:lnSpc>
                <a:spcPct val="100000"/>
              </a:lnSpc>
              <a:buFontTx/>
              <a:buAutoNum type="arabicPeriod" startAt="5"/>
            </a:pPr>
            <a:r>
              <a:rPr lang="en-US" sz="1600" b="1" dirty="0">
                <a:solidFill>
                  <a:srgbClr val="262626">
                    <a:lumMod val="90000"/>
                    <a:lumOff val="10000"/>
                  </a:srgbClr>
                </a:solidFill>
              </a:rPr>
              <a:t>Send your Budget Packet to SDE</a:t>
            </a:r>
          </a:p>
          <a:p>
            <a:pPr lvl="1">
              <a:buClr>
                <a:srgbClr val="9BBB59">
                  <a:lumMod val="50000"/>
                </a:srgbClr>
              </a:buClr>
            </a:pPr>
            <a:r>
              <a:rPr lang="en-US" sz="1600" b="1" dirty="0">
                <a:solidFill>
                  <a:srgbClr val="9BBB59">
                    <a:lumMod val="50000"/>
                  </a:srgbClr>
                </a:solidFill>
              </a:rPr>
              <a:t>21 days or less after adoption, and no later than July 15</a:t>
            </a:r>
            <a:r>
              <a:rPr lang="en-US" sz="1600" b="1" baseline="30000" dirty="0">
                <a:solidFill>
                  <a:srgbClr val="9BBB59">
                    <a:lumMod val="50000"/>
                  </a:srgbClr>
                </a:solidFill>
              </a:rPr>
              <a:t>th</a:t>
            </a:r>
            <a:endParaRPr lang="en-US" sz="1600" b="1" dirty="0">
              <a:solidFill>
                <a:srgbClr val="9BBB59">
                  <a:lumMod val="50000"/>
                </a:srgbClr>
              </a:solidFill>
            </a:endParaRPr>
          </a:p>
          <a:p>
            <a:pPr lvl="1">
              <a:buClr>
                <a:srgbClr val="9BBB59">
                  <a:lumMod val="50000"/>
                </a:srgbClr>
              </a:buClr>
            </a:pPr>
            <a:r>
              <a:rPr lang="en-US" sz="1600" b="1" dirty="0">
                <a:solidFill>
                  <a:srgbClr val="9BBB59">
                    <a:lumMod val="50000"/>
                  </a:srgbClr>
                </a:solidFill>
              </a:rPr>
              <a:t>Budget forms should be in the prescribed format designated by the SDE</a:t>
            </a:r>
          </a:p>
          <a:p>
            <a:pPr lvl="1">
              <a:buClr>
                <a:srgbClr val="9BBB59">
                  <a:lumMod val="50000"/>
                </a:srgbClr>
              </a:buClr>
            </a:pPr>
            <a:r>
              <a:rPr lang="en-US" sz="1600" b="1" dirty="0">
                <a:solidFill>
                  <a:srgbClr val="9BBB59">
                    <a:lumMod val="50000"/>
                  </a:srgbClr>
                </a:solidFill>
              </a:rPr>
              <a:t>Put your school district/charter name and number on all forms</a:t>
            </a:r>
          </a:p>
          <a:p>
            <a:pPr lvl="1">
              <a:lnSpc>
                <a:spcPct val="80000"/>
              </a:lnSpc>
            </a:pPr>
            <a:endParaRPr lang="en-US" sz="1600" b="1" dirty="0">
              <a:solidFill>
                <a:srgbClr val="262626">
                  <a:lumMod val="90000"/>
                  <a:lumOff val="10000"/>
                </a:srgbClr>
              </a:solidFill>
            </a:endParaRPr>
          </a:p>
          <a:p>
            <a:pPr lvl="0">
              <a:lnSpc>
                <a:spcPct val="100000"/>
              </a:lnSpc>
              <a:buFontTx/>
              <a:buAutoNum type="arabicPeriod" startAt="5"/>
            </a:pPr>
            <a:r>
              <a:rPr lang="en-US" sz="1600" b="1" dirty="0">
                <a:solidFill>
                  <a:srgbClr val="262626">
                    <a:lumMod val="90000"/>
                    <a:lumOff val="10000"/>
                  </a:srgbClr>
                </a:solidFill>
              </a:rPr>
              <a:t>Post your adopted budget</a:t>
            </a:r>
          </a:p>
          <a:p>
            <a:pPr lvl="1">
              <a:buClr>
                <a:srgbClr val="9BBB59">
                  <a:lumMod val="50000"/>
                </a:srgbClr>
              </a:buClr>
            </a:pPr>
            <a:r>
              <a:rPr lang="en-US" sz="1600" b="1" dirty="0">
                <a:solidFill>
                  <a:srgbClr val="9BBB59">
                    <a:lumMod val="50000"/>
                  </a:srgbClr>
                </a:solidFill>
              </a:rPr>
              <a:t>On </a:t>
            </a:r>
            <a:r>
              <a:rPr lang="en-US" sz="1600" b="1" dirty="0" smtClean="0">
                <a:solidFill>
                  <a:srgbClr val="9BBB59">
                    <a:lumMod val="50000"/>
                  </a:srgbClr>
                </a:solidFill>
              </a:rPr>
              <a:t>your district or charter school </a:t>
            </a:r>
            <a:r>
              <a:rPr lang="en-US" sz="1600" b="1" dirty="0">
                <a:solidFill>
                  <a:srgbClr val="9BBB59">
                    <a:lumMod val="50000"/>
                  </a:srgbClr>
                </a:solidFill>
              </a:rPr>
              <a:t>website within 30 days of adoption</a:t>
            </a:r>
          </a:p>
          <a:p>
            <a:pPr marL="452628" lvl="0" indent="-342900">
              <a:lnSpc>
                <a:spcPct val="80000"/>
              </a:lnSpc>
              <a:buClr>
                <a:srgbClr val="9BBB59">
                  <a:lumMod val="50000"/>
                </a:srgbClr>
              </a:buClr>
            </a:pPr>
            <a:endParaRPr lang="en-US" sz="1600" b="1" dirty="0">
              <a:solidFill>
                <a:srgbClr val="262626">
                  <a:lumMod val="90000"/>
                  <a:lumOff val="10000"/>
                </a:srgbClr>
              </a:solidFill>
            </a:endParaRPr>
          </a:p>
          <a:p>
            <a:pPr marL="0" lvl="0" indent="0">
              <a:buNone/>
            </a:pPr>
            <a:r>
              <a:rPr lang="en-US" sz="1600" b="1" dirty="0" smtClean="0">
                <a:solidFill>
                  <a:srgbClr val="262626">
                    <a:lumMod val="90000"/>
                    <a:lumOff val="10000"/>
                  </a:srgbClr>
                </a:solidFill>
              </a:rPr>
              <a:t>8.  Certify </a:t>
            </a:r>
            <a:r>
              <a:rPr lang="en-US" sz="1600" b="1" dirty="0">
                <a:solidFill>
                  <a:srgbClr val="262626">
                    <a:lumMod val="90000"/>
                    <a:lumOff val="10000"/>
                  </a:srgbClr>
                </a:solidFill>
              </a:rPr>
              <a:t>Documents</a:t>
            </a:r>
          </a:p>
          <a:p>
            <a:pPr lvl="1">
              <a:buClr>
                <a:srgbClr val="9BBB59">
                  <a:lumMod val="50000"/>
                </a:srgbClr>
              </a:buClr>
            </a:pPr>
            <a:r>
              <a:rPr lang="en-US" sz="1600" b="1" dirty="0">
                <a:solidFill>
                  <a:srgbClr val="9BBB59">
                    <a:lumMod val="50000"/>
                  </a:srgbClr>
                </a:solidFill>
              </a:rPr>
              <a:t>Your budget, levy and elections result documents must be certified with the county on or before the Thursday preceding the 2nd Monday in September (</a:t>
            </a:r>
            <a:r>
              <a:rPr lang="en-US" sz="1600" b="1" dirty="0" smtClean="0">
                <a:solidFill>
                  <a:srgbClr val="9BBB59">
                    <a:lumMod val="50000"/>
                  </a:srgbClr>
                </a:solidFill>
              </a:rPr>
              <a:t>9/10/20)</a:t>
            </a:r>
            <a:endParaRPr lang="en-US" sz="1600" b="1" dirty="0">
              <a:solidFill>
                <a:srgbClr val="9BBB59">
                  <a:lumMod val="50000"/>
                </a:srgbClr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90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Amended Budgets		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lvl="0"/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3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u="sng" dirty="0">
                <a:solidFill>
                  <a:schemeClr val="accent3">
                    <a:lumMod val="50000"/>
                  </a:schemeClr>
                </a:solidFill>
              </a:rPr>
              <a:t>Budget adjustment procedures</a:t>
            </a:r>
          </a:p>
          <a:p>
            <a:endParaRPr lang="en-US" dirty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b="1" dirty="0">
                <a:solidFill>
                  <a:schemeClr val="accent3">
                    <a:lumMod val="50000"/>
                  </a:schemeClr>
                </a:solidFill>
              </a:rPr>
              <a:t>Idaho Code 33-701 (9)</a:t>
            </a:r>
          </a:p>
          <a:p>
            <a:endParaRPr lang="en-US" dirty="0">
              <a:solidFill>
                <a:schemeClr val="accent3">
                  <a:lumMod val="50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Anyone proposing to amend the budget must notify the local board in writing, one week prior to the meeting at which the proposal will be made.</a:t>
            </a:r>
          </a:p>
          <a:p>
            <a:pPr lvl="1"/>
            <a:endParaRPr lang="en-US" dirty="0">
              <a:solidFill>
                <a:schemeClr val="accent3">
                  <a:lumMod val="75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Before a final vote of the amended budget is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approved,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notice shall be posted as prescribed in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Section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33-402 Idaho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Code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pPr lvl="1"/>
            <a:endParaRPr lang="en-US" dirty="0">
              <a:solidFill>
                <a:schemeClr val="accent3">
                  <a:lumMod val="75000"/>
                </a:schemeClr>
              </a:solidFill>
            </a:endParaRPr>
          </a:p>
          <a:p>
            <a:pPr lvl="1"/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Amended budgets shall be submitted to the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State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S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uperintendent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of 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Public 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I</a:t>
            </a:r>
            <a:r>
              <a:rPr lang="en-US" dirty="0" smtClean="0">
                <a:solidFill>
                  <a:schemeClr val="accent3">
                    <a:lumMod val="75000"/>
                  </a:schemeClr>
                </a:solidFill>
              </a:rPr>
              <a:t>nstruction</a:t>
            </a:r>
            <a:r>
              <a:rPr lang="en-US" dirty="0">
                <a:solidFill>
                  <a:schemeClr val="accent3">
                    <a:lumMod val="75000"/>
                  </a:schemeClr>
                </a:solidFill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08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Amended Budget (Continued)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lvl="0"/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3"/>
          </p:nvPr>
        </p:nvSpPr>
        <p:spPr>
          <a:xfrm>
            <a:off x="336430" y="1340123"/>
            <a:ext cx="10930282" cy="4948533"/>
          </a:xfrm>
        </p:spPr>
        <p:txBody>
          <a:bodyPr>
            <a:normAutofit fontScale="85000" lnSpcReduction="20000"/>
          </a:bodyPr>
          <a:lstStyle/>
          <a:p>
            <a:pPr marL="0" indent="0">
              <a:spcBef>
                <a:spcPct val="20000"/>
              </a:spcBef>
              <a:buSzPct val="70000"/>
              <a:buNone/>
              <a:defRPr/>
            </a:pPr>
            <a:r>
              <a:rPr lang="en-US" b="1" u="sng" dirty="0">
                <a:solidFill>
                  <a:schemeClr val="accent3">
                    <a:lumMod val="50000"/>
                  </a:schemeClr>
                </a:solidFill>
              </a:rPr>
              <a:t>Key Points</a:t>
            </a:r>
          </a:p>
          <a:p>
            <a:pPr>
              <a:spcBef>
                <a:spcPct val="20000"/>
              </a:spcBef>
              <a:buSzPct val="70000"/>
              <a:defRPr/>
            </a:pPr>
            <a:endParaRPr lang="en-US" b="1" dirty="0">
              <a:solidFill>
                <a:schemeClr val="accent3">
                  <a:lumMod val="50000"/>
                </a:schemeClr>
              </a:solidFill>
              <a:cs typeface="Segoe UI" pitchFamily="34" charset="0"/>
            </a:endParaRPr>
          </a:p>
          <a:p>
            <a:pPr>
              <a:spcBef>
                <a:spcPct val="20000"/>
              </a:spcBef>
              <a:buSzPct val="70000"/>
              <a:defRPr/>
            </a:pPr>
            <a:r>
              <a:rPr lang="en-US" b="1" dirty="0">
                <a:solidFill>
                  <a:schemeClr val="accent3">
                    <a:lumMod val="50000"/>
                  </a:schemeClr>
                </a:solidFill>
                <a:cs typeface="Segoe UI" pitchFamily="34" charset="0"/>
              </a:rPr>
              <a:t>Utilize the same forms you would when completing your annual budget</a:t>
            </a:r>
          </a:p>
          <a:p>
            <a:pPr>
              <a:spcBef>
                <a:spcPct val="20000"/>
              </a:spcBef>
              <a:buSzPct val="70000"/>
              <a:defRPr/>
            </a:pPr>
            <a:endParaRPr lang="en-US" b="1" dirty="0">
              <a:solidFill>
                <a:schemeClr val="accent3">
                  <a:lumMod val="50000"/>
                </a:schemeClr>
              </a:solidFill>
              <a:cs typeface="Segoe UI" pitchFamily="34" charset="0"/>
            </a:endParaRPr>
          </a:p>
          <a:p>
            <a:pPr>
              <a:spcBef>
                <a:spcPct val="20000"/>
              </a:spcBef>
              <a:buSzPct val="70000"/>
              <a:defRPr/>
            </a:pPr>
            <a:r>
              <a:rPr lang="en-US" b="1" dirty="0">
                <a:solidFill>
                  <a:schemeClr val="accent3">
                    <a:lumMod val="50000"/>
                  </a:schemeClr>
                </a:solidFill>
                <a:cs typeface="Segoe UI" pitchFamily="34" charset="0"/>
              </a:rPr>
              <a:t>Make sure you publish the Four-Year Summary form along with the date, 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cs typeface="Segoe UI" pitchFamily="34" charset="0"/>
              </a:rPr>
              <a:t>time, </a:t>
            </a:r>
            <a:r>
              <a:rPr lang="en-US" b="1" dirty="0">
                <a:solidFill>
                  <a:schemeClr val="accent3">
                    <a:lumMod val="50000"/>
                  </a:schemeClr>
                </a:solidFill>
                <a:cs typeface="Segoe UI" pitchFamily="34" charset="0"/>
              </a:rPr>
              <a:t>and location of the budget hearing.</a:t>
            </a:r>
          </a:p>
          <a:p>
            <a:pPr marL="0" indent="0">
              <a:spcBef>
                <a:spcPct val="20000"/>
              </a:spcBef>
              <a:buSzPct val="70000"/>
              <a:buNone/>
              <a:defRPr/>
            </a:pPr>
            <a:endParaRPr lang="en-US" b="1" dirty="0">
              <a:solidFill>
                <a:schemeClr val="accent3">
                  <a:lumMod val="50000"/>
                </a:schemeClr>
              </a:solidFill>
              <a:cs typeface="Segoe UI" pitchFamily="34" charset="0"/>
            </a:endParaRPr>
          </a:p>
          <a:p>
            <a:pPr>
              <a:spcBef>
                <a:spcPct val="20000"/>
              </a:spcBef>
              <a:buSzPct val="70000"/>
              <a:defRPr/>
            </a:pPr>
            <a:r>
              <a:rPr lang="en-US" b="1" dirty="0">
                <a:solidFill>
                  <a:schemeClr val="accent3">
                    <a:lumMod val="50000"/>
                  </a:schemeClr>
                </a:solidFill>
                <a:cs typeface="Segoe UI" pitchFamily="34" charset="0"/>
              </a:rPr>
              <a:t>Make sure the certification page is signed by the board chair and the superintendent/charter school administrator, and forward a copy to me when </a:t>
            </a:r>
            <a:r>
              <a:rPr lang="en-US" b="1" dirty="0" smtClean="0">
                <a:solidFill>
                  <a:schemeClr val="accent3">
                    <a:lumMod val="50000"/>
                  </a:schemeClr>
                </a:solidFill>
                <a:cs typeface="Segoe UI" pitchFamily="34" charset="0"/>
              </a:rPr>
              <a:t>complete.</a:t>
            </a:r>
            <a:endParaRPr lang="en-US" b="1" dirty="0">
              <a:solidFill>
                <a:schemeClr val="accent3">
                  <a:lumMod val="50000"/>
                </a:schemeClr>
              </a:solidFill>
              <a:cs typeface="Segoe UI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703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/>
        <p:txBody>
          <a:bodyPr/>
          <a:lstStyle/>
          <a:p>
            <a:r>
              <a:rPr lang="en-US" dirty="0" smtClean="0"/>
              <a:t>Tax Levies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lvl="0"/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6181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Election Dates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lvl="0"/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Content Placeholder 2" descr="List of Bond/Levy election dates" title="Elections Dates"/>
          <p:cNvPicPr>
            <a:picLocks noGrp="1" noChangeAspect="1"/>
          </p:cNvPicPr>
          <p:nvPr>
            <p:ph idx="13"/>
          </p:nvPr>
        </p:nvPicPr>
        <p:blipFill>
          <a:blip r:embed="rId3"/>
          <a:stretch>
            <a:fillRect/>
          </a:stretch>
        </p:blipFill>
        <p:spPr>
          <a:xfrm>
            <a:off x="2347547" y="988601"/>
            <a:ext cx="5164379" cy="5438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7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Bond and Levy Resources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lvl="0"/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Content Placeholder 5" descr="Several bond and levy information resources" title="Bond and Levy Resources"/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847540" y="1086927"/>
            <a:ext cx="4017758" cy="5242329"/>
          </a:xfrm>
          <a:prstGeom prst="rect">
            <a:avLst/>
          </a:prstGeom>
        </p:spPr>
      </p:pic>
      <p:pic>
        <p:nvPicPr>
          <p:cNvPr id="7" name="Picture 6" descr="Tax Commission hold a bond an levy training - usually in May.  Check their website." title="Tax Commission Trani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8875" y="2432649"/>
            <a:ext cx="3386906" cy="260836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 descr="White mark to cover unwanted punctuation" title="Bond and Levy Resources"/>
              <p14:cNvContentPartPr/>
              <p14:nvPr/>
            </p14:nvContentPartPr>
            <p14:xfrm>
              <a:off x="7702131" y="4739026"/>
              <a:ext cx="27000" cy="61920"/>
            </p14:xfrm>
          </p:contentPart>
        </mc:Choice>
        <mc:Fallback>
          <p:pic>
            <p:nvPicPr>
              <p:cNvPr id="5" name="Ink 4" descr="White mark to cover unwanted punctuation" title="Bond and Levy Resources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663971" y="4700866"/>
                <a:ext cx="103320" cy="138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0" name="Ink 9" descr="White mark to cover unwanted punctuation" title="Bond and Levy Resources"/>
              <p14:cNvContentPartPr/>
              <p14:nvPr/>
            </p14:nvContentPartPr>
            <p14:xfrm>
              <a:off x="4044531" y="3332146"/>
              <a:ext cx="9000" cy="35640"/>
            </p14:xfrm>
          </p:contentPart>
        </mc:Choice>
        <mc:Fallback>
          <p:pic>
            <p:nvPicPr>
              <p:cNvPr id="10" name="Ink 9" descr="White mark to cover unwanted punctuation" title="Bond and Levy Resources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006371" y="3293986"/>
                <a:ext cx="85320" cy="11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2" name="Ink 11" descr="White mark to cover unwanted punctuation" title="Bond and Levy Resources"/>
              <p14:cNvContentPartPr/>
              <p14:nvPr/>
            </p14:nvContentPartPr>
            <p14:xfrm>
              <a:off x="2242011" y="2189146"/>
              <a:ext cx="132120" cy="308160"/>
            </p14:xfrm>
          </p:contentPart>
        </mc:Choice>
        <mc:Fallback>
          <p:pic>
            <p:nvPicPr>
              <p:cNvPr id="12" name="Ink 11" descr="White mark to cover unwanted punctuation" title="Bond and Levy Resources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203851" y="2150986"/>
                <a:ext cx="208440" cy="384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72460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L2 Information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lvl="0"/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Content Placeholder 6" descr="L2 information.&#10;" title="L2 Inrformation"/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541942" y="1522250"/>
            <a:ext cx="10724546" cy="406575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 descr="White mark to cover unwanted punctuation" title="L2 Infomation"/>
              <p14:cNvContentPartPr/>
              <p14:nvPr/>
            </p14:nvContentPartPr>
            <p14:xfrm>
              <a:off x="5407131" y="2989426"/>
              <a:ext cx="360" cy="88200"/>
            </p14:xfrm>
          </p:contentPart>
        </mc:Choice>
        <mc:Fallback>
          <p:pic>
            <p:nvPicPr>
              <p:cNvPr id="5" name="Ink 4" descr="White mark to cover unwanted punctuation" title="L2 Infomation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68971" y="2951266"/>
                <a:ext cx="76680" cy="16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8" name="Ink 7" descr="White mark to cover unwanted punctuation" title="L2 Information"/>
              <p14:cNvContentPartPr/>
              <p14:nvPr/>
            </p14:nvContentPartPr>
            <p14:xfrm>
              <a:off x="10339851" y="5196226"/>
              <a:ext cx="44280" cy="35640"/>
            </p14:xfrm>
          </p:contentPart>
        </mc:Choice>
        <mc:Fallback>
          <p:pic>
            <p:nvPicPr>
              <p:cNvPr id="8" name="Ink 7" descr="White mark to cover unwanted punctuation" title="L2 Information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0301691" y="5158066"/>
                <a:ext cx="120600" cy="111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8233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Completing Tort Levies</a:t>
            </a:r>
            <a:endParaRPr lang="en-US" dirty="0"/>
          </a:p>
        </p:txBody>
      </p:sp>
      <p:pic>
        <p:nvPicPr>
          <p:cNvPr id="6" name="Content Placeholder 5" descr="List of what you will need to complete Tort Levies." title="Completeing Tort Levies"/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327494" y="1293090"/>
            <a:ext cx="11358981" cy="459047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lvl="0"/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 descr="White mark to cover unwanted punctuation" title="Completing Tort Leveis"/>
              <p14:cNvContentPartPr/>
              <p14:nvPr/>
            </p14:nvContentPartPr>
            <p14:xfrm>
              <a:off x="5565531" y="2822386"/>
              <a:ext cx="18000" cy="26640"/>
            </p14:xfrm>
          </p:contentPart>
        </mc:Choice>
        <mc:Fallback>
          <p:pic>
            <p:nvPicPr>
              <p:cNvPr id="5" name="Ink 4" descr="White mark to cover unwanted punctuation" title="Completing Tort Leveis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27371" y="2784226"/>
                <a:ext cx="94320" cy="102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1643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Levies &amp; County Clerk’s Office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lvl="0"/>
              <a:t>29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Content Placeholder 5" descr="Your County Clerk's Office will send the information needed for L2 worksheet the end of July - begining of August." title="Levies and County Clerk's Office"/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397212" y="1147313"/>
            <a:ext cx="10766735" cy="454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769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Idaho Schools Budget Compliance Guidance</a:t>
            </a:r>
          </a:p>
          <a:p>
            <a:pPr lvl="2"/>
            <a:r>
              <a:rPr lang="en-US" sz="1800" dirty="0" smtClean="0">
                <a:solidFill>
                  <a:schemeClr val="accent3">
                    <a:lumMod val="75000"/>
                  </a:schemeClr>
                </a:solidFill>
              </a:rPr>
              <a:t>An overview of Idaho Code and submission timelines</a:t>
            </a:r>
            <a:endParaRPr lang="en-US" sz="1800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State </a:t>
            </a:r>
            <a:r>
              <a:rPr lang="en-US" sz="2400" dirty="0" smtClean="0">
                <a:solidFill>
                  <a:srgbClr val="4F6228"/>
                </a:solidFill>
              </a:rPr>
              <a:t>Budget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 Forms</a:t>
            </a:r>
          </a:p>
          <a:p>
            <a:pPr lvl="2"/>
            <a:r>
              <a:rPr lang="en-US" sz="1800" dirty="0" smtClean="0">
                <a:solidFill>
                  <a:schemeClr val="accent3">
                    <a:lumMod val="75000"/>
                  </a:schemeClr>
                </a:solidFill>
              </a:rPr>
              <a:t>An explanation of the budget forms to be used and where to locate them</a:t>
            </a:r>
            <a:endParaRPr lang="en-US" sz="1800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Amended Budgets</a:t>
            </a:r>
          </a:p>
          <a:p>
            <a:pPr lvl="2"/>
            <a:r>
              <a:rPr lang="en-US" sz="1800" dirty="0" smtClean="0">
                <a:solidFill>
                  <a:schemeClr val="accent3">
                    <a:lumMod val="75000"/>
                  </a:schemeClr>
                </a:solidFill>
              </a:rPr>
              <a:t>The requirements of Idaho Code as it </a:t>
            </a:r>
            <a:r>
              <a:rPr lang="en-US" sz="1800" dirty="0" smtClean="0">
                <a:solidFill>
                  <a:schemeClr val="accent3">
                    <a:lumMod val="75000"/>
                  </a:schemeClr>
                </a:solidFill>
              </a:rPr>
              <a:t>relates </a:t>
            </a:r>
            <a:r>
              <a:rPr lang="en-US" sz="1800" dirty="0" smtClean="0">
                <a:solidFill>
                  <a:schemeClr val="accent3">
                    <a:lumMod val="75000"/>
                  </a:schemeClr>
                </a:solidFill>
              </a:rPr>
              <a:t>to budget adjustments</a:t>
            </a:r>
            <a:endParaRPr lang="en-US" sz="1800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Tax Levies</a:t>
            </a:r>
          </a:p>
          <a:p>
            <a:pPr lvl="2"/>
            <a:r>
              <a:rPr lang="en-US" sz="1800" dirty="0" smtClean="0">
                <a:solidFill>
                  <a:schemeClr val="accent3">
                    <a:lumMod val="75000"/>
                  </a:schemeClr>
                </a:solidFill>
              </a:rPr>
              <a:t>Brief overview of Idaho Code as well as the process and timeframes involved</a:t>
            </a:r>
            <a:endParaRPr lang="en-US" sz="1800" dirty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New Building/Building Reconfiguration</a:t>
            </a:r>
          </a:p>
          <a:p>
            <a:pPr lvl="2"/>
            <a:r>
              <a:rPr lang="en-US" sz="1800" dirty="0" smtClean="0">
                <a:solidFill>
                  <a:schemeClr val="accent3">
                    <a:lumMod val="75000"/>
                  </a:schemeClr>
                </a:solidFill>
              </a:rPr>
              <a:t>Information on how to add or change building for reporting</a:t>
            </a:r>
          </a:p>
          <a:p>
            <a:pPr marL="457200" lvl="1" indent="0">
              <a:buNone/>
            </a:pPr>
            <a:r>
              <a:rPr lang="en-US" sz="1800" dirty="0" smtClean="0">
                <a:solidFill>
                  <a:srgbClr val="339933"/>
                </a:solidFill>
              </a:rPr>
              <a:t>	</a:t>
            </a:r>
          </a:p>
          <a:p>
            <a:pPr marL="457200" lvl="1" indent="0">
              <a:buNone/>
            </a:pPr>
            <a:endParaRPr lang="en-US" sz="1800" dirty="0">
              <a:solidFill>
                <a:srgbClr val="339933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4196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>
            <a:normAutofit fontScale="90000"/>
          </a:bodyPr>
          <a:lstStyle/>
          <a:p>
            <a:r>
              <a:rPr lang="en-US" dirty="0" smtClean="0"/>
              <a:t>Agricultural Replacement/Personal Property Replacement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lvl="0"/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" name="Content Placeholder 8" descr="List of forms you will need the Ag replacement and Personal property replacment numbers in order fill out&#10;"/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434304" y="1339850"/>
            <a:ext cx="10609105" cy="458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5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lvl="0"/>
              <a:t>31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Content Placeholder 7" descr="L2 worksheet and where the Ag replacement and Personal property replacement goes.&#10;"/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138379" y="988601"/>
            <a:ext cx="6029073" cy="465606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>
            <a:normAutofit fontScale="90000"/>
          </a:bodyPr>
          <a:lstStyle/>
          <a:p>
            <a:r>
              <a:rPr lang="en-US" dirty="0" smtClean="0"/>
              <a:t>Agricultural Replacement/Personal Property Replacement (Continued)</a:t>
            </a:r>
            <a:endParaRPr lang="en-US" dirty="0"/>
          </a:p>
        </p:txBody>
      </p:sp>
      <p:pic>
        <p:nvPicPr>
          <p:cNvPr id="12" name="Picture 11" descr="Example of the L2 form from the state tax commission." title="L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0587" y="1494692"/>
            <a:ext cx="6010856" cy="3437793"/>
          </a:xfrm>
          <a:prstGeom prst="rect">
            <a:avLst/>
          </a:prstGeom>
        </p:spPr>
      </p:pic>
      <p:pic>
        <p:nvPicPr>
          <p:cNvPr id="14" name="Picture 13" descr="There are line on the L2 and L2 worksheet for Ag Replacement and Personal Property Replacement." title="Ag Replacement and Personal Property Replacemen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5350" y="4852261"/>
            <a:ext cx="3461978" cy="1172629"/>
          </a:xfrm>
          <a:prstGeom prst="rect">
            <a:avLst/>
          </a:prstGeom>
        </p:spPr>
      </p:pic>
      <p:cxnSp>
        <p:nvCxnSpPr>
          <p:cNvPr id="17" name="Straight Arrow Connector 16" descr="Arrow pointing to lines on L2 Worksheet where the Ag and Personal Property Replacement should go." title="Ag and Personal Property Replacement"/>
          <p:cNvCxnSpPr/>
          <p:nvPr/>
        </p:nvCxnSpPr>
        <p:spPr>
          <a:xfrm flipH="1" flipV="1">
            <a:off x="4206957" y="4189339"/>
            <a:ext cx="2236571" cy="82372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 descr="Arrow pointing to line on L2 form where the Ag and Personal Property Tax should go." title="Ag and Personal Property Replacement"/>
          <p:cNvCxnSpPr/>
          <p:nvPr/>
        </p:nvCxnSpPr>
        <p:spPr>
          <a:xfrm flipV="1">
            <a:off x="6443528" y="3494675"/>
            <a:ext cx="3617774" cy="151839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21" descr="Line on L2 form where the Ag and Personal Property Tax should be placed. " title="Ag and Personal Property Tax Replacement dollars"/>
          <p:cNvSpPr/>
          <p:nvPr/>
        </p:nvSpPr>
        <p:spPr>
          <a:xfrm>
            <a:off x="10088912" y="3288322"/>
            <a:ext cx="608997" cy="207527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2" name="Ink 41" descr="Yellow mark to cover incorrect date" title="Ag Replacement and Personal Property Replacement"/>
              <p14:cNvContentPartPr/>
              <p14:nvPr/>
            </p14:nvContentPartPr>
            <p14:xfrm>
              <a:off x="2033226" y="1181426"/>
              <a:ext cx="188280" cy="12600"/>
            </p14:xfrm>
          </p:contentPart>
        </mc:Choice>
        <mc:Fallback>
          <p:pic>
            <p:nvPicPr>
              <p:cNvPr id="42" name="Ink 41" descr="Yellow mark to cover incorrect date" title="Ag Replacement and Personal Property Replacement"/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95066" y="1143266"/>
                <a:ext cx="264600" cy="88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5162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For Specific Tax Levy Questions</a:t>
            </a:r>
            <a:endParaRPr lang="en-US" dirty="0"/>
          </a:p>
        </p:txBody>
      </p:sp>
      <p:pic>
        <p:nvPicPr>
          <p:cNvPr id="5" name="Content Placeholder 4" descr="Where to go for Tax Levy questions.&#10;"/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1475351" y="988601"/>
            <a:ext cx="7486303" cy="5515715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lvl="0"/>
              <a:t>32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134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 bwMode="white"/>
        <p:txBody>
          <a:bodyPr/>
          <a:lstStyle/>
          <a:p>
            <a:r>
              <a:rPr lang="en-US" dirty="0" smtClean="0"/>
              <a:t>New Buildings and Building Reconfigurations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lvl="0"/>
              <a:t>33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039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New Building/Building Reconfigurations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lvl="0"/>
              <a:t>34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Content Placeholder 6" descr="Information on New Building forms and Building Reconfiguration forms.&#10;"/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746749" y="1250830"/>
            <a:ext cx="10317044" cy="4440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97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IASBO  Spring 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lvl="0"/>
              <a:t>35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 descr="Example of the Building Reconfiguration Request form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4675" y="1062115"/>
            <a:ext cx="4676917" cy="5734791"/>
          </a:xfrm>
          <a:prstGeom prst="rect">
            <a:avLst/>
          </a:prstGeom>
        </p:spPr>
      </p:pic>
      <p:pic>
        <p:nvPicPr>
          <p:cNvPr id="12" name="Content Placeholder 11" descr="Example of the New Building Number Request form."/>
          <p:cNvPicPr>
            <a:picLocks noGrp="1" noChangeAspect="1"/>
          </p:cNvPicPr>
          <p:nvPr>
            <p:ph idx="13"/>
          </p:nvPr>
        </p:nvPicPr>
        <p:blipFill>
          <a:blip r:embed="rId3"/>
          <a:stretch>
            <a:fillRect/>
          </a:stretch>
        </p:blipFill>
        <p:spPr>
          <a:xfrm>
            <a:off x="449833" y="988600"/>
            <a:ext cx="4484476" cy="58083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>
            <a:normAutofit fontScale="90000"/>
          </a:bodyPr>
          <a:lstStyle/>
          <a:p>
            <a:r>
              <a:rPr lang="en-US" dirty="0" smtClean="0"/>
              <a:t>New Building Number Request/Building Reconfiguration Request Forms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322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3BD579-E908-4027-B963-C56EF893A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>
                <a:solidFill>
                  <a:srgbClr val="262626">
                    <a:lumMod val="90000"/>
                    <a:lumOff val="10000"/>
                  </a:srgbClr>
                </a:solidFill>
              </a:rPr>
              <a:t> IASBO  Spring 2020 </a:t>
            </a:r>
            <a:r>
              <a:rPr lang="en-US" dirty="0" smtClean="0"/>
              <a:t>| </a:t>
            </a:r>
            <a:fld id="{C26AAFF7-C4D7-4A72-B8FA-A17532192431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D0B6BCB8-E2A9-467E-90BD-655A5603F413}"/>
              </a:ext>
            </a:extLst>
          </p:cNvPr>
          <p:cNvSpPr txBox="1">
            <a:spLocks/>
          </p:cNvSpPr>
          <p:nvPr/>
        </p:nvSpPr>
        <p:spPr>
          <a:xfrm>
            <a:off x="573560" y="2291834"/>
            <a:ext cx="9144000" cy="17886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 cap="all" baseline="0">
                <a:solidFill>
                  <a:schemeClr val="bg1"/>
                </a:solidFill>
                <a:latin typeface="Open Sans Light" panose="020B03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b="1" cap="none" dirty="0" smtClean="0">
                <a:solidFill>
                  <a:srgbClr val="000000"/>
                </a:solidFill>
              </a:rPr>
              <a:t>Carol Piranfar</a:t>
            </a:r>
            <a:r>
              <a:rPr lang="en-US" b="1" cap="none" dirty="0" smtClean="0">
                <a:solidFill>
                  <a:srgbClr val="000000"/>
                </a:solidFill>
              </a:rPr>
              <a:t> </a:t>
            </a:r>
            <a:r>
              <a:rPr lang="en-US" cap="none" dirty="0">
                <a:solidFill>
                  <a:srgbClr val="000000"/>
                </a:solidFill>
              </a:rPr>
              <a:t>| </a:t>
            </a:r>
            <a:r>
              <a:rPr lang="en-US" cap="none" dirty="0" smtClean="0">
                <a:solidFill>
                  <a:srgbClr val="000000"/>
                </a:solidFill>
              </a:rPr>
              <a:t>Financial Specialist</a:t>
            </a:r>
            <a:endParaRPr lang="en-US" cap="none" dirty="0">
              <a:solidFill>
                <a:srgbClr val="000000"/>
              </a:solidFill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cap="none" dirty="0">
                <a:solidFill>
                  <a:srgbClr val="000000"/>
                </a:solidFill>
              </a:rPr>
              <a:t>Idaho State Department of Education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cap="none" dirty="0">
                <a:solidFill>
                  <a:srgbClr val="000000"/>
                </a:solidFill>
              </a:rPr>
              <a:t>650 W State Street, Boise, ID 83702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cap="none" dirty="0" smtClean="0">
                <a:solidFill>
                  <a:srgbClr val="000000"/>
                </a:solidFill>
              </a:rPr>
              <a:t>208.332.6844 </a:t>
            </a:r>
            <a:endParaRPr lang="en-US" cap="none" dirty="0">
              <a:solidFill>
                <a:srgbClr val="000000"/>
              </a:solidFill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cap="none" dirty="0" smtClean="0">
                <a:solidFill>
                  <a:schemeClr val="tx1">
                    <a:lumMod val="90000"/>
                    <a:lumOff val="10000"/>
                  </a:schemeClr>
                </a:solidFill>
                <a:hlinkClick r:id="rId2" tooltip="email address"/>
              </a:rPr>
              <a:t>CLPiranfar</a:t>
            </a:r>
            <a:r>
              <a:rPr lang="en-US" cap="none" dirty="0" smtClean="0">
                <a:solidFill>
                  <a:schemeClr val="tx1">
                    <a:lumMod val="90000"/>
                    <a:lumOff val="10000"/>
                  </a:schemeClr>
                </a:solidFill>
                <a:hlinkClick r:id="rId2" tooltip="email address"/>
              </a:rPr>
              <a:t>@sde.idaho.gov</a:t>
            </a:r>
            <a:endParaRPr lang="en-US" cap="none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US" cap="none" dirty="0">
                <a:solidFill>
                  <a:schemeClr val="tx1">
                    <a:lumMod val="90000"/>
                    <a:lumOff val="10000"/>
                  </a:schemeClr>
                </a:solidFill>
                <a:hlinkClick r:id="rId3" tooltip="Idaho State Department of Education Website"/>
              </a:rPr>
              <a:t>www.sde.idaho.gov</a:t>
            </a:r>
            <a:endParaRPr lang="en-US" cap="none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308FA72-8C5D-43F9-9D82-785DFCE3E0DE}"/>
              </a:ext>
            </a:extLst>
          </p:cNvPr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39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Idaho Code on School Budget Compliance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>
          <a:xfrm>
            <a:off x="181154" y="1061049"/>
            <a:ext cx="11464505" cy="5699850"/>
          </a:xfrm>
        </p:spPr>
        <p:txBody>
          <a:bodyPr>
            <a:normAutofit fontScale="25000" lnSpcReduction="20000"/>
          </a:bodyPr>
          <a:lstStyle/>
          <a:p>
            <a:r>
              <a:rPr lang="en-US" sz="8600" b="1" dirty="0" smtClean="0">
                <a:solidFill>
                  <a:schemeClr val="accent3">
                    <a:lumMod val="50000"/>
                  </a:schemeClr>
                </a:solidFill>
              </a:rPr>
              <a:t>Budget Hearing Notice</a:t>
            </a:r>
          </a:p>
          <a:p>
            <a:pPr lvl="1"/>
            <a:r>
              <a:rPr lang="en-US" sz="7400" u="sng" dirty="0">
                <a:solidFill>
                  <a:schemeClr val="accent3">
                    <a:lumMod val="50000"/>
                  </a:schemeClr>
                </a:solidFill>
              </a:rPr>
              <a:t>Idaho Code 63-802A</a:t>
            </a:r>
          </a:p>
          <a:p>
            <a:pPr lvl="2"/>
            <a:r>
              <a:rPr lang="en-US" sz="6200" dirty="0">
                <a:solidFill>
                  <a:schemeClr val="accent3">
                    <a:lumMod val="50000"/>
                  </a:schemeClr>
                </a:solidFill>
              </a:rPr>
              <a:t>No later than </a:t>
            </a:r>
            <a:r>
              <a:rPr lang="en-US" sz="6200" b="1" u="sng" dirty="0">
                <a:solidFill>
                  <a:schemeClr val="accent3">
                    <a:lumMod val="50000"/>
                  </a:schemeClr>
                </a:solidFill>
              </a:rPr>
              <a:t>April 30</a:t>
            </a:r>
            <a:r>
              <a:rPr lang="en-US" sz="6200" b="1" u="sng" baseline="30000" dirty="0">
                <a:solidFill>
                  <a:schemeClr val="accent3">
                    <a:lumMod val="50000"/>
                  </a:schemeClr>
                </a:solidFill>
              </a:rPr>
              <a:t>th</a:t>
            </a:r>
            <a:r>
              <a:rPr lang="en-US" sz="6200" b="1" u="sng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6200" dirty="0">
                <a:solidFill>
                  <a:schemeClr val="accent3">
                    <a:lumMod val="50000"/>
                  </a:schemeClr>
                </a:solidFill>
              </a:rPr>
              <a:t>of each year – Notify the appropriate </a:t>
            </a:r>
            <a:r>
              <a:rPr lang="en-US" sz="6200" dirty="0" smtClean="0">
                <a:solidFill>
                  <a:schemeClr val="accent3">
                    <a:lumMod val="50000"/>
                  </a:schemeClr>
                </a:solidFill>
              </a:rPr>
              <a:t>county </a:t>
            </a:r>
            <a:r>
              <a:rPr lang="en-US" sz="6200" dirty="0">
                <a:solidFill>
                  <a:schemeClr val="accent3">
                    <a:lumMod val="50000"/>
                  </a:schemeClr>
                </a:solidFill>
              </a:rPr>
              <a:t>clerk(s) in writing of the date and location of your budget </a:t>
            </a:r>
            <a:r>
              <a:rPr lang="en-US" sz="6200" dirty="0" smtClean="0">
                <a:solidFill>
                  <a:schemeClr val="accent3">
                    <a:lumMod val="50000"/>
                  </a:schemeClr>
                </a:solidFill>
              </a:rPr>
              <a:t>hearing</a:t>
            </a:r>
          </a:p>
          <a:p>
            <a:pPr marL="1371600" lvl="3" indent="0">
              <a:buNone/>
            </a:pPr>
            <a:endParaRPr lang="en-US" sz="5800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lvl="2"/>
            <a:r>
              <a:rPr lang="en-US" sz="6200" dirty="0" smtClean="0">
                <a:solidFill>
                  <a:schemeClr val="accent3">
                    <a:lumMod val="50000"/>
                  </a:schemeClr>
                </a:solidFill>
              </a:rPr>
              <a:t>Related to Tax Levies</a:t>
            </a:r>
            <a:r>
              <a:rPr lang="en-US" sz="6200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6200" dirty="0">
                <a:solidFill>
                  <a:schemeClr val="accent3">
                    <a:lumMod val="50000"/>
                  </a:schemeClr>
                </a:solidFill>
              </a:rPr>
              <a:t>-</a:t>
            </a:r>
            <a:r>
              <a:rPr lang="en-US" sz="62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6200" dirty="0">
                <a:solidFill>
                  <a:schemeClr val="accent3">
                    <a:lumMod val="50000"/>
                  </a:schemeClr>
                </a:solidFill>
              </a:rPr>
              <a:t>does not apply to Charter Schools</a:t>
            </a:r>
          </a:p>
          <a:p>
            <a:pPr marL="457200" lvl="1" indent="0">
              <a:buNone/>
            </a:pPr>
            <a:endParaRPr lang="en-US" sz="3200" dirty="0">
              <a:solidFill>
                <a:schemeClr val="accent3">
                  <a:lumMod val="50000"/>
                </a:schemeClr>
              </a:solidFill>
            </a:endParaRPr>
          </a:p>
          <a:p>
            <a:endParaRPr lang="en-US" sz="8000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en-US" sz="8600" b="1" dirty="0" smtClean="0">
                <a:solidFill>
                  <a:schemeClr val="accent3">
                    <a:lumMod val="50000"/>
                  </a:schemeClr>
                </a:solidFill>
              </a:rPr>
              <a:t>Publish Budget Hearing Notice</a:t>
            </a:r>
          </a:p>
          <a:p>
            <a:pPr lvl="1"/>
            <a:r>
              <a:rPr lang="en-US" sz="7400" u="sng" dirty="0" smtClean="0">
                <a:solidFill>
                  <a:schemeClr val="accent3">
                    <a:lumMod val="50000"/>
                  </a:schemeClr>
                </a:solidFill>
              </a:rPr>
              <a:t>Idaho Code 33-402 and 33-801</a:t>
            </a:r>
          </a:p>
          <a:p>
            <a:pPr lvl="2"/>
            <a:r>
              <a:rPr lang="en-US" sz="6200" dirty="0" smtClean="0">
                <a:solidFill>
                  <a:schemeClr val="accent3">
                    <a:lumMod val="50000"/>
                  </a:schemeClr>
                </a:solidFill>
              </a:rPr>
              <a:t>A budget hearing notice, including the </a:t>
            </a:r>
            <a:r>
              <a:rPr lang="en-US" sz="6200" dirty="0" smtClean="0">
                <a:solidFill>
                  <a:schemeClr val="accent3">
                    <a:lumMod val="50000"/>
                  </a:schemeClr>
                </a:solidFill>
              </a:rPr>
              <a:t>Four-Year </a:t>
            </a:r>
            <a:r>
              <a:rPr lang="en-US" sz="6200" dirty="0" smtClean="0">
                <a:solidFill>
                  <a:schemeClr val="accent3">
                    <a:lumMod val="50000"/>
                  </a:schemeClr>
                </a:solidFill>
              </a:rPr>
              <a:t>Summary </a:t>
            </a:r>
            <a:r>
              <a:rPr lang="en-US" sz="6200" dirty="0" smtClean="0">
                <a:solidFill>
                  <a:schemeClr val="accent3">
                    <a:lumMod val="50000"/>
                  </a:schemeClr>
                </a:solidFill>
              </a:rPr>
              <a:t>Form, </a:t>
            </a:r>
            <a:r>
              <a:rPr lang="en-US" sz="6200" dirty="0" smtClean="0">
                <a:solidFill>
                  <a:schemeClr val="accent3">
                    <a:lumMod val="50000"/>
                  </a:schemeClr>
                </a:solidFill>
              </a:rPr>
              <a:t>must be published </a:t>
            </a:r>
            <a:r>
              <a:rPr lang="en-US" sz="6200" b="1" u="sng" dirty="0" smtClean="0">
                <a:solidFill>
                  <a:schemeClr val="accent3">
                    <a:lumMod val="50000"/>
                  </a:schemeClr>
                </a:solidFill>
              </a:rPr>
              <a:t>10 days </a:t>
            </a:r>
            <a:r>
              <a:rPr lang="en-US" sz="6200" dirty="0" smtClean="0">
                <a:solidFill>
                  <a:schemeClr val="accent3">
                    <a:lumMod val="50000"/>
                  </a:schemeClr>
                </a:solidFill>
              </a:rPr>
              <a:t>prior to the budget </a:t>
            </a:r>
            <a:r>
              <a:rPr lang="en-US" sz="6200" dirty="0" smtClean="0">
                <a:solidFill>
                  <a:schemeClr val="accent3">
                    <a:lumMod val="50000"/>
                  </a:schemeClr>
                </a:solidFill>
              </a:rPr>
              <a:t>hearing</a:t>
            </a:r>
            <a:endParaRPr lang="en-US" sz="6200" dirty="0" smtClean="0">
              <a:solidFill>
                <a:schemeClr val="accent3">
                  <a:lumMod val="50000"/>
                </a:schemeClr>
              </a:solidFill>
            </a:endParaRPr>
          </a:p>
          <a:p>
            <a:endParaRPr lang="en-US" sz="3600" dirty="0" smtClean="0"/>
          </a:p>
          <a:p>
            <a:pPr lvl="2"/>
            <a:endParaRPr lang="en-US" sz="2000" dirty="0"/>
          </a:p>
          <a:p>
            <a:r>
              <a:rPr lang="en-US" sz="8600" b="1" dirty="0">
                <a:solidFill>
                  <a:schemeClr val="accent3">
                    <a:lumMod val="50000"/>
                  </a:schemeClr>
                </a:solidFill>
              </a:rPr>
              <a:t>Set Budget Hearing and Present and Adopt Bu</a:t>
            </a:r>
            <a:r>
              <a:rPr lang="en-US" sz="8600" dirty="0">
                <a:solidFill>
                  <a:schemeClr val="accent3">
                    <a:lumMod val="50000"/>
                  </a:schemeClr>
                </a:solidFill>
              </a:rPr>
              <a:t>dget</a:t>
            </a:r>
          </a:p>
          <a:p>
            <a:pPr lvl="1"/>
            <a:r>
              <a:rPr lang="en-US" sz="7400" u="sng" dirty="0">
                <a:solidFill>
                  <a:schemeClr val="accent3">
                    <a:lumMod val="50000"/>
                  </a:schemeClr>
                </a:solidFill>
              </a:rPr>
              <a:t>Idaho Code 33-801</a:t>
            </a:r>
          </a:p>
          <a:p>
            <a:pPr lvl="2"/>
            <a:r>
              <a:rPr lang="en-US" sz="6200" dirty="0">
                <a:solidFill>
                  <a:schemeClr val="accent3">
                    <a:lumMod val="50000"/>
                  </a:schemeClr>
                </a:solidFill>
              </a:rPr>
              <a:t>No later than </a:t>
            </a:r>
            <a:r>
              <a:rPr lang="en-US" sz="6200" b="1" u="sng" dirty="0">
                <a:solidFill>
                  <a:schemeClr val="accent3">
                    <a:lumMod val="50000"/>
                  </a:schemeClr>
                </a:solidFill>
              </a:rPr>
              <a:t>28 days </a:t>
            </a:r>
            <a:r>
              <a:rPr lang="en-US" sz="6200" dirty="0">
                <a:solidFill>
                  <a:schemeClr val="accent3">
                    <a:lumMod val="50000"/>
                  </a:schemeClr>
                </a:solidFill>
              </a:rPr>
              <a:t>prior to your July meeting, hold a public budget hearing to present a budget for the ensuing fiscal year</a:t>
            </a:r>
          </a:p>
          <a:p>
            <a:pPr lvl="2"/>
            <a:r>
              <a:rPr lang="en-US" sz="6200" dirty="0">
                <a:solidFill>
                  <a:schemeClr val="accent3">
                    <a:lumMod val="50000"/>
                  </a:schemeClr>
                </a:solidFill>
              </a:rPr>
              <a:t>The budget must be adopted either at the public budget hearing, or at a special meeting no later than </a:t>
            </a:r>
            <a:r>
              <a:rPr lang="en-US" sz="6200" b="1" u="sng" dirty="0">
                <a:solidFill>
                  <a:schemeClr val="accent3">
                    <a:lumMod val="50000"/>
                  </a:schemeClr>
                </a:solidFill>
              </a:rPr>
              <a:t>14 days </a:t>
            </a:r>
            <a:r>
              <a:rPr lang="en-US" sz="6200" dirty="0">
                <a:solidFill>
                  <a:schemeClr val="accent3">
                    <a:lumMod val="50000"/>
                  </a:schemeClr>
                </a:solidFill>
              </a:rPr>
              <a:t>afterwards </a:t>
            </a:r>
          </a:p>
          <a:p>
            <a:pPr marL="0" indent="0">
              <a:buNone/>
            </a:pPr>
            <a:r>
              <a:rPr lang="en-US" sz="3600" dirty="0" smtClean="0"/>
              <a:t>   </a:t>
            </a:r>
            <a:endParaRPr lang="en-US" sz="2000" dirty="0"/>
          </a:p>
          <a:p>
            <a:pPr marL="914400" lvl="2" indent="0">
              <a:buNone/>
            </a:pPr>
            <a:endParaRPr lang="en-US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IASBO  Spring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2020 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664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IASBO  Spring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2020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62641" y="2989870"/>
            <a:ext cx="7548113" cy="1771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Online Budget</a:t>
            </a: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Idaho Code 33-357(b)(vii)</a:t>
            </a:r>
          </a:p>
          <a:p>
            <a:pPr marL="1143000" marR="0" lvl="2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The approved annual budget should be posted on the school district or charter school website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within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9BBB59">
                    <a:lumMod val="50000"/>
                  </a:srgbClr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30 days after its approval.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chemeClr val="accent3">
                    <a:lumMod val="50000"/>
                  </a:schemeClr>
                </a:solidFill>
              </a:rPr>
              <a:t>Submit Signed Copy of Budget to SDE</a:t>
            </a:r>
          </a:p>
          <a:p>
            <a:pPr lvl="1"/>
            <a:r>
              <a:rPr lang="en-US" sz="2400" u="sng" dirty="0" smtClean="0">
                <a:solidFill>
                  <a:schemeClr val="accent3">
                    <a:lumMod val="50000"/>
                  </a:schemeClr>
                </a:solidFill>
              </a:rPr>
              <a:t>Idaho Code 33-701(7)</a:t>
            </a:r>
          </a:p>
          <a:p>
            <a:pPr lvl="2"/>
            <a:r>
              <a:rPr lang="en-US" sz="2000" b="1" u="sng" dirty="0" smtClean="0">
                <a:solidFill>
                  <a:schemeClr val="accent3">
                    <a:lumMod val="50000"/>
                  </a:schemeClr>
                </a:solidFill>
              </a:rPr>
              <a:t>21 days</a:t>
            </a:r>
            <a:r>
              <a:rPr lang="en-US" sz="2000" b="1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</a:rPr>
              <a:t>or less after the budget is adopted, submit a signed copy of your budget packet to SDE, or no later that </a:t>
            </a:r>
            <a:r>
              <a:rPr lang="en-US" sz="2000" b="1" u="sng" dirty="0" smtClean="0">
                <a:solidFill>
                  <a:schemeClr val="accent3">
                    <a:lumMod val="50000"/>
                  </a:schemeClr>
                </a:solidFill>
              </a:rPr>
              <a:t>July 15</a:t>
            </a:r>
            <a:r>
              <a:rPr lang="en-US" sz="2000" b="1" u="sng" baseline="30000" dirty="0" smtClean="0">
                <a:solidFill>
                  <a:schemeClr val="accent3">
                    <a:lumMod val="50000"/>
                  </a:schemeClr>
                </a:solidFill>
              </a:rPr>
              <a:t>th</a:t>
            </a:r>
            <a:endParaRPr lang="en-US" sz="2000" b="1" u="sng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1371600" lvl="3" indent="0">
              <a:buNone/>
            </a:pP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>
            <a:normAutofit fontScale="90000"/>
          </a:bodyPr>
          <a:lstStyle/>
          <a:p>
            <a:r>
              <a:rPr lang="en-US" dirty="0" smtClean="0"/>
              <a:t>Idaho Code on School Budget Compliance </a:t>
            </a:r>
            <a:br>
              <a:rPr lang="en-US" dirty="0" smtClean="0"/>
            </a:br>
            <a:r>
              <a:rPr lang="en-US" dirty="0" smtClean="0"/>
              <a:t>(Continued)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9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IASBO  Spring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2020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Budget Timeline Example</a:t>
            </a:r>
            <a:endParaRPr lang="en-US" dirty="0"/>
          </a:p>
        </p:txBody>
      </p:sp>
      <p:pic>
        <p:nvPicPr>
          <p:cNvPr id="6" name="Content Placeholder 5" descr="Example showing budget process dates circled on a calendar.&#10;"/>
          <p:cNvPicPr>
            <a:picLocks noGrp="1" noChangeAspect="1"/>
          </p:cNvPicPr>
          <p:nvPr>
            <p:ph idx="13"/>
          </p:nvPr>
        </p:nvPicPr>
        <p:blipFill>
          <a:blip r:embed="rId3"/>
          <a:stretch>
            <a:fillRect/>
          </a:stretch>
        </p:blipFill>
        <p:spPr>
          <a:xfrm>
            <a:off x="304908" y="1095555"/>
            <a:ext cx="10731260" cy="536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062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IASBO  Spring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2020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0" descr="Worksheets and Templates to Estimate Revenue&#10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3367" y="3487730"/>
            <a:ext cx="1786283" cy="2908044"/>
          </a:xfrm>
          <a:prstGeom prst="rect">
            <a:avLst/>
          </a:prstGeom>
        </p:spPr>
      </p:pic>
      <p:pic>
        <p:nvPicPr>
          <p:cNvPr id="10" name="Picture 9" descr="Budget Packet Prescribed Forms&#10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3367" y="1481268"/>
            <a:ext cx="1841152" cy="160948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State Budget Forms</a:t>
            </a:r>
            <a:endParaRPr lang="en-US" dirty="0"/>
          </a:p>
        </p:txBody>
      </p:sp>
      <p:pic>
        <p:nvPicPr>
          <p:cNvPr id="5" name="Picture 4" descr="List of budget forms, worksheets and templates on our website&#10;" title="Budget Forms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1381" y="983970"/>
            <a:ext cx="2836507" cy="5627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15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IASBO  Spring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2020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891463" y="6335621"/>
            <a:ext cx="7086600" cy="375730"/>
          </a:xfrm>
          <a:prstGeom prst="roundRect">
            <a:avLst>
              <a:gd name="adj" fmla="val 22146"/>
            </a:avLst>
          </a:prstGeom>
          <a:solidFill>
            <a:schemeClr val="accent3">
              <a:lumMod val="60000"/>
              <a:lumOff val="40000"/>
            </a:schemeClr>
          </a:solidFill>
          <a:ln w="12700" cap="sq" algn="ctr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vert="horz" lIns="0" rIns="0" anchor="ctr" anchorCtr="1">
            <a:normAutofit/>
          </a:bodyPr>
          <a:lstStyle/>
          <a:p>
            <a:pPr marL="173038" marR="0" lvl="0" indent="-173038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365D">
                    <a:lumMod val="75000"/>
                  </a:srgb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See Website for 20-21 Information Later This Spring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srgbClr val="17365D">
                  <a:lumMod val="75000"/>
                </a:srgb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Special Distributions</a:t>
            </a:r>
            <a:endParaRPr lang="en-US" dirty="0"/>
          </a:p>
        </p:txBody>
      </p:sp>
      <p:pic>
        <p:nvPicPr>
          <p:cNvPr id="14" name="Content Placeholder 13" descr="Example of the Special Distributions list on our website&#10;" title="Special Distributions"/>
          <p:cNvPicPr>
            <a:picLocks noGrp="1" noChangeAspect="1"/>
          </p:cNvPicPr>
          <p:nvPr>
            <p:ph idx="13"/>
          </p:nvPr>
        </p:nvPicPr>
        <p:blipFill>
          <a:blip r:embed="rId2"/>
          <a:stretch>
            <a:fillRect/>
          </a:stretch>
        </p:blipFill>
        <p:spPr>
          <a:xfrm>
            <a:off x="2936631" y="988601"/>
            <a:ext cx="5134707" cy="533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74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dirty="0" smtClean="0"/>
              <a:t>Budget Forms/Packet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IASBO  Spring </a:t>
            </a:r>
            <a:r>
              <a:rPr kumimoji="0" 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2020 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| </a:t>
            </a:r>
            <a:fld id="{C26AAFF7-C4D7-4A72-B8FA-A1753219243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262626">
                    <a:lumMod val="90000"/>
                    <a:lumOff val="1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262626">
                  <a:lumMod val="90000"/>
                  <a:lumOff val="1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3"/>
          </p:nvPr>
        </p:nvSpPr>
        <p:spPr/>
        <p:txBody>
          <a:bodyPr>
            <a:normAutofit lnSpcReduction="10000"/>
          </a:bodyPr>
          <a:lstStyle/>
          <a:p>
            <a:pPr lvl="1">
              <a:lnSpc>
                <a:spcPct val="80000"/>
              </a:lnSpc>
              <a:buNone/>
            </a:pPr>
            <a:r>
              <a:rPr lang="en-US" b="1" u="sng" dirty="0">
                <a:solidFill>
                  <a:schemeClr val="accent3">
                    <a:lumMod val="50000"/>
                  </a:schemeClr>
                </a:solidFill>
              </a:rPr>
              <a:t>Budget Packet</a:t>
            </a:r>
          </a:p>
          <a:p>
            <a:pPr lvl="1">
              <a:lnSpc>
                <a:spcPct val="80000"/>
              </a:lnSpc>
              <a:buNone/>
            </a:pPr>
            <a:endParaRPr lang="en-US" dirty="0">
              <a:solidFill>
                <a:schemeClr val="accent3">
                  <a:lumMod val="50000"/>
                </a:schemeClr>
              </a:solidFill>
            </a:endParaRPr>
          </a:p>
          <a:p>
            <a:pPr lvl="1">
              <a:lnSpc>
                <a:spcPct val="80000"/>
              </a:lnSpc>
            </a:pP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Cover Page</a:t>
            </a:r>
          </a:p>
          <a:p>
            <a:pPr lvl="1">
              <a:lnSpc>
                <a:spcPct val="80000"/>
              </a:lnSpc>
            </a:pP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Certification Page </a:t>
            </a:r>
          </a:p>
          <a:p>
            <a:pPr lvl="1">
              <a:lnSpc>
                <a:spcPct val="80000"/>
              </a:lnSpc>
            </a:pP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Publication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Four - </a:t>
            </a: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Year Summary</a:t>
            </a:r>
          </a:p>
          <a:p>
            <a:pPr lvl="1">
              <a:lnSpc>
                <a:spcPct val="80000"/>
              </a:lnSpc>
            </a:pP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Summary Statement – All funds (SDE Form)</a:t>
            </a:r>
          </a:p>
          <a:p>
            <a:pPr lvl="1">
              <a:lnSpc>
                <a:spcPct val="80000"/>
              </a:lnSpc>
            </a:pP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Estimating State M&amp;O Revenues </a:t>
            </a:r>
          </a:p>
          <a:p>
            <a:pPr lvl="1">
              <a:lnSpc>
                <a:spcPct val="80000"/>
              </a:lnSpc>
            </a:pP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Either:</a:t>
            </a:r>
          </a:p>
          <a:p>
            <a:pPr lvl="2">
              <a:lnSpc>
                <a:spcPct val="80000"/>
              </a:lnSpc>
              <a:buClrTx/>
            </a:pPr>
            <a:r>
              <a:rPr lang="en-US" sz="2200" dirty="0">
                <a:solidFill>
                  <a:schemeClr val="accent3">
                    <a:lumMod val="50000"/>
                  </a:schemeClr>
                </a:solidFill>
              </a:rPr>
              <a:t>Separate Revenue and Expenditure Pages for All Funds</a:t>
            </a:r>
          </a:p>
          <a:p>
            <a:pPr lvl="2">
              <a:lnSpc>
                <a:spcPct val="80000"/>
              </a:lnSpc>
              <a:buClrTx/>
            </a:pPr>
            <a:r>
              <a:rPr lang="en-US" sz="2200" dirty="0">
                <a:solidFill>
                  <a:schemeClr val="accent3">
                    <a:lumMod val="50000"/>
                  </a:schemeClr>
                </a:solidFill>
              </a:rPr>
              <a:t>Combined Revenue/Expenditure Pages for All Funds</a:t>
            </a:r>
          </a:p>
          <a:p>
            <a:pPr lvl="1">
              <a:lnSpc>
                <a:spcPct val="80000"/>
              </a:lnSpc>
            </a:pP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L2 &amp; L2 Worksheet (n/a for Charter </a:t>
            </a:r>
            <a:r>
              <a:rPr lang="en-US" sz="2400" dirty="0" smtClean="0">
                <a:solidFill>
                  <a:schemeClr val="accent3">
                    <a:lumMod val="50000"/>
                  </a:schemeClr>
                </a:solidFill>
              </a:rPr>
              <a:t>Schools</a:t>
            </a:r>
            <a:r>
              <a:rPr lang="en-US" sz="2400" i="1" dirty="0" smtClean="0">
                <a:solidFill>
                  <a:schemeClr val="accent3">
                    <a:lumMod val="50000"/>
                  </a:schemeClr>
                </a:solidFill>
              </a:rPr>
              <a:t>)</a:t>
            </a:r>
            <a:endParaRPr lang="en-US" sz="2400" i="1" dirty="0">
              <a:solidFill>
                <a:schemeClr val="accent3">
                  <a:lumMod val="50000"/>
                </a:schemeClr>
              </a:solidFill>
            </a:endParaRPr>
          </a:p>
          <a:p>
            <a:pPr lvl="1">
              <a:lnSpc>
                <a:spcPct val="80000"/>
              </a:lnSpc>
            </a:pPr>
            <a:r>
              <a:rPr lang="en-US" sz="2400" dirty="0">
                <a:solidFill>
                  <a:schemeClr val="accent3">
                    <a:lumMod val="50000"/>
                  </a:schemeClr>
                </a:solidFill>
              </a:rPr>
              <a:t>Voter Fund Tracker (n/a for Charters Schools</a:t>
            </a:r>
            <a:r>
              <a:rPr lang="en-US" sz="2400" i="1" dirty="0">
                <a:solidFill>
                  <a:schemeClr val="accent3">
                    <a:lumMod val="50000"/>
                  </a:schemeClr>
                </a:solidFill>
              </a:rPr>
              <a:t>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08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SDE Template">
      <a:dk1>
        <a:srgbClr val="262626"/>
      </a:dk1>
      <a:lt1>
        <a:sysClr val="window" lastClr="FFFFFF"/>
      </a:lt1>
      <a:dk2>
        <a:srgbClr val="17365D"/>
      </a:dk2>
      <a:lt2>
        <a:srgbClr val="BFD4EF"/>
      </a:lt2>
      <a:accent1>
        <a:srgbClr val="FFC000"/>
      </a:accent1>
      <a:accent2>
        <a:srgbClr val="FF000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A63AC"/>
      </a:hlink>
      <a:folHlink>
        <a:srgbClr val="E36C0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DE-PowerPoint-Template" id="{4698D733-748D-4EAE-B1ED-1939937F8C4E}" vid="{B6105CDE-2E6C-4848-90C4-7BE5D002D79F}"/>
    </a:ext>
  </a:extLst>
</a:theme>
</file>

<file path=ppt/theme/theme2.xml><?xml version="1.0" encoding="utf-8"?>
<a:theme xmlns:a="http://schemas.openxmlformats.org/drawingml/2006/main" name="Office Theme">
  <a:themeElements>
    <a:clrScheme name="SDE Template">
      <a:dk1>
        <a:srgbClr val="262626"/>
      </a:dk1>
      <a:lt1>
        <a:sysClr val="window" lastClr="FFFFFF"/>
      </a:lt1>
      <a:dk2>
        <a:srgbClr val="17365D"/>
      </a:dk2>
      <a:lt2>
        <a:srgbClr val="BFD4EF"/>
      </a:lt2>
      <a:accent1>
        <a:srgbClr val="FFC000"/>
      </a:accent1>
      <a:accent2>
        <a:srgbClr val="FF0000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A63AC"/>
      </a:hlink>
      <a:folHlink>
        <a:srgbClr val="E36C09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18518</TotalTime>
  <Words>1124</Words>
  <Application>Microsoft Office PowerPoint</Application>
  <PresentationFormat>Widescreen</PresentationFormat>
  <Paragraphs>179</Paragraphs>
  <Slides>36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36</vt:i4>
      </vt:variant>
    </vt:vector>
  </HeadingPairs>
  <TitlesOfParts>
    <vt:vector size="47" baseType="lpstr">
      <vt:lpstr>Arial</vt:lpstr>
      <vt:lpstr>Calibri</vt:lpstr>
      <vt:lpstr>Calibri Light</vt:lpstr>
      <vt:lpstr>Cambria</vt:lpstr>
      <vt:lpstr>Open Sans</vt:lpstr>
      <vt:lpstr>Open Sans Light</vt:lpstr>
      <vt:lpstr>Open Sans Semibold</vt:lpstr>
      <vt:lpstr>Segoe UI</vt:lpstr>
      <vt:lpstr>Times New Roman</vt:lpstr>
      <vt:lpstr>1_Office Theme</vt:lpstr>
      <vt:lpstr>Office Theme</vt:lpstr>
      <vt:lpstr>IASBO Spring 2020</vt:lpstr>
      <vt:lpstr>School Budget/Bonds &amp; Levies/Building Requests </vt:lpstr>
      <vt:lpstr>Agenda</vt:lpstr>
      <vt:lpstr>Idaho Code on School Budget Compliance </vt:lpstr>
      <vt:lpstr>Idaho Code on School Budget Compliance  (Continued)</vt:lpstr>
      <vt:lpstr>Budget Timeline Example</vt:lpstr>
      <vt:lpstr>State Budget Forms</vt:lpstr>
      <vt:lpstr>Special Distributions</vt:lpstr>
      <vt:lpstr>Budget Forms/Packet</vt:lpstr>
      <vt:lpstr>Cover Page</vt:lpstr>
      <vt:lpstr>Certification Page</vt:lpstr>
      <vt:lpstr>Four-Year Publication Form</vt:lpstr>
      <vt:lpstr>Estimating M&amp;O State Revenue</vt:lpstr>
      <vt:lpstr>Example of Salary - Based Apportionment Information on Estimating M&amp;O Sheet</vt:lpstr>
      <vt:lpstr>Revenue Pages</vt:lpstr>
      <vt:lpstr>Expenditure Pages</vt:lpstr>
      <vt:lpstr>Summary Statement</vt:lpstr>
      <vt:lpstr>Budget Submission </vt:lpstr>
      <vt:lpstr>Key Points</vt:lpstr>
      <vt:lpstr>Sequential Reminders</vt:lpstr>
      <vt:lpstr>Sequential Reminders  </vt:lpstr>
      <vt:lpstr>Amended Budgets  </vt:lpstr>
      <vt:lpstr>Amended Budget (Continued)</vt:lpstr>
      <vt:lpstr>Tax Levies</vt:lpstr>
      <vt:lpstr>Election Dates</vt:lpstr>
      <vt:lpstr>Bond and Levy Resources</vt:lpstr>
      <vt:lpstr>L2 Information</vt:lpstr>
      <vt:lpstr>Completing Tort Levies</vt:lpstr>
      <vt:lpstr>Levies &amp; County Clerk’s Office</vt:lpstr>
      <vt:lpstr>Agricultural Replacement/Personal Property Replacement</vt:lpstr>
      <vt:lpstr>Agricultural Replacement/Personal Property Replacement (Continued)</vt:lpstr>
      <vt:lpstr>For Specific Tax Levy Questions</vt:lpstr>
      <vt:lpstr>New Buildings and Building Reconfigurations</vt:lpstr>
      <vt:lpstr>New Building/Building Reconfigurations</vt:lpstr>
      <vt:lpstr>New Building Number Request/Building Reconfiguration Request Forms</vt:lpstr>
      <vt:lpstr>Questions?</vt:lpstr>
    </vt:vector>
  </TitlesOfParts>
  <Company>Idaho State Department of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NSLP Monthly Webinar</dc:title>
  <dc:subject>Idaho Child Nutrition Programs</dc:subject>
  <dc:creator>Idaho Child Nutrition Programs</dc:creator>
  <cp:lastModifiedBy>Carol Piranfar</cp:lastModifiedBy>
  <cp:revision>313</cp:revision>
  <cp:lastPrinted>2020-02-26T00:40:13Z</cp:lastPrinted>
  <dcterms:created xsi:type="dcterms:W3CDTF">2014-05-22T16:02:36Z</dcterms:created>
  <dcterms:modified xsi:type="dcterms:W3CDTF">2020-02-26T18:43:31Z</dcterms:modified>
</cp:coreProperties>
</file>