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98" r:id="rId1"/>
  </p:sldMasterIdLst>
  <p:notesMasterIdLst>
    <p:notesMasterId r:id="rId14"/>
  </p:notesMasterIdLst>
  <p:sldIdLst>
    <p:sldId id="256" r:id="rId2"/>
    <p:sldId id="258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9" r:id="rId11"/>
    <p:sldId id="270" r:id="rId12"/>
    <p:sldId id="259" r:id="rId13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2F55"/>
    <a:srgbClr val="000000"/>
    <a:srgbClr val="FFFF00"/>
    <a:srgbClr val="278279"/>
    <a:srgbClr val="C87D0E"/>
    <a:srgbClr val="4B8027"/>
    <a:srgbClr val="099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85" autoAdjust="0"/>
    <p:restoredTop sz="95145" autoAdjust="0"/>
  </p:normalViewPr>
  <p:slideViewPr>
    <p:cSldViewPr snapToGrid="0">
      <p:cViewPr varScale="1">
        <p:scale>
          <a:sx n="109" d="100"/>
          <a:sy n="109" d="100"/>
        </p:scale>
        <p:origin x="88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43343" cy="467071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2"/>
            <a:ext cx="3043343" cy="467071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300"/>
            </a:lvl1pPr>
          </a:lstStyle>
          <a:p>
            <a:fld id="{764FE6E7-AA0E-40B0-87D0-E00A805F769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60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1"/>
            <a:ext cx="3043343" cy="467070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31"/>
            <a:ext cx="3043343" cy="467070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300"/>
            </a:lvl1pPr>
          </a:lstStyle>
          <a:p>
            <a:fld id="{87562687-7A5B-4415-B0F0-C719E7C49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756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882762">
              <a:defRPr/>
            </a:pPr>
            <a:fld id="{7D7ED750-6D1C-4EC1-B8EE-9002EB86665A}" type="slidenum">
              <a:rPr lang="en-US" sz="1200">
                <a:solidFill>
                  <a:prstClr val="black"/>
                </a:solidFill>
                <a:latin typeface="Calibri" panose="020F0502020204030204"/>
              </a:rPr>
              <a:pPr defTabSz="882762">
                <a:defRPr/>
              </a:pPr>
              <a:t>1</a:t>
            </a:fld>
            <a:endParaRPr lang="en-US" sz="12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78941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33CE57-5C79-46C4-BC58-4EAD400C4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97893" y="1158659"/>
            <a:ext cx="5694107" cy="3803903"/>
          </a:xfrm>
          <a:prstGeom prst="rect">
            <a:avLst/>
          </a:prstGeom>
        </p:spPr>
      </p:pic>
      <p:pic>
        <p:nvPicPr>
          <p:cNvPr id="2" name="Picture 1" descr="&quot;Department of Education State of Idaho&quot;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60" y="138122"/>
            <a:ext cx="914400" cy="9144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78234"/>
            <a:ext cx="4887589" cy="879766"/>
          </a:xfrm>
          <a:prstGeom prst="rect">
            <a:avLst/>
          </a:prstGeom>
        </p:spPr>
      </p:pic>
      <p:sp>
        <p:nvSpPr>
          <p:cNvPr id="23" name="Date Placeholder 3"/>
          <p:cNvSpPr>
            <a:spLocks noGrp="1"/>
          </p:cNvSpPr>
          <p:nvPr>
            <p:ph type="dt" sz="half" idx="10"/>
          </p:nvPr>
        </p:nvSpPr>
        <p:spPr>
          <a:xfrm>
            <a:off x="8857735" y="6084501"/>
            <a:ext cx="2743200" cy="365125"/>
          </a:xfrm>
        </p:spPr>
        <p:txBody>
          <a:bodyPr/>
          <a:lstStyle>
            <a:lvl1pPr algn="r"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32018" y="6126963"/>
            <a:ext cx="4655571" cy="705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 cap="all" baseline="0">
                <a:solidFill>
                  <a:schemeClr val="bg1"/>
                </a:solidFill>
                <a:latin typeface="Open Sans Light" panose="020B03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i="1" cap="none" baseline="0" dirty="0">
                <a:solidFill>
                  <a:schemeClr val="bg2">
                    <a:lumMod val="2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Supporting Schools and Students to Achieve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00" b="0" i="0" kern="1200" cap="all" baseline="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Sherri Ybarra, ED.s., Superintendent of Public INSTRUCTION</a:t>
            </a:r>
          </a:p>
          <a:p>
            <a:endParaRPr lang="en-US" sz="1600" b="1" i="1" cap="none" baseline="0" dirty="0">
              <a:solidFill>
                <a:schemeClr val="bg2">
                  <a:lumMod val="25000"/>
                </a:schemeClr>
              </a:solidFill>
              <a:latin typeface="+mn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385CF22D-C064-4545-95D9-28691223FAA9}"/>
              </a:ext>
            </a:extLst>
          </p:cNvPr>
          <p:cNvSpPr/>
          <p:nvPr userDrawn="1"/>
        </p:nvSpPr>
        <p:spPr>
          <a:xfrm>
            <a:off x="6716320" y="1158658"/>
            <a:ext cx="2628626" cy="3803904"/>
          </a:xfrm>
          <a:prstGeom prst="chevron">
            <a:avLst>
              <a:gd name="adj" fmla="val 54321"/>
            </a:avLst>
          </a:prstGeom>
          <a:solidFill>
            <a:srgbClr val="032F55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ight Arrow 7" descr="Green Arrow">
            <a:extLst>
              <a:ext uri="{FF2B5EF4-FFF2-40B4-BE49-F238E27FC236}">
                <a16:creationId xmlns:a16="http://schemas.microsoft.com/office/drawing/2014/main" id="{B6C3FD0E-FD0D-40EC-A6F1-E8FC3AA3C22E}"/>
              </a:ext>
            </a:extLst>
          </p:cNvPr>
          <p:cNvSpPr/>
          <p:nvPr userDrawn="1"/>
        </p:nvSpPr>
        <p:spPr>
          <a:xfrm>
            <a:off x="-745" y="1158659"/>
            <a:ext cx="7967878" cy="3803904"/>
          </a:xfrm>
          <a:prstGeom prst="homePlate">
            <a:avLst>
              <a:gd name="adj" fmla="val 38378"/>
            </a:avLst>
          </a:prstGeom>
          <a:solidFill>
            <a:srgbClr val="032F5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	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535460" y="1164111"/>
            <a:ext cx="9144000" cy="1876899"/>
          </a:xfrm>
        </p:spPr>
        <p:txBody>
          <a:bodyPr anchor="b">
            <a:normAutofit/>
          </a:bodyPr>
          <a:lstStyle>
            <a:lvl1pPr algn="l"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here to edit </a:t>
            </a:r>
            <a:br>
              <a:rPr lang="en-US" dirty="0"/>
            </a:br>
            <a:r>
              <a:rPr lang="en-US" dirty="0"/>
              <a:t>master slide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5460" y="3121918"/>
            <a:ext cx="9144000" cy="473898"/>
          </a:xfrm>
        </p:spPr>
        <p:txBody>
          <a:bodyPr/>
          <a:lstStyle>
            <a:lvl1pPr marL="0" indent="0" algn="l">
              <a:buNone/>
              <a:defRPr sz="2000" cap="none" baseline="0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31248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Branding &amp; Accessibility |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635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Branding &amp; Accessibility |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959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Branding &amp; Accessibility |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4271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corative Im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40"/>
            <a:ext cx="11686314" cy="1015705"/>
          </a:xfrm>
          <a:prstGeom prst="rect">
            <a:avLst/>
          </a:prstGeom>
        </p:spPr>
      </p:pic>
      <p:sp>
        <p:nvSpPr>
          <p:cNvPr id="25" name="Content Placeholder 2"/>
          <p:cNvSpPr>
            <a:spLocks noGrp="1"/>
          </p:cNvSpPr>
          <p:nvPr>
            <p:ph idx="13"/>
          </p:nvPr>
        </p:nvSpPr>
        <p:spPr>
          <a:xfrm>
            <a:off x="751112" y="1340124"/>
            <a:ext cx="10515600" cy="4351338"/>
          </a:xfrm>
        </p:spPr>
        <p:txBody>
          <a:bodyPr>
            <a:normAutofit/>
          </a:bodyPr>
          <a:lstStyle>
            <a:lvl1pPr>
              <a:defRPr sz="40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36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32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28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28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0662" y="6395774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 Presentation Title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&quot;Department of Education State of Idaho&quot;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462" y="138122"/>
            <a:ext cx="914400" cy="9144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C44DB73-C1BA-4916-9C1F-4118CA578AA6}"/>
              </a:ext>
            </a:extLst>
          </p:cNvPr>
          <p:cNvSpPr/>
          <p:nvPr userDrawn="1"/>
        </p:nvSpPr>
        <p:spPr>
          <a:xfrm>
            <a:off x="0" y="0"/>
            <a:ext cx="10666312" cy="1019245"/>
          </a:xfrm>
          <a:custGeom>
            <a:avLst/>
            <a:gdLst>
              <a:gd name="connsiteX0" fmla="*/ 0 w 10648950"/>
              <a:gd name="connsiteY0" fmla="*/ 0 h 1019245"/>
              <a:gd name="connsiteX1" fmla="*/ 10648950 w 10648950"/>
              <a:gd name="connsiteY1" fmla="*/ 0 h 1019245"/>
              <a:gd name="connsiteX2" fmla="*/ 10648950 w 10648950"/>
              <a:gd name="connsiteY2" fmla="*/ 1019245 h 1019245"/>
              <a:gd name="connsiteX3" fmla="*/ 0 w 10648950"/>
              <a:gd name="connsiteY3" fmla="*/ 1019245 h 1019245"/>
              <a:gd name="connsiteX4" fmla="*/ 0 w 10648950"/>
              <a:gd name="connsiteY4" fmla="*/ 0 h 1019245"/>
              <a:gd name="connsiteX0" fmla="*/ 0 w 10648950"/>
              <a:gd name="connsiteY0" fmla="*/ 0 h 1019245"/>
              <a:gd name="connsiteX1" fmla="*/ 10648950 w 10648950"/>
              <a:gd name="connsiteY1" fmla="*/ 0 h 1019245"/>
              <a:gd name="connsiteX2" fmla="*/ 9731656 w 10648950"/>
              <a:gd name="connsiteY2" fmla="*/ 987415 h 1019245"/>
              <a:gd name="connsiteX3" fmla="*/ 0 w 10648950"/>
              <a:gd name="connsiteY3" fmla="*/ 1019245 h 1019245"/>
              <a:gd name="connsiteX4" fmla="*/ 0 w 10648950"/>
              <a:gd name="connsiteY4" fmla="*/ 0 h 1019245"/>
              <a:gd name="connsiteX0" fmla="*/ 0 w 10648950"/>
              <a:gd name="connsiteY0" fmla="*/ 0 h 1019245"/>
              <a:gd name="connsiteX1" fmla="*/ 10648950 w 10648950"/>
              <a:gd name="connsiteY1" fmla="*/ 0 h 1019245"/>
              <a:gd name="connsiteX2" fmla="*/ 10148344 w 10648950"/>
              <a:gd name="connsiteY2" fmla="*/ 1019245 h 1019245"/>
              <a:gd name="connsiteX3" fmla="*/ 0 w 10648950"/>
              <a:gd name="connsiteY3" fmla="*/ 1019245 h 1019245"/>
              <a:gd name="connsiteX4" fmla="*/ 0 w 10648950"/>
              <a:gd name="connsiteY4" fmla="*/ 0 h 1019245"/>
              <a:gd name="connsiteX0" fmla="*/ 0 w 10666312"/>
              <a:gd name="connsiteY0" fmla="*/ 0 h 1019245"/>
              <a:gd name="connsiteX1" fmla="*/ 10666312 w 10666312"/>
              <a:gd name="connsiteY1" fmla="*/ 0 h 1019245"/>
              <a:gd name="connsiteX2" fmla="*/ 10148344 w 10666312"/>
              <a:gd name="connsiteY2" fmla="*/ 1019245 h 1019245"/>
              <a:gd name="connsiteX3" fmla="*/ 0 w 10666312"/>
              <a:gd name="connsiteY3" fmla="*/ 1019245 h 1019245"/>
              <a:gd name="connsiteX4" fmla="*/ 0 w 10666312"/>
              <a:gd name="connsiteY4" fmla="*/ 0 h 101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66312" h="1019245">
                <a:moveTo>
                  <a:pt x="0" y="0"/>
                </a:moveTo>
                <a:lnTo>
                  <a:pt x="10666312" y="0"/>
                </a:lnTo>
                <a:lnTo>
                  <a:pt x="10148344" y="1019245"/>
                </a:lnTo>
                <a:lnTo>
                  <a:pt x="0" y="1019245"/>
                </a:lnTo>
                <a:lnTo>
                  <a:pt x="0" y="0"/>
                </a:lnTo>
                <a:close/>
              </a:path>
            </a:pathLst>
          </a:custGeom>
          <a:solidFill>
            <a:srgbClr val="032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434304" y="0"/>
            <a:ext cx="10515600" cy="988601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857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EF05453-CE18-4505-AFF0-587B9C64AC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98267" y="1266590"/>
            <a:ext cx="4893733" cy="3264408"/>
          </a:xfrm>
          <a:prstGeom prst="rect">
            <a:avLst/>
          </a:prstGeom>
        </p:spPr>
      </p:pic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0662" y="6395774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 Presentation Title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&quot;Department of Education State of Idaho&quot;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60" y="138122"/>
            <a:ext cx="914400" cy="9144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1E8494-0BA4-4A61-A5B4-AFEE712C8D23}"/>
              </a:ext>
            </a:extLst>
          </p:cNvPr>
          <p:cNvSpPr/>
          <p:nvPr userDrawn="1"/>
        </p:nvSpPr>
        <p:spPr>
          <a:xfrm>
            <a:off x="0" y="1265960"/>
            <a:ext cx="8957733" cy="3265037"/>
          </a:xfrm>
          <a:custGeom>
            <a:avLst/>
            <a:gdLst>
              <a:gd name="connsiteX0" fmla="*/ 0 w 8805333"/>
              <a:gd name="connsiteY0" fmla="*/ 0 h 3271543"/>
              <a:gd name="connsiteX1" fmla="*/ 8805333 w 8805333"/>
              <a:gd name="connsiteY1" fmla="*/ 0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8466 h 3280009"/>
              <a:gd name="connsiteX1" fmla="*/ 4978399 w 8805333"/>
              <a:gd name="connsiteY1" fmla="*/ 0 h 3280009"/>
              <a:gd name="connsiteX2" fmla="*/ 8805333 w 8805333"/>
              <a:gd name="connsiteY2" fmla="*/ 3280009 h 3280009"/>
              <a:gd name="connsiteX3" fmla="*/ 0 w 8805333"/>
              <a:gd name="connsiteY3" fmla="*/ 3280009 h 3280009"/>
              <a:gd name="connsiteX4" fmla="*/ 0 w 8805333"/>
              <a:gd name="connsiteY4" fmla="*/ 8466 h 3280009"/>
              <a:gd name="connsiteX0" fmla="*/ 0 w 8805333"/>
              <a:gd name="connsiteY0" fmla="*/ 0 h 3271543"/>
              <a:gd name="connsiteX1" fmla="*/ 7179732 w 8805333"/>
              <a:gd name="connsiteY1" fmla="*/ 16934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0 h 3271543"/>
              <a:gd name="connsiteX1" fmla="*/ 7179732 w 8805333"/>
              <a:gd name="connsiteY1" fmla="*/ 16934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0 h 3271543"/>
              <a:gd name="connsiteX1" fmla="*/ 7182542 w 8805333"/>
              <a:gd name="connsiteY1" fmla="*/ 5481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0 h 3271543"/>
              <a:gd name="connsiteX1" fmla="*/ 7179732 w 8805333"/>
              <a:gd name="connsiteY1" fmla="*/ 2618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5333" h="3271543">
                <a:moveTo>
                  <a:pt x="0" y="0"/>
                </a:moveTo>
                <a:lnTo>
                  <a:pt x="7179732" y="2618"/>
                </a:lnTo>
                <a:lnTo>
                  <a:pt x="8805333" y="3271543"/>
                </a:lnTo>
                <a:lnTo>
                  <a:pt x="0" y="3271543"/>
                </a:lnTo>
                <a:lnTo>
                  <a:pt x="0" y="0"/>
                </a:lnTo>
                <a:close/>
              </a:path>
            </a:pathLst>
          </a:custGeom>
          <a:solidFill>
            <a:srgbClr val="032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id="{4DBC1E70-488F-4EA2-8344-70BFECA31CB8}"/>
              </a:ext>
            </a:extLst>
          </p:cNvPr>
          <p:cNvSpPr/>
          <p:nvPr userDrawn="1"/>
        </p:nvSpPr>
        <p:spPr>
          <a:xfrm flipH="1">
            <a:off x="7432543" y="1266589"/>
            <a:ext cx="2060650" cy="3264408"/>
          </a:xfrm>
          <a:prstGeom prst="parallelogram">
            <a:avLst>
              <a:gd name="adj" fmla="val 82904"/>
            </a:avLst>
          </a:prstGeom>
          <a:solidFill>
            <a:srgbClr val="032F55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535460" y="1266590"/>
            <a:ext cx="9144000" cy="1876899"/>
          </a:xfrm>
        </p:spPr>
        <p:txBody>
          <a:bodyPr anchor="b">
            <a:normAutofit/>
          </a:bodyPr>
          <a:lstStyle>
            <a:lvl1pPr algn="l"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here to edit </a:t>
            </a:r>
            <a:br>
              <a:rPr lang="en-US" dirty="0"/>
            </a:br>
            <a:r>
              <a:rPr lang="en-US" dirty="0"/>
              <a:t>master slide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5460" y="3224397"/>
            <a:ext cx="9144000" cy="473898"/>
          </a:xfrm>
        </p:spPr>
        <p:txBody>
          <a:bodyPr/>
          <a:lstStyle>
            <a:lvl1pPr marL="0" indent="0" algn="l">
              <a:buNone/>
              <a:defRPr sz="2000" cap="none" baseline="0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11734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ecorative Im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40"/>
            <a:ext cx="11686314" cy="101570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62210"/>
            <a:ext cx="5181600" cy="4351338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32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28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24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24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62210"/>
            <a:ext cx="5181600" cy="4351338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32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28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24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24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4304" y="0"/>
            <a:ext cx="10515600" cy="988601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0662" y="6395774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 Presentation Title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 descr="&quot;Department of Education State of Idaho&quot;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462" y="1381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43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ecorative Im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40"/>
            <a:ext cx="11686314" cy="1015705"/>
          </a:xfrm>
          <a:prstGeom prst="rect">
            <a:avLst/>
          </a:prstGeom>
        </p:spPr>
      </p:pic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740226" y="1035906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0000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2"/>
          </p:nvPr>
        </p:nvSpPr>
        <p:spPr>
          <a:xfrm>
            <a:off x="740226" y="1859818"/>
            <a:ext cx="5157787" cy="3684588"/>
          </a:xfrm>
        </p:spPr>
        <p:txBody>
          <a:bodyPr/>
          <a:lstStyle>
            <a:lvl1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4"/>
          </p:nvPr>
        </p:nvSpPr>
        <p:spPr>
          <a:xfrm>
            <a:off x="6072638" y="1859818"/>
            <a:ext cx="5183188" cy="3684588"/>
          </a:xfrm>
        </p:spPr>
        <p:txBody>
          <a:bodyPr/>
          <a:lstStyle>
            <a:lvl1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0662" y="6395774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 Presentation Title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34304" y="0"/>
            <a:ext cx="10515600" cy="988601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&quot;Department of Education State of Idaho&quot;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462" y="1381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003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49295" y="0"/>
            <a:ext cx="10515600" cy="1325563"/>
          </a:xfrm>
        </p:spPr>
        <p:txBody>
          <a:bodyPr>
            <a:normAutofit/>
          </a:bodyPr>
          <a:lstStyle>
            <a:lvl1pPr algn="ctr">
              <a:defRPr sz="400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0662" y="6395774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 Presentation Title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446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78234"/>
            <a:ext cx="4887589" cy="879766"/>
          </a:xfrm>
          <a:prstGeom prst="rect">
            <a:avLst/>
          </a:prstGeom>
        </p:spPr>
      </p:pic>
      <p:sp>
        <p:nvSpPr>
          <p:cNvPr id="18" name="Date Placeholder 2"/>
          <p:cNvSpPr>
            <a:spLocks noGrp="1"/>
          </p:cNvSpPr>
          <p:nvPr>
            <p:ph type="dt" sz="half" idx="10"/>
          </p:nvPr>
        </p:nvSpPr>
        <p:spPr>
          <a:xfrm>
            <a:off x="9230662" y="6026385"/>
            <a:ext cx="2743200" cy="365125"/>
          </a:xfrm>
        </p:spPr>
        <p:txBody>
          <a:bodyPr/>
          <a:lstStyle>
            <a:lvl1pPr algn="r"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0662" y="6395774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 Presentation Title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32018" y="6126963"/>
            <a:ext cx="4655571" cy="705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 cap="all" baseline="0">
                <a:solidFill>
                  <a:schemeClr val="bg1"/>
                </a:solidFill>
                <a:latin typeface="Open Sans Light" panose="020B03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i="1" cap="none" baseline="0" dirty="0">
                <a:solidFill>
                  <a:schemeClr val="bg2">
                    <a:lumMod val="2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Supporting Schools and Students to Achieve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00" b="0" i="0" kern="1200" cap="all" baseline="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Sherri Ybarra, ED.s., Superintendent of Public INSTRUCTION</a:t>
            </a:r>
          </a:p>
          <a:p>
            <a:endParaRPr lang="en-US" sz="1600" b="1" i="1" cap="none" baseline="0" dirty="0">
              <a:solidFill>
                <a:schemeClr val="bg2">
                  <a:lumMod val="25000"/>
                </a:schemeClr>
              </a:solidFill>
              <a:latin typeface="+mn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10" name="Picture 9" descr="&quot;Department of Education State of Idaho&quot;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60" y="4803520"/>
            <a:ext cx="914400" cy="914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934CAA2-C9EC-4EA9-94C8-891CF2F41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38617"/>
          <a:stretch/>
        </p:blipFill>
        <p:spPr>
          <a:xfrm>
            <a:off x="7019925" y="1"/>
            <a:ext cx="5172075" cy="2118172"/>
          </a:xfrm>
          <a:prstGeom prst="rect">
            <a:avLst/>
          </a:prstGeom>
        </p:spPr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E539609B-C705-496B-9087-39F0BDE49676}"/>
              </a:ext>
            </a:extLst>
          </p:cNvPr>
          <p:cNvSpPr/>
          <p:nvPr userDrawn="1"/>
        </p:nvSpPr>
        <p:spPr>
          <a:xfrm>
            <a:off x="0" y="-9223"/>
            <a:ext cx="8639176" cy="2127395"/>
          </a:xfrm>
          <a:custGeom>
            <a:avLst/>
            <a:gdLst>
              <a:gd name="connsiteX0" fmla="*/ 0 w 8805333"/>
              <a:gd name="connsiteY0" fmla="*/ 0 h 3271543"/>
              <a:gd name="connsiteX1" fmla="*/ 8805333 w 8805333"/>
              <a:gd name="connsiteY1" fmla="*/ 0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8466 h 3280009"/>
              <a:gd name="connsiteX1" fmla="*/ 4978399 w 8805333"/>
              <a:gd name="connsiteY1" fmla="*/ 0 h 3280009"/>
              <a:gd name="connsiteX2" fmla="*/ 8805333 w 8805333"/>
              <a:gd name="connsiteY2" fmla="*/ 3280009 h 3280009"/>
              <a:gd name="connsiteX3" fmla="*/ 0 w 8805333"/>
              <a:gd name="connsiteY3" fmla="*/ 3280009 h 3280009"/>
              <a:gd name="connsiteX4" fmla="*/ 0 w 8805333"/>
              <a:gd name="connsiteY4" fmla="*/ 8466 h 3280009"/>
              <a:gd name="connsiteX0" fmla="*/ 0 w 8805333"/>
              <a:gd name="connsiteY0" fmla="*/ 0 h 3271543"/>
              <a:gd name="connsiteX1" fmla="*/ 7179732 w 8805333"/>
              <a:gd name="connsiteY1" fmla="*/ 16934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0 h 3271543"/>
              <a:gd name="connsiteX1" fmla="*/ 7179732 w 8805333"/>
              <a:gd name="connsiteY1" fmla="*/ 16934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0 h 3271543"/>
              <a:gd name="connsiteX1" fmla="*/ 7182542 w 8805333"/>
              <a:gd name="connsiteY1" fmla="*/ 5481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0 h 3271543"/>
              <a:gd name="connsiteX1" fmla="*/ 7179732 w 8805333"/>
              <a:gd name="connsiteY1" fmla="*/ 2618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5333" h="3271543">
                <a:moveTo>
                  <a:pt x="0" y="0"/>
                </a:moveTo>
                <a:lnTo>
                  <a:pt x="7179732" y="2618"/>
                </a:lnTo>
                <a:lnTo>
                  <a:pt x="8805333" y="3271543"/>
                </a:lnTo>
                <a:lnTo>
                  <a:pt x="0" y="3271543"/>
                </a:lnTo>
                <a:lnTo>
                  <a:pt x="0" y="0"/>
                </a:lnTo>
                <a:close/>
              </a:path>
            </a:pathLst>
          </a:custGeom>
          <a:solidFill>
            <a:srgbClr val="032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B8B57088-4F2B-41CF-A686-6CA6BB25006D}"/>
              </a:ext>
            </a:extLst>
          </p:cNvPr>
          <p:cNvSpPr/>
          <p:nvPr userDrawn="1"/>
        </p:nvSpPr>
        <p:spPr>
          <a:xfrm flipH="1">
            <a:off x="7298267" y="-11974"/>
            <a:ext cx="1892328" cy="2127395"/>
          </a:xfrm>
          <a:prstGeom prst="parallelogram">
            <a:avLst>
              <a:gd name="adj" fmla="val 82904"/>
            </a:avLst>
          </a:prstGeom>
          <a:solidFill>
            <a:srgbClr val="032F55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0D6C1F-334F-40BA-B71C-D86677332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5" y="391692"/>
            <a:ext cx="105156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3429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Branding &amp; Accessibility |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46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Branding &amp; Accessibility |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150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Branding &amp; Accessibility |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33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de.idaho.gov/finance" TargetMode="External"/><Relationship Id="rId2" Type="http://schemas.openxmlformats.org/officeDocument/2006/relationships/hyperlink" Target="mailto:dwinn@sde.idaho.gov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s://sftp.sde.idaho.gov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81556938-7756-42A3-BA06-9DAF1F76B36A}" type="datetime1">
              <a:rPr lang="en-US" noProof="0" smtClean="0"/>
              <a:pPr lvl="0"/>
              <a:t>2/21/2020</a:t>
            </a:fld>
            <a:endParaRPr lang="en-US" noProof="0" dirty="0"/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A3F4ACD5-AA2E-4D04-9ABD-6F5AFFAE3956}"/>
              </a:ext>
            </a:extLst>
          </p:cNvPr>
          <p:cNvSpPr>
            <a:spLocks noGrp="1"/>
          </p:cNvSpPr>
          <p:nvPr>
            <p:ph type="ctrTitle"/>
          </p:nvPr>
        </p:nvSpPr>
        <p:spPr bwMode="white">
          <a:xfrm>
            <a:off x="534988" y="1163638"/>
            <a:ext cx="9144000" cy="1878012"/>
          </a:xfrm>
        </p:spPr>
        <p:txBody>
          <a:bodyPr/>
          <a:lstStyle/>
          <a:p>
            <a:r>
              <a:rPr lang="en-US" dirty="0"/>
              <a:t>Secure Website</a:t>
            </a:r>
            <a:br>
              <a:rPr lang="en-US" dirty="0"/>
            </a:br>
            <a:r>
              <a:rPr lang="en-US" dirty="0"/>
              <a:t>Data Acquisition Calendar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8366D2A6-CAEA-470C-9846-8BD9EEF2F57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 bwMode="white">
          <a:xfrm>
            <a:off x="534988" y="4177690"/>
            <a:ext cx="9144000" cy="4730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 cap="none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600" b="1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Diane Winn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Public School Finance/Financial Specialist</a:t>
            </a:r>
          </a:p>
        </p:txBody>
      </p:sp>
    </p:spTree>
    <p:extLst>
      <p:ext uri="{BB962C8B-B14F-4D97-AF65-F5344CB8AC3E}">
        <p14:creationId xmlns:p14="http://schemas.microsoft.com/office/powerpoint/2010/main" val="40571515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>
            <a:normAutofit/>
          </a:bodyPr>
          <a:lstStyle/>
          <a:p>
            <a:r>
              <a:rPr lang="en-US" dirty="0"/>
              <a:t>Data Acquisition Calendar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DB7AFB-3807-458B-9EAE-04F578079E5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40822" y="1339850"/>
            <a:ext cx="10925666" cy="478663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List of reports due that month</a:t>
            </a:r>
          </a:p>
          <a:p>
            <a:pPr lvl="1"/>
            <a:r>
              <a:rPr lang="en-US" dirty="0"/>
              <a:t>Who to contact</a:t>
            </a:r>
          </a:p>
          <a:p>
            <a:pPr lvl="1"/>
            <a:r>
              <a:rPr lang="en-US" dirty="0"/>
              <a:t>Why the report is required</a:t>
            </a:r>
          </a:p>
          <a:p>
            <a:pPr lvl="1"/>
            <a:endParaRPr lang="en-US" dirty="0"/>
          </a:p>
          <a:p>
            <a:pPr defTabSz="0"/>
            <a:r>
              <a:rPr lang="en-US" dirty="0"/>
              <a:t>Updated calendar available on SDE website by early to mid-July</a:t>
            </a:r>
          </a:p>
          <a:p>
            <a:pPr defTabSz="0"/>
            <a:endParaRPr lang="en-US" dirty="0"/>
          </a:p>
          <a:p>
            <a:pPr defTabSz="0"/>
            <a:r>
              <a:rPr lang="en-US" dirty="0"/>
              <a:t>Updated during year as adjustments are made</a:t>
            </a:r>
          </a:p>
          <a:p>
            <a:pPr marL="0" indent="0" defTabSz="0">
              <a:buNone/>
            </a:pPr>
            <a:endParaRPr lang="en-US" dirty="0"/>
          </a:p>
          <a:p>
            <a:pPr marL="0" indent="0" defTabSz="0">
              <a:buNone/>
            </a:pPr>
            <a:endParaRPr lang="en-US" dirty="0"/>
          </a:p>
          <a:p>
            <a:pPr marL="457200" lvl="1" indent="0"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 Data Acquisition Calendar | </a:t>
            </a:r>
            <a:fld id="{C26AAFF7-C4D7-4A72-B8FA-A17532192431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68761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F2F30-9325-40F2-BFEC-E21D271D0729}"/>
              </a:ext>
            </a:extLst>
          </p:cNvPr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/>
              <a:t>Example Month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1F90145-90E8-4872-BBA7-448D94637F4A}"/>
              </a:ext>
            </a:extLst>
          </p:cNvPr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218138" y="1163781"/>
            <a:ext cx="10166465" cy="5428211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0E6075-7978-469A-B8DF-0BAC0158F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 Data Acquisition Calendar | </a:t>
            </a:r>
            <a:fld id="{C26AAFF7-C4D7-4A72-B8FA-A1753219243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7479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3BD579-E908-4027-B963-C56EF893A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 Questions | </a:t>
            </a:r>
            <a:fld id="{C26AAFF7-C4D7-4A72-B8FA-A17532192431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0B6BCB8-E2A9-467E-90BD-655A5603F413}"/>
              </a:ext>
            </a:extLst>
          </p:cNvPr>
          <p:cNvSpPr txBox="1">
            <a:spLocks/>
          </p:cNvSpPr>
          <p:nvPr/>
        </p:nvSpPr>
        <p:spPr>
          <a:xfrm>
            <a:off x="573560" y="2291834"/>
            <a:ext cx="9144000" cy="17886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 cap="all" baseline="0">
                <a:solidFill>
                  <a:schemeClr val="bg1"/>
                </a:solidFill>
                <a:latin typeface="Open Sans Light" panose="020B03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b="1" cap="none" dirty="0">
                <a:solidFill>
                  <a:srgbClr val="000000"/>
                </a:solidFill>
                <a:latin typeface="+mn-lt"/>
              </a:rPr>
              <a:t>Diane Winn </a:t>
            </a:r>
            <a:r>
              <a:rPr lang="en-US" cap="none" dirty="0">
                <a:solidFill>
                  <a:srgbClr val="000000"/>
                </a:solidFill>
                <a:latin typeface="+mn-lt"/>
              </a:rPr>
              <a:t>| Financial Specialist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cap="none" dirty="0">
                <a:solidFill>
                  <a:srgbClr val="000000"/>
                </a:solidFill>
                <a:latin typeface="+mn-lt"/>
              </a:rPr>
              <a:t>Idaho State Department of Education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cap="none" dirty="0">
                <a:solidFill>
                  <a:srgbClr val="000000"/>
                </a:solidFill>
                <a:latin typeface="+mn-lt"/>
              </a:rPr>
              <a:t>650 W State Street, Boise, ID 83702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cap="none" dirty="0">
                <a:solidFill>
                  <a:srgbClr val="000000"/>
                </a:solidFill>
                <a:latin typeface="+mn-lt"/>
              </a:rPr>
              <a:t>208.332.68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cap="none" dirty="0">
                <a:solidFill>
                  <a:srgbClr val="000000"/>
                </a:solidFill>
                <a:latin typeface="+mn-lt"/>
                <a:hlinkClick r:id="rId2" tooltip="email address"/>
              </a:rPr>
              <a:t>dwinn</a:t>
            </a:r>
            <a:r>
              <a:rPr lang="en-US" cap="none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hlinkClick r:id="rId2" tooltip="email address"/>
              </a:rPr>
              <a:t>@sde.idaho.gov</a:t>
            </a:r>
            <a:endParaRPr lang="en-US" cap="none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cap="none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hlinkClick r:id="rId3" tooltip="Idaho State Department of Education Website"/>
              </a:rPr>
              <a:t>www.sde.idaho.gov/finance</a:t>
            </a:r>
            <a:endParaRPr lang="en-US" cap="none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US" cap="none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308FA72-8C5D-43F9-9D82-785DFCE3E0DE}"/>
              </a:ext>
            </a:extLst>
          </p:cNvPr>
          <p:cNvSpPr>
            <a:spLocks noGrp="1"/>
          </p:cNvSpPr>
          <p:nvPr>
            <p:ph type="title"/>
          </p:nvPr>
        </p:nvSpPr>
        <p:spPr bwMode="white"/>
        <p:txBody>
          <a:bodyPr>
            <a:normAutofit/>
          </a:bodyPr>
          <a:lstStyle/>
          <a:p>
            <a:r>
              <a:rPr lang="en-US" sz="4000" dirty="0"/>
              <a:t>Questions</a:t>
            </a:r>
          </a:p>
        </p:txBody>
      </p:sp>
    </p:spTree>
    <p:extLst>
      <p:ext uri="{BB962C8B-B14F-4D97-AF65-F5344CB8AC3E}">
        <p14:creationId xmlns:p14="http://schemas.microsoft.com/office/powerpoint/2010/main" val="4004391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>
            <a:noAutofit/>
          </a:bodyPr>
          <a:lstStyle/>
          <a:p>
            <a:r>
              <a:rPr lang="en-US" dirty="0"/>
              <a:t>WING FTP SERVER</a:t>
            </a:r>
            <a:br>
              <a:rPr lang="en-US" dirty="0"/>
            </a:br>
            <a:r>
              <a:rPr lang="en-US" dirty="0"/>
              <a:t>(Secure File Transfer Protocol)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0DB7AFB-3807-458B-9EAE-04F578079E5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340822" y="1339850"/>
            <a:ext cx="10925666" cy="4786630"/>
          </a:xfrm>
        </p:spPr>
        <p:txBody>
          <a:bodyPr>
            <a:normAutofit/>
          </a:bodyPr>
          <a:lstStyle/>
          <a:p>
            <a:r>
              <a:rPr lang="en-US" dirty="0"/>
              <a:t>Shows Foundation Support Documents by year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Includes supporting documents for Foundation Payments made in February, May, and July  </a:t>
            </a:r>
          </a:p>
          <a:p>
            <a:pPr marL="0" indent="0">
              <a:buNone/>
              <a:defRPr/>
            </a:pPr>
            <a:endParaRPr lang="en-US" dirty="0"/>
          </a:p>
          <a:p>
            <a:pPr>
              <a:defRPr/>
            </a:pPr>
            <a:r>
              <a:rPr lang="en-US" dirty="0"/>
              <a:t>Contact for passwords and access: Mandy 208-332-6841, or Dani 208-332-6840</a:t>
            </a:r>
          </a:p>
          <a:p>
            <a:pPr marL="457200" lvl="1" indent="0">
              <a:buNone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 Secure Website | </a:t>
            </a:r>
            <a:fld id="{C26AAFF7-C4D7-4A72-B8FA-A1753219243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1524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708EFB9A-1F5F-4D0D-9359-98AE42EF2D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18138" y="1262063"/>
            <a:ext cx="5801662" cy="5346555"/>
          </a:xfrm>
        </p:spPr>
        <p:txBody>
          <a:bodyPr>
            <a:normAutofit fontScale="70000" lnSpcReduction="20000"/>
          </a:bodyPr>
          <a:lstStyle/>
          <a:p>
            <a:pPr>
              <a:defRPr/>
            </a:pPr>
            <a:endParaRPr lang="en-US" sz="4000" dirty="0"/>
          </a:p>
          <a:p>
            <a:pPr>
              <a:defRPr/>
            </a:pPr>
            <a:r>
              <a:rPr lang="en-US" sz="4500" dirty="0"/>
              <a:t>Located at:  </a:t>
            </a:r>
            <a:r>
              <a:rPr lang="en-US" sz="4500" dirty="0">
                <a:hlinkClick r:id="rId2"/>
              </a:rPr>
              <a:t>https://sftp.sde.idaho.gov/</a:t>
            </a:r>
            <a:endParaRPr lang="en-US" sz="4500" dirty="0"/>
          </a:p>
          <a:p>
            <a:pPr marL="0" indent="0">
              <a:buNone/>
              <a:defRPr/>
            </a:pPr>
            <a:endParaRPr lang="en-US" sz="4500" dirty="0"/>
          </a:p>
          <a:p>
            <a:pPr>
              <a:defRPr/>
            </a:pPr>
            <a:r>
              <a:rPr lang="en-US" sz="4500" dirty="0"/>
              <a:t>Supporting documents for Public School Finance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4500" dirty="0"/>
          </a:p>
          <a:p>
            <a:pPr>
              <a:spcBef>
                <a:spcPts val="0"/>
              </a:spcBef>
              <a:defRPr/>
            </a:pPr>
            <a:r>
              <a:rPr lang="en-US" sz="4500" dirty="0"/>
              <a:t>The password is only provided to Superintendents and Charter School Administrators</a:t>
            </a:r>
          </a:p>
          <a:p>
            <a:pPr marL="0" indent="0">
              <a:spcBef>
                <a:spcPts val="0"/>
              </a:spcBef>
              <a:buNone/>
              <a:defRPr/>
            </a:pPr>
            <a:endParaRPr lang="en-US" sz="4500" dirty="0"/>
          </a:p>
          <a:p>
            <a:pPr>
              <a:spcBef>
                <a:spcPts val="0"/>
              </a:spcBef>
              <a:defRPr/>
            </a:pPr>
            <a:r>
              <a:rPr lang="en-US" sz="4500" dirty="0"/>
              <a:t>Enter your four digit Account code and Finance password </a:t>
            </a:r>
          </a:p>
          <a:p>
            <a:endParaRPr lang="en-US" dirty="0"/>
          </a:p>
        </p:txBody>
      </p:sp>
      <p:pic>
        <p:nvPicPr>
          <p:cNvPr id="7" name="Picture 3" descr="An image of the login screen for the WING FTP Server." title="WING FTP Server Login Screen">
            <a:extLst>
              <a:ext uri="{FF2B5EF4-FFF2-40B4-BE49-F238E27FC236}">
                <a16:creationId xmlns:a16="http://schemas.microsoft.com/office/drawing/2014/main" id="{9402597F-7182-4D51-80FE-2F259B6ACD58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19900" y="2048607"/>
            <a:ext cx="3886200" cy="2883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/>
              <a:t>Secure Website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 Secure Website | </a:t>
            </a:r>
            <a:fld id="{C26AAFF7-C4D7-4A72-B8FA-A17532192431}" type="slidenum">
              <a:rPr lang="en-US" smtClean="0"/>
              <a:pPr/>
              <a:t>3</a:t>
            </a:fld>
            <a:endParaRPr lang="en-US" dirty="0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A26F7CAA-6AD7-48B0-85E1-AE8F758BDDC4}"/>
              </a:ext>
            </a:extLst>
          </p:cNvPr>
          <p:cNvCxnSpPr>
            <a:cxnSpLocks/>
          </p:cNvCxnSpPr>
          <p:nvPr/>
        </p:nvCxnSpPr>
        <p:spPr>
          <a:xfrm flipV="1">
            <a:off x="5638800" y="4294909"/>
            <a:ext cx="2322945" cy="1711444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41377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Main Page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 Secure Website | </a:t>
            </a:r>
            <a:fld id="{C26AAFF7-C4D7-4A72-B8FA-A17532192431}" type="slidenum">
              <a:rPr lang="en-US" smtClean="0"/>
              <a:pPr/>
              <a:t>4</a:t>
            </a:fld>
            <a:endParaRPr lang="en-US" dirty="0"/>
          </a:p>
        </p:txBody>
      </p:sp>
      <p:grpSp>
        <p:nvGrpSpPr>
          <p:cNvPr id="4" name="Group 3" descr="An image of the main folder of the WING FTP Server showing where to click to enter the Finance section." title="Main Folder">
            <a:extLst>
              <a:ext uri="{FF2B5EF4-FFF2-40B4-BE49-F238E27FC236}">
                <a16:creationId xmlns:a16="http://schemas.microsoft.com/office/drawing/2014/main" id="{BDF87E9C-49AA-436A-B938-A8D8954C72FF}"/>
              </a:ext>
            </a:extLst>
          </p:cNvPr>
          <p:cNvGrpSpPr/>
          <p:nvPr/>
        </p:nvGrpSpPr>
        <p:grpSpPr>
          <a:xfrm>
            <a:off x="319177" y="957532"/>
            <a:ext cx="11050438" cy="5193886"/>
            <a:chOff x="2066844" y="1141364"/>
            <a:chExt cx="8458200" cy="5020403"/>
          </a:xfrm>
        </p:grpSpPr>
        <p:pic>
          <p:nvPicPr>
            <p:cNvPr id="5" name="Picture 4" descr="An image of the main folder of the WING FTP Server showing where to click to enter the Finance section." title="Main Folder">
              <a:extLst>
                <a:ext uri="{FF2B5EF4-FFF2-40B4-BE49-F238E27FC236}">
                  <a16:creationId xmlns:a16="http://schemas.microsoft.com/office/drawing/2014/main" id="{46198FC9-0D80-4F20-8F56-4F9C4ED2046E}"/>
                </a:ext>
              </a:extLst>
            </p:cNvPr>
            <p:cNvPicPr/>
            <p:nvPr/>
          </p:nvPicPr>
          <p:blipFill rotWithShape="1">
            <a:blip r:embed="rId2"/>
            <a:srcRect t="15064" r="50898" b="10577"/>
            <a:stretch/>
          </p:blipFill>
          <p:spPr bwMode="auto">
            <a:xfrm>
              <a:off x="2066844" y="1141364"/>
              <a:ext cx="8458200" cy="5020403"/>
            </a:xfrm>
            <a:prstGeom prst="rect">
              <a:avLst/>
            </a:prstGeom>
            <a:ln w="38100">
              <a:solidFill>
                <a:schemeClr val="tx1"/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3A6E72A-28A8-4B31-8398-2CEBE5A0A5B3}"/>
                </a:ext>
              </a:extLst>
            </p:cNvPr>
            <p:cNvSpPr txBox="1"/>
            <p:nvPr/>
          </p:nvSpPr>
          <p:spPr>
            <a:xfrm>
              <a:off x="2777361" y="2546131"/>
              <a:ext cx="3812407" cy="1331306"/>
            </a:xfrm>
            <a:prstGeom prst="rect">
              <a:avLst/>
            </a:prstGeom>
            <a:noFill/>
            <a:ln w="38100">
              <a:solidFill>
                <a:schemeClr val="tx1">
                  <a:alpha val="7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Double click on Finance folder or check box, highlight folder and </a:t>
              </a:r>
            </a:p>
            <a:p>
              <a:r>
                <a:rPr lang="en-US" sz="2800" dirty="0"/>
                <a:t>double click to open  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CA36C557-B0E1-47D5-BD2A-5966C6A099BE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2388114" y="2215655"/>
              <a:ext cx="473668" cy="473176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283990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5C925-F62A-4215-BC4D-6CA1070CE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School District/Charter School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58DB081-353D-4695-A301-AD2D912F0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Secure Website  | </a:t>
            </a:r>
            <a:fld id="{C26AAFF7-C4D7-4A72-B8FA-A17532192431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4" name="Picture 3" descr="Picture of the secure website School District or Charter School Number.&#10;" title="School District/Charter School">
            <a:extLst>
              <a:ext uri="{FF2B5EF4-FFF2-40B4-BE49-F238E27FC236}">
                <a16:creationId xmlns:a16="http://schemas.microsoft.com/office/drawing/2014/main" id="{318FCE6E-C318-4AE7-B878-CA0FE997B2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12" y="1040107"/>
            <a:ext cx="11706662" cy="5046818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1935DDA-7B68-4F9F-8E4E-3805C032A9E4}"/>
              </a:ext>
            </a:extLst>
          </p:cNvPr>
          <p:cNvSpPr/>
          <p:nvPr/>
        </p:nvSpPr>
        <p:spPr>
          <a:xfrm>
            <a:off x="1155940" y="2415396"/>
            <a:ext cx="3877878" cy="270154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Double click on School District or Charter School Number.  Your number will be the only one that shows up in folder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F96F619-04F4-435A-9473-2A258D71B15B}"/>
              </a:ext>
            </a:extLst>
          </p:cNvPr>
          <p:cNvCxnSpPr>
            <a:cxnSpLocks/>
          </p:cNvCxnSpPr>
          <p:nvPr/>
        </p:nvCxnSpPr>
        <p:spPr>
          <a:xfrm flipH="1" flipV="1">
            <a:off x="727105" y="2092569"/>
            <a:ext cx="688457" cy="633046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58376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996371-B53E-4B0F-B0B3-093FC16E9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Finance Page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3CD49A-04FE-42CF-B563-38D360666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 Secure Website | </a:t>
            </a:r>
            <a:fld id="{C26AAFF7-C4D7-4A72-B8FA-A17532192431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4" name="Group 3" descr="A image of the Finance section showing where to go to enter the Foundation Payments section." title="Finance Page">
            <a:extLst>
              <a:ext uri="{FF2B5EF4-FFF2-40B4-BE49-F238E27FC236}">
                <a16:creationId xmlns:a16="http://schemas.microsoft.com/office/drawing/2014/main" id="{3BD29318-9722-4552-9311-B45C18EB1F86}"/>
              </a:ext>
            </a:extLst>
          </p:cNvPr>
          <p:cNvGrpSpPr/>
          <p:nvPr/>
        </p:nvGrpSpPr>
        <p:grpSpPr>
          <a:xfrm>
            <a:off x="218138" y="1019886"/>
            <a:ext cx="11443855" cy="5375888"/>
            <a:chOff x="228600" y="1295400"/>
            <a:chExt cx="8686800" cy="5334000"/>
          </a:xfrm>
        </p:grpSpPr>
        <p:pic>
          <p:nvPicPr>
            <p:cNvPr id="5" name="Picture 4" descr="A image of the finance section showing where to go to enter the Foundation Payments section." title="Finance Page">
              <a:extLst>
                <a:ext uri="{FF2B5EF4-FFF2-40B4-BE49-F238E27FC236}">
                  <a16:creationId xmlns:a16="http://schemas.microsoft.com/office/drawing/2014/main" id="{10CC64B9-503B-4E13-8601-64CD66C4F75A}"/>
                </a:ext>
              </a:extLst>
            </p:cNvPr>
            <p:cNvPicPr/>
            <p:nvPr/>
          </p:nvPicPr>
          <p:blipFill rotWithShape="1">
            <a:blip r:embed="rId2"/>
            <a:srcRect t="16026" r="51154" b="9936"/>
            <a:stretch/>
          </p:blipFill>
          <p:spPr bwMode="auto">
            <a:xfrm>
              <a:off x="228600" y="1295400"/>
              <a:ext cx="8686800" cy="533400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2385C43-1064-4F63-8189-C929D323C191}"/>
                </a:ext>
              </a:extLst>
            </p:cNvPr>
            <p:cNvSpPr txBox="1"/>
            <p:nvPr/>
          </p:nvSpPr>
          <p:spPr>
            <a:xfrm>
              <a:off x="1209932" y="3626709"/>
              <a:ext cx="2965940" cy="946673"/>
            </a:xfrm>
            <a:prstGeom prst="rect">
              <a:avLst/>
            </a:prstGeom>
            <a:noFill/>
            <a:ln w="38100">
              <a:solidFill>
                <a:schemeClr val="tx1">
                  <a:alpha val="7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2800" dirty="0"/>
                <a:t>To open, check the box, highlight and press enter</a:t>
              </a: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47E956B0-FA38-43BE-B633-4CA5BA8C08B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95024" y="3091535"/>
              <a:ext cx="714908" cy="535174"/>
            </a:xfrm>
            <a:prstGeom prst="straightConnector1">
              <a:avLst/>
            </a:prstGeom>
            <a:ln w="38100">
              <a:solidFill>
                <a:schemeClr val="accent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7142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FC641-DBBA-4196-80B0-61E3B7D5E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3576" y="1"/>
            <a:ext cx="11069515" cy="1280160"/>
          </a:xfrm>
        </p:spPr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Foundation Payment Page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C4D780D-FDE4-466D-BF69-29AD296B9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 Secure Website | </a:t>
            </a:r>
            <a:fld id="{C26AAFF7-C4D7-4A72-B8FA-A17532192431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E5181B-BDE2-4DCE-B4E5-A10C076B0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04850"/>
            <a:ext cx="12192000" cy="500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008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C414D6-BB43-46A7-AB94-11F8377C2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 Data Acquisition Calendar | </a:t>
            </a:r>
            <a:fld id="{C26AAFF7-C4D7-4A72-B8FA-A17532192431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13F96E-86E1-452A-9DEA-A49B1BF4D7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218" y="706582"/>
            <a:ext cx="9426633" cy="5793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959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 descr="How to find the PSF box&#10;" title="Website URL">
            <a:extLst>
              <a:ext uri="{FF2B5EF4-FFF2-40B4-BE49-F238E27FC236}">
                <a16:creationId xmlns:a16="http://schemas.microsoft.com/office/drawing/2014/main" id="{FA33E1FB-C48C-4E50-B27C-9F39703A3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9325" y="0"/>
            <a:ext cx="10515600" cy="266838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Website</a:t>
            </a:r>
            <a:br>
              <a:rPr lang="en-US" dirty="0"/>
            </a:br>
            <a:r>
              <a:rPr lang="en-US" dirty="0"/>
              <a:t>http:sde.idaho.gov</a:t>
            </a:r>
            <a:br>
              <a:rPr lang="en-US" dirty="0"/>
            </a:br>
            <a:r>
              <a:rPr lang="en-US" dirty="0"/>
              <a:t>scroll down and</a:t>
            </a:r>
            <a:br>
              <a:rPr lang="en-US" dirty="0"/>
            </a:br>
            <a:r>
              <a:rPr lang="en-US" dirty="0"/>
              <a:t>select PSF box </a:t>
            </a:r>
            <a:br>
              <a:rPr lang="en-US" dirty="0"/>
            </a:br>
            <a:r>
              <a:rPr lang="en-US" dirty="0"/>
              <a:t>Click to open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3D44976-58A5-45CE-8817-B1027A807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 Data Acquisition Calendar | </a:t>
            </a:r>
            <a:fld id="{C26AAFF7-C4D7-4A72-B8FA-A17532192431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4" descr="Green Public School FInance Button" title="Public School Finance">
            <a:extLst>
              <a:ext uri="{FF2B5EF4-FFF2-40B4-BE49-F238E27FC236}">
                <a16:creationId xmlns:a16="http://schemas.microsoft.com/office/drawing/2014/main" id="{BBF51C61-B8F7-450C-AF2B-FF8830F91B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5827" y="1369109"/>
            <a:ext cx="2124075" cy="121920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816A7B1-266E-44F6-A242-A7F5413E7E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8452" y="2770909"/>
            <a:ext cx="7558181" cy="3416818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40768176-415B-4501-84C7-4EA9CC226BE9}"/>
              </a:ext>
            </a:extLst>
          </p:cNvPr>
          <p:cNvCxnSpPr>
            <a:cxnSpLocks/>
          </p:cNvCxnSpPr>
          <p:nvPr/>
        </p:nvCxnSpPr>
        <p:spPr>
          <a:xfrm>
            <a:off x="3897745" y="2355273"/>
            <a:ext cx="2549237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95331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SDE Template">
      <a:dk1>
        <a:srgbClr val="262626"/>
      </a:dk1>
      <a:lt1>
        <a:sysClr val="window" lastClr="FFFFFF"/>
      </a:lt1>
      <a:dk2>
        <a:srgbClr val="17365D"/>
      </a:dk2>
      <a:lt2>
        <a:srgbClr val="BFD4EF"/>
      </a:lt2>
      <a:accent1>
        <a:srgbClr val="FFC000"/>
      </a:accent1>
      <a:accent2>
        <a:srgbClr val="FF00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A63AC"/>
      </a:hlink>
      <a:folHlink>
        <a:srgbClr val="E36C0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DE-PowerPoint-Template" id="{4698D733-748D-4EAE-B1ED-1939937F8C4E}" vid="{B6105CDE-2E6C-4848-90C4-7BE5D002D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15240</TotalTime>
  <Words>311</Words>
  <Application>Microsoft Office PowerPoint</Application>
  <PresentationFormat>Widescreen</PresentationFormat>
  <Paragraphs>57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Arial</vt:lpstr>
      <vt:lpstr>Calibri</vt:lpstr>
      <vt:lpstr>Calibri Light</vt:lpstr>
      <vt:lpstr>Cambria</vt:lpstr>
      <vt:lpstr>Open Sans</vt:lpstr>
      <vt:lpstr>Open Sans Light</vt:lpstr>
      <vt:lpstr>Open Sans Semibold</vt:lpstr>
      <vt:lpstr>1_Office Theme</vt:lpstr>
      <vt:lpstr>Secure Website Data Acquisition Calendar</vt:lpstr>
      <vt:lpstr>WING FTP SERVER (Secure File Transfer Protocol)</vt:lpstr>
      <vt:lpstr>Secure Website</vt:lpstr>
      <vt:lpstr>Main Page</vt:lpstr>
      <vt:lpstr>School District/Charter School</vt:lpstr>
      <vt:lpstr>Finance Page</vt:lpstr>
      <vt:lpstr>Foundation Payment Page</vt:lpstr>
      <vt:lpstr>PowerPoint Presentation</vt:lpstr>
      <vt:lpstr>Website http:sde.idaho.gov scroll down and select PSF box  Click to open</vt:lpstr>
      <vt:lpstr>Data Acquisition Calendar</vt:lpstr>
      <vt:lpstr>Example Month</vt:lpstr>
      <vt:lpstr>Questions</vt:lpstr>
    </vt:vector>
  </TitlesOfParts>
  <Company>Idaho State Department of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NSLP Monthly Webinar</dc:title>
  <dc:subject>Idaho Child Nutrition Programs</dc:subject>
  <dc:creator>Idaho Child Nutrition Programs</dc:creator>
  <cp:lastModifiedBy>Diane Winn</cp:lastModifiedBy>
  <cp:revision>271</cp:revision>
  <cp:lastPrinted>2020-02-21T23:34:45Z</cp:lastPrinted>
  <dcterms:created xsi:type="dcterms:W3CDTF">2014-05-22T16:02:36Z</dcterms:created>
  <dcterms:modified xsi:type="dcterms:W3CDTF">2020-02-24T15:19:14Z</dcterms:modified>
</cp:coreProperties>
</file>