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8" r:id="rId1"/>
  </p:sldMasterIdLst>
  <p:notesMasterIdLst>
    <p:notesMasterId r:id="rId112"/>
  </p:notesMasterIdLst>
  <p:sldIdLst>
    <p:sldId id="260" r:id="rId2"/>
    <p:sldId id="264" r:id="rId3"/>
    <p:sldId id="310" r:id="rId4"/>
    <p:sldId id="311" r:id="rId5"/>
    <p:sldId id="531" r:id="rId6"/>
    <p:sldId id="475" r:id="rId7"/>
    <p:sldId id="312" r:id="rId8"/>
    <p:sldId id="457" r:id="rId9"/>
    <p:sldId id="476" r:id="rId10"/>
    <p:sldId id="313" r:id="rId11"/>
    <p:sldId id="314" r:id="rId12"/>
    <p:sldId id="401" r:id="rId13"/>
    <p:sldId id="408" r:id="rId14"/>
    <p:sldId id="477" r:id="rId15"/>
    <p:sldId id="478" r:id="rId16"/>
    <p:sldId id="479" r:id="rId17"/>
    <p:sldId id="480" r:id="rId18"/>
    <p:sldId id="481" r:id="rId19"/>
    <p:sldId id="320" r:id="rId20"/>
    <p:sldId id="321" r:id="rId21"/>
    <p:sldId id="482" r:id="rId22"/>
    <p:sldId id="323" r:id="rId23"/>
    <p:sldId id="483" r:id="rId24"/>
    <p:sldId id="326" r:id="rId25"/>
    <p:sldId id="484" r:id="rId26"/>
    <p:sldId id="486" r:id="rId27"/>
    <p:sldId id="328" r:id="rId28"/>
    <p:sldId id="329" r:id="rId29"/>
    <p:sldId id="487" r:id="rId30"/>
    <p:sldId id="332" r:id="rId31"/>
    <p:sldId id="488" r:id="rId32"/>
    <p:sldId id="334" r:id="rId33"/>
    <p:sldId id="335" r:id="rId34"/>
    <p:sldId id="489" r:id="rId35"/>
    <p:sldId id="490" r:id="rId36"/>
    <p:sldId id="339" r:id="rId37"/>
    <p:sldId id="491" r:id="rId38"/>
    <p:sldId id="492" r:id="rId39"/>
    <p:sldId id="338" r:id="rId40"/>
    <p:sldId id="344" r:id="rId41"/>
    <p:sldId id="494" r:id="rId42"/>
    <p:sldId id="394" r:id="rId43"/>
    <p:sldId id="493" r:id="rId44"/>
    <p:sldId id="345" r:id="rId45"/>
    <p:sldId id="418" r:id="rId46"/>
    <p:sldId id="395" r:id="rId47"/>
    <p:sldId id="396" r:id="rId48"/>
    <p:sldId id="417" r:id="rId49"/>
    <p:sldId id="409" r:id="rId50"/>
    <p:sldId id="349" r:id="rId51"/>
    <p:sldId id="405" r:id="rId52"/>
    <p:sldId id="351" r:id="rId53"/>
    <p:sldId id="350" r:id="rId54"/>
    <p:sldId id="534" r:id="rId55"/>
    <p:sldId id="404" r:id="rId56"/>
    <p:sldId id="403" r:id="rId57"/>
    <p:sldId id="454" r:id="rId58"/>
    <p:sldId id="455" r:id="rId59"/>
    <p:sldId id="420" r:id="rId60"/>
    <p:sldId id="424" r:id="rId61"/>
    <p:sldId id="495" r:id="rId62"/>
    <p:sldId id="421" r:id="rId63"/>
    <p:sldId id="423" r:id="rId64"/>
    <p:sldId id="496" r:id="rId65"/>
    <p:sldId id="497" r:id="rId66"/>
    <p:sldId id="503" r:id="rId67"/>
    <p:sldId id="504" r:id="rId68"/>
    <p:sldId id="512" r:id="rId69"/>
    <p:sldId id="513" r:id="rId70"/>
    <p:sldId id="514" r:id="rId71"/>
    <p:sldId id="515" r:id="rId72"/>
    <p:sldId id="516" r:id="rId73"/>
    <p:sldId id="355" r:id="rId74"/>
    <p:sldId id="356" r:id="rId75"/>
    <p:sldId id="357" r:id="rId76"/>
    <p:sldId id="358" r:id="rId77"/>
    <p:sldId id="517" r:id="rId78"/>
    <p:sldId id="518" r:id="rId79"/>
    <p:sldId id="519" r:id="rId80"/>
    <p:sldId id="362" r:id="rId81"/>
    <p:sldId id="400" r:id="rId82"/>
    <p:sldId id="412" r:id="rId83"/>
    <p:sldId id="520" r:id="rId84"/>
    <p:sldId id="521" r:id="rId85"/>
    <p:sldId id="522" r:id="rId86"/>
    <p:sldId id="523" r:id="rId87"/>
    <p:sldId id="532" r:id="rId88"/>
    <p:sldId id="533" r:id="rId89"/>
    <p:sldId id="524" r:id="rId90"/>
    <p:sldId id="461" r:id="rId91"/>
    <p:sldId id="462" r:id="rId92"/>
    <p:sldId id="525" r:id="rId93"/>
    <p:sldId id="526" r:id="rId94"/>
    <p:sldId id="467" r:id="rId95"/>
    <p:sldId id="527" r:id="rId96"/>
    <p:sldId id="468" r:id="rId97"/>
    <p:sldId id="528" r:id="rId98"/>
    <p:sldId id="469" r:id="rId99"/>
    <p:sldId id="529" r:id="rId100"/>
    <p:sldId id="470" r:id="rId101"/>
    <p:sldId id="530" r:id="rId102"/>
    <p:sldId id="471" r:id="rId103"/>
    <p:sldId id="472" r:id="rId104"/>
    <p:sldId id="473" r:id="rId105"/>
    <p:sldId id="391" r:id="rId106"/>
    <p:sldId id="392" r:id="rId107"/>
    <p:sldId id="535" r:id="rId108"/>
    <p:sldId id="389" r:id="rId109"/>
    <p:sldId id="388" r:id="rId110"/>
    <p:sldId id="387" r:id="rId1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032F55"/>
    <a:srgbClr val="278279"/>
    <a:srgbClr val="C87D0E"/>
    <a:srgbClr val="4B8027"/>
    <a:srgbClr val="099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1" autoAdjust="0"/>
    <p:restoredTop sz="95145" autoAdjust="0"/>
  </p:normalViewPr>
  <p:slideViewPr>
    <p:cSldViewPr snapToGrid="0">
      <p:cViewPr varScale="1">
        <p:scale>
          <a:sx n="109" d="100"/>
          <a:sy n="109" d="100"/>
        </p:scale>
        <p:origin x="6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4FE6E7-AA0E-40B0-87D0-E00A805F7697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7562687-7A5B-4415-B0F0-C719E7C496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5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ED750-6D1C-4EC1-B8EE-9002EB8666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4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ED750-6D1C-4EC1-B8EE-9002EB86665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6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ED750-6D1C-4EC1-B8EE-9002EB86665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8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33CE57-5C79-46C4-BC58-4EAD400C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6154" y="1158658"/>
            <a:ext cx="7085847" cy="3799656"/>
          </a:xfrm>
          <a:prstGeom prst="rect">
            <a:avLst/>
          </a:prstGeom>
        </p:spPr>
      </p:pic>
      <p:pic>
        <p:nvPicPr>
          <p:cNvPr id="2" name="Picture 1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138122"/>
            <a:ext cx="91440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234"/>
            <a:ext cx="4887589" cy="879766"/>
          </a:xfrm>
          <a:prstGeom prst="rect">
            <a:avLst/>
          </a:prstGeom>
        </p:spPr>
      </p:pic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8857735" y="6084501"/>
            <a:ext cx="2743200" cy="365125"/>
          </a:xfrm>
        </p:spPr>
        <p:txBody>
          <a:bodyPr/>
          <a:lstStyle>
            <a:lvl1pPr algn="r"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13912" y="6126963"/>
            <a:ext cx="4655571" cy="70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Idaho State Department of Education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0" i="0" kern="1200" cap="all" baseline="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Debbie Critchfield, Superintendent of Public INSTRUCTION</a:t>
            </a:r>
          </a:p>
          <a:p>
            <a:endParaRPr lang="en-US" sz="1600" b="1" i="1" cap="none" baseline="0" dirty="0">
              <a:solidFill>
                <a:schemeClr val="bg2">
                  <a:lumMod val="25000"/>
                </a:schemeClr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85CF22D-C064-4545-95D9-28691223FAA9}"/>
              </a:ext>
            </a:extLst>
          </p:cNvPr>
          <p:cNvSpPr/>
          <p:nvPr userDrawn="1"/>
        </p:nvSpPr>
        <p:spPr>
          <a:xfrm>
            <a:off x="6716320" y="1158658"/>
            <a:ext cx="2628626" cy="3803904"/>
          </a:xfrm>
          <a:prstGeom prst="chevron">
            <a:avLst>
              <a:gd name="adj" fmla="val 54321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7" descr="Green Arrow">
            <a:extLst>
              <a:ext uri="{FF2B5EF4-FFF2-40B4-BE49-F238E27FC236}">
                <a16:creationId xmlns:a16="http://schemas.microsoft.com/office/drawing/2014/main" id="{B6C3FD0E-FD0D-40EC-A6F1-E8FC3AA3C22E}"/>
              </a:ext>
            </a:extLst>
          </p:cNvPr>
          <p:cNvSpPr/>
          <p:nvPr userDrawn="1"/>
        </p:nvSpPr>
        <p:spPr>
          <a:xfrm>
            <a:off x="-745" y="1158659"/>
            <a:ext cx="7967878" cy="3803904"/>
          </a:xfrm>
          <a:prstGeom prst="homePlate">
            <a:avLst>
              <a:gd name="adj" fmla="val 38378"/>
            </a:avLst>
          </a:prstGeom>
          <a:solidFill>
            <a:srgbClr val="032F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35460" y="1164111"/>
            <a:ext cx="9144000" cy="187689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here to edit </a:t>
            </a:r>
            <a:br>
              <a:rPr lang="en-US" dirty="0"/>
            </a:br>
            <a:r>
              <a:rPr lang="en-US" dirty="0"/>
              <a:t>master slide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460" y="3121918"/>
            <a:ext cx="9144000" cy="473898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24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3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5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2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4351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44DB73-C1BA-4916-9C1F-4118CA578AA6}"/>
              </a:ext>
            </a:extLst>
          </p:cNvPr>
          <p:cNvSpPr/>
          <p:nvPr userDrawn="1"/>
        </p:nvSpPr>
        <p:spPr>
          <a:xfrm>
            <a:off x="0" y="0"/>
            <a:ext cx="10666312" cy="1019245"/>
          </a:xfrm>
          <a:custGeom>
            <a:avLst/>
            <a:gdLst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10648950 w 10648950"/>
              <a:gd name="connsiteY2" fmla="*/ 101924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9731656 w 10648950"/>
              <a:gd name="connsiteY2" fmla="*/ 98741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10148344 w 10648950"/>
              <a:gd name="connsiteY2" fmla="*/ 101924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66312"/>
              <a:gd name="connsiteY0" fmla="*/ 0 h 1019245"/>
              <a:gd name="connsiteX1" fmla="*/ 10666312 w 10666312"/>
              <a:gd name="connsiteY1" fmla="*/ 0 h 1019245"/>
              <a:gd name="connsiteX2" fmla="*/ 10148344 w 10666312"/>
              <a:gd name="connsiteY2" fmla="*/ 1019245 h 1019245"/>
              <a:gd name="connsiteX3" fmla="*/ 0 w 10666312"/>
              <a:gd name="connsiteY3" fmla="*/ 1019245 h 1019245"/>
              <a:gd name="connsiteX4" fmla="*/ 0 w 10666312"/>
              <a:gd name="connsiteY4" fmla="*/ 0 h 101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6312" h="1019245">
                <a:moveTo>
                  <a:pt x="0" y="0"/>
                </a:moveTo>
                <a:lnTo>
                  <a:pt x="10666312" y="0"/>
                </a:lnTo>
                <a:lnTo>
                  <a:pt x="10148344" y="1019245"/>
                </a:lnTo>
                <a:lnTo>
                  <a:pt x="0" y="1019245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5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F05453-CE18-4505-AFF0-587B9C64A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3148" y="1262033"/>
            <a:ext cx="6088853" cy="326503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138122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1E8494-0BA4-4A61-A5B4-AFEE712C8D23}"/>
              </a:ext>
            </a:extLst>
          </p:cNvPr>
          <p:cNvSpPr/>
          <p:nvPr userDrawn="1"/>
        </p:nvSpPr>
        <p:spPr>
          <a:xfrm>
            <a:off x="0" y="1265960"/>
            <a:ext cx="8957733" cy="3265037"/>
          </a:xfrm>
          <a:custGeom>
            <a:avLst/>
            <a:gdLst>
              <a:gd name="connsiteX0" fmla="*/ 0 w 8805333"/>
              <a:gd name="connsiteY0" fmla="*/ 0 h 3271543"/>
              <a:gd name="connsiteX1" fmla="*/ 8805333 w 8805333"/>
              <a:gd name="connsiteY1" fmla="*/ 0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8466 h 3280009"/>
              <a:gd name="connsiteX1" fmla="*/ 4978399 w 8805333"/>
              <a:gd name="connsiteY1" fmla="*/ 0 h 3280009"/>
              <a:gd name="connsiteX2" fmla="*/ 8805333 w 8805333"/>
              <a:gd name="connsiteY2" fmla="*/ 3280009 h 3280009"/>
              <a:gd name="connsiteX3" fmla="*/ 0 w 8805333"/>
              <a:gd name="connsiteY3" fmla="*/ 3280009 h 3280009"/>
              <a:gd name="connsiteX4" fmla="*/ 0 w 8805333"/>
              <a:gd name="connsiteY4" fmla="*/ 8466 h 3280009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82542 w 8805333"/>
              <a:gd name="connsiteY1" fmla="*/ 5481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2618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333" h="3271543">
                <a:moveTo>
                  <a:pt x="0" y="0"/>
                </a:moveTo>
                <a:lnTo>
                  <a:pt x="7179732" y="2618"/>
                </a:lnTo>
                <a:lnTo>
                  <a:pt x="8805333" y="3271543"/>
                </a:lnTo>
                <a:lnTo>
                  <a:pt x="0" y="3271543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DBC1E70-488F-4EA2-8344-70BFECA31CB8}"/>
              </a:ext>
            </a:extLst>
          </p:cNvPr>
          <p:cNvSpPr/>
          <p:nvPr userDrawn="1"/>
        </p:nvSpPr>
        <p:spPr>
          <a:xfrm flipH="1">
            <a:off x="7432543" y="1266589"/>
            <a:ext cx="2060650" cy="3264408"/>
          </a:xfrm>
          <a:prstGeom prst="parallelogram">
            <a:avLst>
              <a:gd name="adj" fmla="val 82904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35460" y="1266590"/>
            <a:ext cx="9144000" cy="187689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here to edit </a:t>
            </a:r>
            <a:br>
              <a:rPr lang="en-US" dirty="0"/>
            </a:br>
            <a:r>
              <a:rPr lang="en-US" dirty="0"/>
              <a:t>master slide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460" y="3224397"/>
            <a:ext cx="9144000" cy="473898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1173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2210"/>
            <a:ext cx="5181600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2210"/>
            <a:ext cx="5181600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40226" y="103590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40226" y="1859818"/>
            <a:ext cx="5157787" cy="368458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6072638" y="1859818"/>
            <a:ext cx="5183188" cy="368458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0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9295" y="0"/>
            <a:ext cx="10515600" cy="1325563"/>
          </a:xfrm>
        </p:spPr>
        <p:txBody>
          <a:bodyPr>
            <a:normAutofit/>
          </a:bodyPr>
          <a:lstStyle>
            <a:lvl1pPr algn="ctr">
              <a:defRPr sz="40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4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234"/>
            <a:ext cx="4887589" cy="879766"/>
          </a:xfrm>
          <a:prstGeom prst="rect">
            <a:avLst/>
          </a:prstGeom>
        </p:spPr>
      </p:pic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230662" y="6026385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4803520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34CAA2-C9EC-4EA9-94C8-891CF2F410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9925" y="885"/>
            <a:ext cx="5172075" cy="2116403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E539609B-C705-496B-9087-39F0BDE49676}"/>
              </a:ext>
            </a:extLst>
          </p:cNvPr>
          <p:cNvSpPr/>
          <p:nvPr userDrawn="1"/>
        </p:nvSpPr>
        <p:spPr>
          <a:xfrm>
            <a:off x="0" y="-9223"/>
            <a:ext cx="8639176" cy="2127395"/>
          </a:xfrm>
          <a:custGeom>
            <a:avLst/>
            <a:gdLst>
              <a:gd name="connsiteX0" fmla="*/ 0 w 8805333"/>
              <a:gd name="connsiteY0" fmla="*/ 0 h 3271543"/>
              <a:gd name="connsiteX1" fmla="*/ 8805333 w 8805333"/>
              <a:gd name="connsiteY1" fmla="*/ 0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8466 h 3280009"/>
              <a:gd name="connsiteX1" fmla="*/ 4978399 w 8805333"/>
              <a:gd name="connsiteY1" fmla="*/ 0 h 3280009"/>
              <a:gd name="connsiteX2" fmla="*/ 8805333 w 8805333"/>
              <a:gd name="connsiteY2" fmla="*/ 3280009 h 3280009"/>
              <a:gd name="connsiteX3" fmla="*/ 0 w 8805333"/>
              <a:gd name="connsiteY3" fmla="*/ 3280009 h 3280009"/>
              <a:gd name="connsiteX4" fmla="*/ 0 w 8805333"/>
              <a:gd name="connsiteY4" fmla="*/ 8466 h 3280009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82542 w 8805333"/>
              <a:gd name="connsiteY1" fmla="*/ 5481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2618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333" h="3271543">
                <a:moveTo>
                  <a:pt x="0" y="0"/>
                </a:moveTo>
                <a:lnTo>
                  <a:pt x="7179732" y="2618"/>
                </a:lnTo>
                <a:lnTo>
                  <a:pt x="8805333" y="3271543"/>
                </a:lnTo>
                <a:lnTo>
                  <a:pt x="0" y="3271543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B8B57088-4F2B-41CF-A686-6CA6BB25006D}"/>
              </a:ext>
            </a:extLst>
          </p:cNvPr>
          <p:cNvSpPr/>
          <p:nvPr userDrawn="1"/>
        </p:nvSpPr>
        <p:spPr>
          <a:xfrm flipH="1">
            <a:off x="7298267" y="-11974"/>
            <a:ext cx="1892328" cy="2127395"/>
          </a:xfrm>
          <a:prstGeom prst="parallelogram">
            <a:avLst>
              <a:gd name="adj" fmla="val 82904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D6C1F-334F-40BA-B71C-D8667733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9169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2891A5D-2074-4AC1-AAAA-B91EE3376539}"/>
              </a:ext>
            </a:extLst>
          </p:cNvPr>
          <p:cNvSpPr txBox="1">
            <a:spLocks/>
          </p:cNvSpPr>
          <p:nvPr userDrawn="1"/>
        </p:nvSpPr>
        <p:spPr>
          <a:xfrm>
            <a:off x="213912" y="6126963"/>
            <a:ext cx="4655571" cy="70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Idaho State Department of Education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0" i="0" kern="1200" cap="all" baseline="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Debbie Critchfield, Superintendent of Public INSTRUCTION</a:t>
            </a:r>
          </a:p>
          <a:p>
            <a:endParaRPr lang="en-US" sz="1600" b="1" i="1" cap="none" baseline="0" dirty="0">
              <a:solidFill>
                <a:schemeClr val="bg2">
                  <a:lumMod val="25000"/>
                </a:schemeClr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2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5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3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Reich@SDE.Idaho.gov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e.idaho.gov/" TargetMode="External"/><Relationship Id="rId2" Type="http://schemas.openxmlformats.org/officeDocument/2006/relationships/hyperlink" Target="mailto:BCPhillips@sde.idaho.gov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e.idaho.gov/cert-psc/cert/pe-ap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hhenderson@sde.idaho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de.idaho.gov/cert-psc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KGauby@SDE.idaho.gov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mailto:mfulbright@sde.idaho.gov" TargetMode="External"/><Relationship Id="rId2" Type="http://schemas.openxmlformats.org/officeDocument/2006/relationships/hyperlink" Target="mailto:clackey@sde.idaho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white">
          <a:xfrm>
            <a:off x="535460" y="4181199"/>
            <a:ext cx="9144000" cy="608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Branwyn Phillips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Financial Specialist, Sr.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57735" y="6084501"/>
            <a:ext cx="2743200" cy="365125"/>
          </a:xfrm>
        </p:spPr>
        <p:txBody>
          <a:bodyPr/>
          <a:lstStyle/>
          <a:p>
            <a:r>
              <a:rPr lang="en-US" dirty="0"/>
              <a:t>3/2/2023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 bwMode="white">
          <a:xfrm>
            <a:off x="535460" y="1168719"/>
            <a:ext cx="9144000" cy="1872292"/>
          </a:xfrm>
        </p:spPr>
        <p:txBody>
          <a:bodyPr/>
          <a:lstStyle/>
          <a:p>
            <a:r>
              <a:rPr lang="en-US" dirty="0"/>
              <a:t>Salary Based Apportionment and Benefit Apportionment</a:t>
            </a:r>
          </a:p>
        </p:txBody>
      </p:sp>
    </p:spTree>
    <p:extLst>
      <p:ext uri="{BB962C8B-B14F-4D97-AF65-F5344CB8AC3E}">
        <p14:creationId xmlns:p14="http://schemas.microsoft.com/office/powerpoint/2010/main" val="222104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r>
              <a:rPr lang="en-US" dirty="0"/>
              <a:t>How Does ISEE Data Affect SBA Funding?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04861" y="6395774"/>
            <a:ext cx="4069002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132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9506-4F9C-49AA-A54C-7E73DF88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Education and Experience Report - 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174D8-9870-487B-BF13-F48E343595CB}"/>
              </a:ext>
            </a:extLst>
          </p:cNvPr>
          <p:cNvSpPr txBox="1"/>
          <p:nvPr/>
        </p:nvSpPr>
        <p:spPr>
          <a:xfrm>
            <a:off x="6031246" y="2837721"/>
            <a:ext cx="5340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Can be run on demand a few days after your first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grpSp>
        <p:nvGrpSpPr>
          <p:cNvPr id="3" name="Group 2" descr="Image showing the ISEE Reports screen with &quot;Education and Experience History&quot; highlighted.">
            <a:extLst>
              <a:ext uri="{FF2B5EF4-FFF2-40B4-BE49-F238E27FC236}">
                <a16:creationId xmlns:a16="http://schemas.microsoft.com/office/drawing/2014/main" id="{26E320D8-8AAC-41D6-B36D-426FF821A24A}"/>
              </a:ext>
            </a:extLst>
          </p:cNvPr>
          <p:cNvGrpSpPr/>
          <p:nvPr/>
        </p:nvGrpSpPr>
        <p:grpSpPr>
          <a:xfrm>
            <a:off x="747367" y="1288794"/>
            <a:ext cx="4944737" cy="5289542"/>
            <a:chOff x="747367" y="1288794"/>
            <a:chExt cx="4944737" cy="52895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34595A-F97E-49EF-AF59-E78389107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3"/>
            <a:stretch/>
          </p:blipFill>
          <p:spPr>
            <a:xfrm>
              <a:off x="747367" y="1288794"/>
              <a:ext cx="4944737" cy="528954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862800-46EE-4DDA-A725-C628306334DE}"/>
                </a:ext>
              </a:extLst>
            </p:cNvPr>
            <p:cNvSpPr/>
            <p:nvPr/>
          </p:nvSpPr>
          <p:spPr>
            <a:xfrm>
              <a:off x="1179919" y="5959537"/>
              <a:ext cx="4079631" cy="311499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4D60D4B-D216-429E-B628-6BFF053A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4253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dirty="0"/>
              <a:t>Education and Experience Report - II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738861" y="4366727"/>
            <a:ext cx="10515600" cy="1767789"/>
          </a:xfrm>
        </p:spPr>
        <p:txBody>
          <a:bodyPr>
            <a:normAutofit/>
          </a:bodyPr>
          <a:lstStyle/>
          <a:p>
            <a:r>
              <a:rPr lang="en-US" dirty="0"/>
              <a:t>Run for all funds</a:t>
            </a:r>
          </a:p>
          <a:p>
            <a:endParaRPr lang="en-US" sz="1000" dirty="0"/>
          </a:p>
          <a:p>
            <a:r>
              <a:rPr lang="en-US" dirty="0"/>
              <a:t>Includes all certificated staff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8" name="Group 7" descr="Image of education and experience report from example school district" title="Experience and Education History Report"/>
          <p:cNvGrpSpPr/>
          <p:nvPr/>
        </p:nvGrpSpPr>
        <p:grpSpPr>
          <a:xfrm>
            <a:off x="434304" y="1129004"/>
            <a:ext cx="10820157" cy="2481944"/>
            <a:chOff x="434304" y="1129004"/>
            <a:chExt cx="10820157" cy="2481944"/>
          </a:xfrm>
        </p:grpSpPr>
        <p:pic>
          <p:nvPicPr>
            <p:cNvPr id="3" name="Picture 2" descr="Image of education and experience report from example school district" title="Experience and Education History Repor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04" y="1129004"/>
              <a:ext cx="10820157" cy="2481943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7949682" y="2146041"/>
              <a:ext cx="2519265" cy="14649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3780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9506-4F9C-49AA-A54C-7E73DF88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Salary Based Apportionment Sheet - 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174D8-9870-487B-BF13-F48E343595CB}"/>
              </a:ext>
            </a:extLst>
          </p:cNvPr>
          <p:cNvSpPr txBox="1"/>
          <p:nvPr/>
        </p:nvSpPr>
        <p:spPr>
          <a:xfrm>
            <a:off x="6096000" y="1337697"/>
            <a:ext cx="53404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Only updated and calculated as when the calculations are updated for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 copy of the report as the data appeared for the February 15</a:t>
            </a:r>
            <a:r>
              <a:rPr lang="en-US" sz="3000" baseline="30000" dirty="0"/>
              <a:t>th</a:t>
            </a:r>
            <a:r>
              <a:rPr lang="en-US" sz="3000" dirty="0"/>
              <a:t>, May 15</a:t>
            </a:r>
            <a:r>
              <a:rPr lang="en-US" sz="3000" baseline="30000" dirty="0"/>
              <a:t>th</a:t>
            </a:r>
            <a:r>
              <a:rPr lang="en-US" sz="3000" dirty="0"/>
              <a:t>, and July 15</a:t>
            </a:r>
            <a:r>
              <a:rPr lang="en-US" sz="3000" baseline="30000" dirty="0"/>
              <a:t>th</a:t>
            </a:r>
            <a:r>
              <a:rPr lang="en-US" sz="3000" dirty="0"/>
              <a:t> payments is included with payment documentation on the secure FTP website</a:t>
            </a:r>
          </a:p>
        </p:txBody>
      </p:sp>
      <p:grpSp>
        <p:nvGrpSpPr>
          <p:cNvPr id="3" name="Group 2" descr="Image showing the ISEE Reports screen with a large red X over it, indicating this report is not able to be run on an on demand basis.">
            <a:extLst>
              <a:ext uri="{FF2B5EF4-FFF2-40B4-BE49-F238E27FC236}">
                <a16:creationId xmlns:a16="http://schemas.microsoft.com/office/drawing/2014/main" id="{2A93FA10-DBCF-4C52-973A-38C7E32C4D58}"/>
              </a:ext>
            </a:extLst>
          </p:cNvPr>
          <p:cNvGrpSpPr/>
          <p:nvPr/>
        </p:nvGrpSpPr>
        <p:grpSpPr>
          <a:xfrm>
            <a:off x="-195961" y="772161"/>
            <a:ext cx="5888065" cy="6695648"/>
            <a:chOff x="-195961" y="772161"/>
            <a:chExt cx="5888065" cy="66956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34595A-F97E-49EF-AF59-E78389107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3"/>
            <a:stretch/>
          </p:blipFill>
          <p:spPr>
            <a:xfrm>
              <a:off x="747367" y="1288794"/>
              <a:ext cx="4944737" cy="5289542"/>
            </a:xfrm>
            <a:prstGeom prst="rect">
              <a:avLst/>
            </a:prstGeom>
          </p:spPr>
        </p:pic>
        <p:sp>
          <p:nvSpPr>
            <p:cNvPr id="4" name="Multiplication Sign 3">
              <a:extLst>
                <a:ext uri="{FF2B5EF4-FFF2-40B4-BE49-F238E27FC236}">
                  <a16:creationId xmlns:a16="http://schemas.microsoft.com/office/drawing/2014/main" id="{122E44F9-7C5C-49F9-8D45-532E3F210078}"/>
                </a:ext>
              </a:extLst>
            </p:cNvPr>
            <p:cNvSpPr/>
            <p:nvPr/>
          </p:nvSpPr>
          <p:spPr>
            <a:xfrm>
              <a:off x="-195961" y="772161"/>
              <a:ext cx="5770880" cy="669564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89EF6B5-FDDE-477A-89B4-603BC05B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420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Example of completed Salary Based Apportionment sheet for a hypothetical charter school.">
            <a:extLst>
              <a:ext uri="{FF2B5EF4-FFF2-40B4-BE49-F238E27FC236}">
                <a16:creationId xmlns:a16="http://schemas.microsoft.com/office/drawing/2014/main" id="{F71875B2-0D21-4D3C-B194-08DC10E92775}"/>
              </a:ext>
            </a:extLst>
          </p:cNvPr>
          <p:cNvGrpSpPr/>
          <p:nvPr/>
        </p:nvGrpSpPr>
        <p:grpSpPr>
          <a:xfrm>
            <a:off x="1344152" y="975830"/>
            <a:ext cx="10265262" cy="5696592"/>
            <a:chOff x="1375325" y="923875"/>
            <a:chExt cx="10265262" cy="5696592"/>
          </a:xfrm>
        </p:grpSpPr>
        <p:pic>
          <p:nvPicPr>
            <p:cNvPr id="10" name="Picture 9" descr="Example of completed Salary Based Apportionment sheet for a hypothetical charter school.">
              <a:extLst>
                <a:ext uri="{FF2B5EF4-FFF2-40B4-BE49-F238E27FC236}">
                  <a16:creationId xmlns:a16="http://schemas.microsoft.com/office/drawing/2014/main" id="{7C7767F2-1BA4-47D3-A32C-741FA28DA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06"/>
            <a:stretch/>
          </p:blipFill>
          <p:spPr>
            <a:xfrm>
              <a:off x="1375325" y="1080655"/>
              <a:ext cx="9151691" cy="5159966"/>
            </a:xfrm>
            <a:prstGeom prst="rect">
              <a:avLst/>
            </a:prstGeom>
          </p:spPr>
        </p:pic>
        <p:grpSp>
          <p:nvGrpSpPr>
            <p:cNvPr id="11" name="Group 10" descr="Example of completed Salary Based Apportionment sheet for a hypothetical charter school." title="Charter School Salary Based Apportionment">
              <a:extLst>
                <a:ext uri="{FF2B5EF4-FFF2-40B4-BE49-F238E27FC236}">
                  <a16:creationId xmlns:a16="http://schemas.microsoft.com/office/drawing/2014/main" id="{C27DE2A6-4F64-4D07-814B-18229F66E048}"/>
                </a:ext>
              </a:extLst>
            </p:cNvPr>
            <p:cNvGrpSpPr/>
            <p:nvPr/>
          </p:nvGrpSpPr>
          <p:grpSpPr>
            <a:xfrm>
              <a:off x="6174852" y="923875"/>
              <a:ext cx="5465735" cy="5696592"/>
              <a:chOff x="6174852" y="923875"/>
              <a:chExt cx="5465735" cy="5696592"/>
            </a:xfrm>
          </p:grpSpPr>
          <p:sp>
            <p:nvSpPr>
              <p:cNvPr id="12" name="Rectangular Callout 10">
                <a:extLst>
                  <a:ext uri="{FF2B5EF4-FFF2-40B4-BE49-F238E27FC236}">
                    <a16:creationId xmlns:a16="http://schemas.microsoft.com/office/drawing/2014/main" id="{3883A4E4-7725-4C8F-BEE9-BDB2F6B89A46}"/>
                  </a:ext>
                </a:extLst>
              </p:cNvPr>
              <p:cNvSpPr/>
              <p:nvPr/>
            </p:nvSpPr>
            <p:spPr>
              <a:xfrm>
                <a:off x="10078362" y="923875"/>
                <a:ext cx="808037" cy="533400"/>
              </a:xfrm>
              <a:prstGeom prst="wedgeRectCallout">
                <a:avLst>
                  <a:gd name="adj1" fmla="val -89031"/>
                  <a:gd name="adj2" fmla="val 124972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FF"/>
                    </a:solidFill>
                  </a:rPr>
                  <a:t>Mid Term Units </a:t>
                </a:r>
              </a:p>
            </p:txBody>
          </p:sp>
          <p:sp>
            <p:nvSpPr>
              <p:cNvPr id="13" name="Rectangular Callout 11">
                <a:extLst>
                  <a:ext uri="{FF2B5EF4-FFF2-40B4-BE49-F238E27FC236}">
                    <a16:creationId xmlns:a16="http://schemas.microsoft.com/office/drawing/2014/main" id="{4AAE9A35-9637-4D2F-B791-006D986CF34D}"/>
                  </a:ext>
                </a:extLst>
              </p:cNvPr>
              <p:cNvSpPr/>
              <p:nvPr/>
            </p:nvSpPr>
            <p:spPr>
              <a:xfrm>
                <a:off x="9992762" y="5802757"/>
                <a:ext cx="1647825" cy="381000"/>
              </a:xfrm>
              <a:prstGeom prst="wedgeRectCallout">
                <a:avLst>
                  <a:gd name="adj1" fmla="val -67855"/>
                  <a:gd name="adj2" fmla="val 20803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FF"/>
                    </a:solidFill>
                  </a:rPr>
                  <a:t>Salary Based Apportionment</a:t>
                </a:r>
              </a:p>
            </p:txBody>
          </p:sp>
          <p:sp>
            <p:nvSpPr>
              <p:cNvPr id="14" name="Rectangular Callout 12">
                <a:extLst>
                  <a:ext uri="{FF2B5EF4-FFF2-40B4-BE49-F238E27FC236}">
                    <a16:creationId xmlns:a16="http://schemas.microsoft.com/office/drawing/2014/main" id="{14F5C58B-1DD7-4B07-917A-D611445C39B2}"/>
                  </a:ext>
                </a:extLst>
              </p:cNvPr>
              <p:cNvSpPr/>
              <p:nvPr/>
            </p:nvSpPr>
            <p:spPr>
              <a:xfrm>
                <a:off x="6174852" y="6248992"/>
                <a:ext cx="1657350" cy="371475"/>
              </a:xfrm>
              <a:prstGeom prst="wedgeRectCallout">
                <a:avLst>
                  <a:gd name="adj1" fmla="val -46601"/>
                  <a:gd name="adj2" fmla="val -74423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rgbClr val="0000FF"/>
                    </a:solidFill>
                  </a:rPr>
                  <a:t>Benefit Apportionment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B19506-4F9C-49AA-A54C-7E73DF88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Salary Based Apportionment Sheet – Charter School</a:t>
            </a:r>
            <a:endParaRPr lang="en-US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1B593FD-4402-4018-9123-C74C418A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227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9506-4F9C-49AA-A54C-7E73DF88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04" y="0"/>
            <a:ext cx="10143641" cy="98860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Salary Based Apportionment Sheet - District</a:t>
            </a:r>
            <a:endParaRPr lang="en-US" dirty="0"/>
          </a:p>
        </p:txBody>
      </p:sp>
      <p:grpSp>
        <p:nvGrpSpPr>
          <p:cNvPr id="15" name="Group 14" descr="An image of a salary based apportionment template for a school district showing exa.">
            <a:extLst>
              <a:ext uri="{FF2B5EF4-FFF2-40B4-BE49-F238E27FC236}">
                <a16:creationId xmlns:a16="http://schemas.microsoft.com/office/drawing/2014/main" id="{57A28ED1-CB08-4AE7-9ACB-AEB533E1A77F}"/>
              </a:ext>
            </a:extLst>
          </p:cNvPr>
          <p:cNvGrpSpPr/>
          <p:nvPr/>
        </p:nvGrpSpPr>
        <p:grpSpPr>
          <a:xfrm>
            <a:off x="1148889" y="550717"/>
            <a:ext cx="10727920" cy="6167265"/>
            <a:chOff x="1148889" y="404615"/>
            <a:chExt cx="10923320" cy="6313368"/>
          </a:xfrm>
        </p:grpSpPr>
        <p:pic>
          <p:nvPicPr>
            <p:cNvPr id="16" name="Picture 15" descr="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">
              <a:extLst>
                <a:ext uri="{FF2B5EF4-FFF2-40B4-BE49-F238E27FC236}">
                  <a16:creationId xmlns:a16="http://schemas.microsoft.com/office/drawing/2014/main" id="{2E281FEF-3D8E-4F76-9847-8A51F6D44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2"/>
            <a:stretch/>
          </p:blipFill>
          <p:spPr>
            <a:xfrm>
              <a:off x="1148889" y="938015"/>
              <a:ext cx="9610344" cy="551537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B085786-1098-4870-B27A-1C5D2BD9D396}"/>
                </a:ext>
              </a:extLst>
            </p:cNvPr>
            <p:cNvGrpSpPr/>
            <p:nvPr/>
          </p:nvGrpSpPr>
          <p:grpSpPr>
            <a:xfrm>
              <a:off x="5361302" y="6103574"/>
              <a:ext cx="6710907" cy="614409"/>
              <a:chOff x="5219700" y="6110934"/>
              <a:chExt cx="6710907" cy="614409"/>
            </a:xfrm>
          </p:grpSpPr>
          <p:sp>
            <p:nvSpPr>
              <p:cNvPr id="19" name="Rectangular Callout 10">
                <a:extLst>
                  <a:ext uri="{FF2B5EF4-FFF2-40B4-BE49-F238E27FC236}">
                    <a16:creationId xmlns:a16="http://schemas.microsoft.com/office/drawing/2014/main" id="{33E17E70-BA6E-44BC-B2E2-FFA5A39DFA02}"/>
                  </a:ext>
                </a:extLst>
              </p:cNvPr>
              <p:cNvSpPr/>
              <p:nvPr/>
            </p:nvSpPr>
            <p:spPr>
              <a:xfrm>
                <a:off x="5219700" y="6443701"/>
                <a:ext cx="1591722" cy="281642"/>
              </a:xfrm>
              <a:prstGeom prst="wedgeRectCallout">
                <a:avLst>
                  <a:gd name="adj1" fmla="val -17905"/>
                  <a:gd name="adj2" fmla="val -75494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rgbClr val="0000FF"/>
                    </a:solidFill>
                  </a:rPr>
                  <a:t>Benefit Apportionment</a:t>
                </a:r>
              </a:p>
            </p:txBody>
          </p:sp>
          <p:sp>
            <p:nvSpPr>
              <p:cNvPr id="20" name="Rectangular Callout 11">
                <a:extLst>
                  <a:ext uri="{FF2B5EF4-FFF2-40B4-BE49-F238E27FC236}">
                    <a16:creationId xmlns:a16="http://schemas.microsoft.com/office/drawing/2014/main" id="{9BE2744E-C862-4CA1-BF75-03A344BBEBC1}"/>
                  </a:ext>
                </a:extLst>
              </p:cNvPr>
              <p:cNvSpPr/>
              <p:nvPr/>
            </p:nvSpPr>
            <p:spPr>
              <a:xfrm>
                <a:off x="10645669" y="6110934"/>
                <a:ext cx="1284938" cy="306895"/>
              </a:xfrm>
              <a:prstGeom prst="wedgeRectCallout">
                <a:avLst>
                  <a:gd name="adj1" fmla="val -57106"/>
                  <a:gd name="adj2" fmla="val 18918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FF"/>
                    </a:solidFill>
                  </a:rPr>
                  <a:t>Salary Based Apportionment</a:t>
                </a:r>
              </a:p>
            </p:txBody>
          </p:sp>
        </p:grpSp>
        <p:sp>
          <p:nvSpPr>
            <p:cNvPr id="18" name="Rectangular Callout 10">
              <a:extLst>
                <a:ext uri="{FF2B5EF4-FFF2-40B4-BE49-F238E27FC236}">
                  <a16:creationId xmlns:a16="http://schemas.microsoft.com/office/drawing/2014/main" id="{5239D55B-C64F-4B88-9ED5-92B4673FA9CC}"/>
                </a:ext>
              </a:extLst>
            </p:cNvPr>
            <p:cNvSpPr/>
            <p:nvPr/>
          </p:nvSpPr>
          <p:spPr>
            <a:xfrm>
              <a:off x="10220995" y="404615"/>
              <a:ext cx="808037" cy="533400"/>
            </a:xfrm>
            <a:prstGeom prst="wedgeRectCallout">
              <a:avLst>
                <a:gd name="adj1" fmla="val -89031"/>
                <a:gd name="adj2" fmla="val 124972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FF"/>
                  </a:solidFill>
                </a:rPr>
                <a:t>Mid Term Units </a:t>
              </a:r>
            </a:p>
          </p:txBody>
        </p: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77AD2B5-BE54-4B76-8A39-8AD448DE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5468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r>
              <a:rPr lang="en-US" dirty="0"/>
              <a:t>Other Items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265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r>
              <a:rPr lang="en-US" dirty="0"/>
              <a:t>Prior Year Correction / Payment Adjustment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106</a:t>
            </a:fld>
            <a:endParaRPr lang="en-US" dirty="0"/>
          </a:p>
        </p:txBody>
      </p:sp>
      <p:pic>
        <p:nvPicPr>
          <p:cNvPr id="6" name="Picture 5" descr="An image of a blank Prior Year Correction/Payment Adjustment Reqeust" title="Prior Year Correction/Payment Adjustement Reques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4" t="17620" r="25279" b="4761"/>
          <a:stretch/>
        </p:blipFill>
        <p:spPr>
          <a:xfrm>
            <a:off x="1666874" y="1026701"/>
            <a:ext cx="4305301" cy="570296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67450" y="1984027"/>
            <a:ext cx="5438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Available on Public School Finance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Currently can only be used for the 3 years prior to current (</a:t>
            </a:r>
            <a:r>
              <a:rPr lang="en-US" sz="2400" dirty="0">
                <a:solidFill>
                  <a:srgbClr val="C00000"/>
                </a:solidFill>
              </a:rPr>
              <a:t>this may decrease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Corrections to prior year ISEE data without this form will not result in corrected payments</a:t>
            </a:r>
          </a:p>
        </p:txBody>
      </p:sp>
    </p:spTree>
    <p:extLst>
      <p:ext uri="{BB962C8B-B14F-4D97-AF65-F5344CB8AC3E}">
        <p14:creationId xmlns:p14="http://schemas.microsoft.com/office/powerpoint/2010/main" val="249863406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4503B5-479C-43ED-BC2A-0AB12D4DC90F}"/>
              </a:ext>
            </a:extLst>
          </p:cNvPr>
          <p:cNvSpPr txBox="1">
            <a:spLocks/>
          </p:cNvSpPr>
          <p:nvPr/>
        </p:nvSpPr>
        <p:spPr>
          <a:xfrm>
            <a:off x="7909560" y="6395774"/>
            <a:ext cx="4064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C8EDD-99B2-4709-807D-90D8C0AF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Was No 10% Career Ladder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D5AB-B6C7-4AAA-B0BC-45C32999F6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1587" y="1165428"/>
            <a:ext cx="10515600" cy="523034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There are and have been documents circulating stating it was passed into law last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It </a:t>
            </a:r>
            <a:r>
              <a:rPr lang="en-US" i="1" dirty="0">
                <a:solidFill>
                  <a:prstClr val="black"/>
                </a:solidFill>
              </a:rPr>
              <a:t>was</a:t>
            </a:r>
            <a:r>
              <a:rPr lang="en-US" dirty="0">
                <a:solidFill>
                  <a:prstClr val="black"/>
                </a:solidFill>
              </a:rPr>
              <a:t> included in the Governor’s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 legislature did not directly take this up and used those Federal funds to instead pass:</a:t>
            </a:r>
          </a:p>
          <a:p>
            <a:pPr marL="742950" lvl="1" indent="-285750"/>
            <a:r>
              <a:rPr lang="en-US" dirty="0">
                <a:solidFill>
                  <a:prstClr val="black"/>
                </a:solidFill>
              </a:rPr>
              <a:t>The $1,000 per FTE all positions, all funds extra pay last year and the</a:t>
            </a:r>
          </a:p>
          <a:p>
            <a:pPr marL="742950" lvl="1" indent="-285750"/>
            <a:r>
              <a:rPr lang="en-US" dirty="0">
                <a:solidFill>
                  <a:prstClr val="black"/>
                </a:solidFill>
              </a:rPr>
              <a:t>The additional compensation for instructional/pupil service staff all funds this year (a but more than $1,500 per FTE, plus 19.59% benefits)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7131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Staffing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095375"/>
            <a:ext cx="10515600" cy="5762625"/>
          </a:xfrm>
        </p:spPr>
        <p:txBody>
          <a:bodyPr>
            <a:normAutofit fontScale="47500" lnSpcReduction="20000"/>
          </a:bodyPr>
          <a:lstStyle/>
          <a:p>
            <a:pPr marL="285750" indent="-285750"/>
            <a:r>
              <a:rPr lang="en-US" sz="4200" dirty="0">
                <a:latin typeface="+mn-lt"/>
              </a:rPr>
              <a:t>Data gets uploaded in ISEE</a:t>
            </a:r>
          </a:p>
          <a:p>
            <a:pPr marL="285750" indent="-285750"/>
            <a:endParaRPr lang="en-US" sz="200" dirty="0">
              <a:latin typeface="+mn-lt"/>
            </a:endParaRPr>
          </a:p>
          <a:p>
            <a:pPr marL="285750" indent="-285750"/>
            <a:r>
              <a:rPr lang="en-US" sz="4200" dirty="0">
                <a:latin typeface="+mn-lt"/>
              </a:rPr>
              <a:t>Attendance data is used to generate support units, which are the foundation for your funding</a:t>
            </a:r>
          </a:p>
          <a:p>
            <a:pPr marL="285750" indent="-285750"/>
            <a:endParaRPr lang="en-US" sz="200" dirty="0">
              <a:latin typeface="+mn-lt"/>
            </a:endParaRPr>
          </a:p>
          <a:p>
            <a:pPr marL="285750" indent="-285750"/>
            <a:r>
              <a:rPr lang="en-US" sz="4200" dirty="0">
                <a:latin typeface="+mn-lt"/>
              </a:rPr>
              <a:t>Support units and staffing data uploaded in ISEE are used in calculating the Salary Based &amp; Benefits Apportionments</a:t>
            </a:r>
          </a:p>
          <a:p>
            <a:pPr marL="285750" indent="-285750"/>
            <a:endParaRPr lang="en-US" sz="200" dirty="0">
              <a:latin typeface="+mn-lt"/>
            </a:endParaRPr>
          </a:p>
          <a:p>
            <a:pPr marL="285750" indent="-285750"/>
            <a:r>
              <a:rPr lang="en-US" sz="4200" dirty="0">
                <a:latin typeface="+mn-lt"/>
              </a:rPr>
              <a:t>Staff Demographic and Staff Assignment data files derive FTE, categorize staff, and determine averages salaries (as of the last Friday in September)</a:t>
            </a:r>
          </a:p>
          <a:p>
            <a:pPr marL="285750" indent="-285750"/>
            <a:endParaRPr lang="en-US" sz="200" dirty="0">
              <a:latin typeface="+mn-lt"/>
            </a:endParaRPr>
          </a:p>
          <a:p>
            <a:pPr marL="285750" indent="-285750"/>
            <a:r>
              <a:rPr lang="en-US" sz="4200" dirty="0">
                <a:latin typeface="+mn-lt"/>
              </a:rPr>
              <a:t>Contact public school finance for assistance when placing staff on career ladder</a:t>
            </a:r>
          </a:p>
          <a:p>
            <a:pPr marL="285750" indent="-285750"/>
            <a:endParaRPr lang="en-US" sz="200" dirty="0">
              <a:latin typeface="+mn-lt"/>
            </a:endParaRPr>
          </a:p>
          <a:p>
            <a:pPr marL="285750" indent="-285750"/>
            <a:r>
              <a:rPr lang="en-US" sz="4200" dirty="0">
                <a:latin typeface="+mn-lt"/>
              </a:rPr>
              <a:t>Staffing data is used to generate several staffing reports, which should be reviewed for accuracy</a:t>
            </a:r>
          </a:p>
          <a:p>
            <a:pPr marL="285750" indent="-285750"/>
            <a:endParaRPr lang="en-US" sz="200" dirty="0">
              <a:latin typeface="+mn-lt"/>
            </a:endParaRPr>
          </a:p>
          <a:p>
            <a:pPr marL="285750" indent="-285750"/>
            <a:r>
              <a:rPr lang="en-US" sz="4200" dirty="0">
                <a:latin typeface="+mn-lt"/>
              </a:rPr>
              <a:t>Uploads impacting staff funding:</a:t>
            </a:r>
          </a:p>
          <a:p>
            <a:pPr marL="742950" lvl="1" indent="-285750"/>
            <a:r>
              <a:rPr lang="en-US" sz="4200" dirty="0">
                <a:latin typeface="+mn-lt"/>
              </a:rPr>
              <a:t>August Alternative Summer School</a:t>
            </a:r>
          </a:p>
          <a:p>
            <a:pPr marL="742950" lvl="1" indent="-285750"/>
            <a:r>
              <a:rPr lang="en-US" sz="4200" dirty="0">
                <a:latin typeface="+mn-lt"/>
              </a:rPr>
              <a:t>October 15 staff data (first “snapshot”)</a:t>
            </a:r>
          </a:p>
          <a:p>
            <a:pPr marL="742950" lvl="1" indent="-285750"/>
            <a:r>
              <a:rPr lang="en-US" sz="4200" dirty="0">
                <a:latin typeface="+mn-lt"/>
              </a:rPr>
              <a:t>November upload contains the October’s “snapshot” data will override the files</a:t>
            </a:r>
          </a:p>
          <a:p>
            <a:pPr marL="742950" lvl="1" indent="-285750"/>
            <a:r>
              <a:rPr lang="en-US" sz="4200" dirty="0">
                <a:latin typeface="+mn-lt"/>
              </a:rPr>
              <a:t>Subsequent cumulative uploads do not affect the snapshot data unless requested</a:t>
            </a:r>
          </a:p>
          <a:p>
            <a:pPr marL="285750" indent="-285750"/>
            <a:endParaRPr lang="en-US" sz="200" dirty="0">
              <a:latin typeface="+mn-lt"/>
            </a:endParaRPr>
          </a:p>
          <a:p>
            <a:pPr marL="285750" indent="-285750"/>
            <a:r>
              <a:rPr lang="en-US" sz="4200" dirty="0">
                <a:latin typeface="+mn-lt"/>
              </a:rPr>
              <a:t>Remember: staffing data “snapshot” is as of the </a:t>
            </a:r>
            <a:r>
              <a:rPr lang="en-US" sz="4200" b="1" u="sng" dirty="0">
                <a:latin typeface="+mn-lt"/>
              </a:rPr>
              <a:t>last Friday in September</a:t>
            </a:r>
            <a:endParaRPr lang="en-US" sz="4200" dirty="0">
              <a:latin typeface="+mn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21956B-B799-4ADC-8924-15249E0C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7792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Staffing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988601"/>
            <a:ext cx="10515600" cy="5407173"/>
          </a:xfrm>
        </p:spPr>
        <p:txBody>
          <a:bodyPr>
            <a:noAutofit/>
          </a:bodyPr>
          <a:lstStyle/>
          <a:p>
            <a:r>
              <a:rPr lang="en-US" sz="1500" b="1" dirty="0">
                <a:solidFill>
                  <a:srgbClr val="0000FF"/>
                </a:solidFill>
                <a:latin typeface="+mn-lt"/>
              </a:rPr>
              <a:t>Public School Finance Site</a:t>
            </a:r>
            <a:endParaRPr lang="en-US" sz="1500" b="1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500" u="sng" dirty="0">
                <a:latin typeface="+mn-lt"/>
              </a:rPr>
              <a:t>Resource Files</a:t>
            </a:r>
            <a:r>
              <a:rPr lang="en-US" sz="1500" dirty="0">
                <a:latin typeface="+mn-lt"/>
              </a:rPr>
              <a:t>:</a:t>
            </a:r>
          </a:p>
          <a:p>
            <a:pPr marL="1200150" lvl="2" indent="-285750">
              <a:spcBef>
                <a:spcPts val="0"/>
              </a:spcBef>
            </a:pPr>
            <a:r>
              <a:rPr lang="en-US" sz="1500" dirty="0">
                <a:latin typeface="+mn-lt"/>
              </a:rPr>
              <a:t>ISEE Staff Data Guidance Manual</a:t>
            </a:r>
          </a:p>
          <a:p>
            <a:pPr marL="1200150" lvl="2" indent="-285750">
              <a:spcBef>
                <a:spcPts val="0"/>
              </a:spcBef>
            </a:pPr>
            <a:r>
              <a:rPr lang="en-US" sz="1500" dirty="0">
                <a:latin typeface="+mn-lt"/>
              </a:rPr>
              <a:t>Staff Data Guidance – Summer Alternative School</a:t>
            </a:r>
          </a:p>
          <a:p>
            <a:pPr lvl="1">
              <a:spcBef>
                <a:spcPts val="0"/>
              </a:spcBef>
            </a:pPr>
            <a:r>
              <a:rPr lang="en-US" sz="1500" u="sng" dirty="0">
                <a:latin typeface="+mn-lt"/>
              </a:rPr>
              <a:t>Budget Forms &amp; Information/Budget Forms</a:t>
            </a:r>
          </a:p>
          <a:p>
            <a:pPr marL="1200150" lvl="2" indent="-285750">
              <a:spcBef>
                <a:spcPts val="0"/>
              </a:spcBef>
            </a:pPr>
            <a:r>
              <a:rPr lang="en-US" sz="1500" dirty="0">
                <a:latin typeface="+mn-lt"/>
              </a:rPr>
              <a:t>Salary Based Apportionment Templates – District &amp; Charter</a:t>
            </a:r>
          </a:p>
          <a:p>
            <a:pPr lvl="1">
              <a:spcBef>
                <a:spcPts val="0"/>
              </a:spcBef>
            </a:pPr>
            <a:r>
              <a:rPr lang="en-US" sz="1500" u="sng" dirty="0">
                <a:latin typeface="+mn-lt"/>
              </a:rPr>
              <a:t>Other Forms</a:t>
            </a:r>
          </a:p>
          <a:p>
            <a:pPr marL="1200150" lvl="2" indent="-285750">
              <a:spcBef>
                <a:spcPts val="0"/>
              </a:spcBef>
            </a:pPr>
            <a:r>
              <a:rPr lang="en-US" sz="1500" dirty="0">
                <a:latin typeface="+mn-lt"/>
              </a:rPr>
              <a:t>ISEE Form 10 – Record of Performance Criteria outside Idaho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500" dirty="0">
                <a:latin typeface="+mn-lt"/>
              </a:rPr>
              <a:t>       Public K-12</a:t>
            </a:r>
          </a:p>
          <a:p>
            <a:pPr marL="1200150" lvl="2" indent="-285750">
              <a:spcBef>
                <a:spcPts val="0"/>
              </a:spcBef>
            </a:pPr>
            <a:r>
              <a:rPr lang="en-US" sz="1500" dirty="0">
                <a:latin typeface="+mn-lt"/>
              </a:rPr>
              <a:t>ISEE Form 6 – Contracted Non-District FTE Recovery</a:t>
            </a:r>
          </a:p>
          <a:p>
            <a:pPr marL="1200150" lvl="2" indent="-285750">
              <a:spcBef>
                <a:spcPts val="0"/>
              </a:spcBef>
            </a:pPr>
            <a:r>
              <a:rPr lang="en-US" sz="1500" dirty="0">
                <a:latin typeface="+mn-lt"/>
              </a:rPr>
              <a:t>Virtual Template</a:t>
            </a:r>
          </a:p>
          <a:p>
            <a:pPr marL="1200150" lvl="2" indent="-285750">
              <a:spcBef>
                <a:spcPts val="0"/>
              </a:spcBef>
            </a:pPr>
            <a:r>
              <a:rPr lang="en-US" sz="1500" dirty="0">
                <a:latin typeface="+mn-lt"/>
              </a:rPr>
              <a:t>Prior Year Correction</a:t>
            </a:r>
          </a:p>
          <a:p>
            <a:r>
              <a:rPr lang="en-US" sz="1500" b="1" dirty="0">
                <a:solidFill>
                  <a:srgbClr val="0000FF"/>
                </a:solidFill>
                <a:latin typeface="+mn-lt"/>
              </a:rPr>
              <a:t>ISEE General Files Site</a:t>
            </a:r>
            <a:endParaRPr lang="en-US" sz="1500" b="1" u="sng" dirty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</a:pPr>
            <a:r>
              <a:rPr lang="en-US" sz="1500" dirty="0">
                <a:latin typeface="+mn-lt"/>
              </a:rPr>
              <a:t>Program Information 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500" dirty="0">
                <a:latin typeface="+mn-lt"/>
              </a:rPr>
              <a:t>2022-23  ISEE Manuals</a:t>
            </a:r>
          </a:p>
          <a:p>
            <a:pPr marL="1200150" lvl="2" indent="-285750">
              <a:spcBef>
                <a:spcPts val="0"/>
              </a:spcBef>
            </a:pPr>
            <a:r>
              <a:rPr lang="en-US" sz="1500" dirty="0">
                <a:latin typeface="+mn-lt"/>
              </a:rPr>
              <a:t>ISEE Staff Data Guidance</a:t>
            </a:r>
          </a:p>
          <a:p>
            <a:pPr marL="1200150" lvl="2" indent="-285750">
              <a:spcBef>
                <a:spcPts val="0"/>
              </a:spcBef>
            </a:pPr>
            <a:r>
              <a:rPr lang="en-US" sz="1500" dirty="0">
                <a:latin typeface="+mn-lt"/>
              </a:rPr>
              <a:t>ISEE Staff Summer School Guidance</a:t>
            </a:r>
          </a:p>
          <a:p>
            <a:pPr marL="1200150" lvl="2" indent="-285750">
              <a:spcBef>
                <a:spcPts val="0"/>
              </a:spcBef>
            </a:pPr>
            <a:r>
              <a:rPr lang="en-US" sz="1500" i="1" dirty="0">
                <a:latin typeface="+mn-lt"/>
              </a:rPr>
              <a:t>SDE Assignment Credential Manual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500" dirty="0">
                <a:latin typeface="+mn-lt"/>
              </a:rPr>
              <a:t>2022-23 Other Forms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500" dirty="0">
                <a:latin typeface="+mn-lt"/>
              </a:rPr>
              <a:t>Required Data Collection Elements &amp; Templates</a:t>
            </a:r>
          </a:p>
          <a:p>
            <a:pPr marL="1200150" lvl="2" indent="-285750">
              <a:spcBef>
                <a:spcPts val="0"/>
              </a:spcBef>
            </a:pPr>
            <a:r>
              <a:rPr lang="en-US" sz="1500" i="1" dirty="0">
                <a:latin typeface="+mn-lt"/>
              </a:rPr>
              <a:t>ID Unit Record Collection items and Option Sets</a:t>
            </a:r>
          </a:p>
          <a:p>
            <a:pPr marL="1200150" lvl="2" indent="-285750">
              <a:spcBef>
                <a:spcPts val="0"/>
              </a:spcBef>
            </a:pPr>
            <a:r>
              <a:rPr lang="en-US" sz="1500" i="1" dirty="0">
                <a:latin typeface="+mn-lt"/>
              </a:rPr>
              <a:t>Other Templates</a:t>
            </a:r>
          </a:p>
          <a:p>
            <a:r>
              <a:rPr lang="en-US" sz="1500" b="1" dirty="0">
                <a:solidFill>
                  <a:srgbClr val="0000FF"/>
                </a:solidFill>
                <a:latin typeface="+mn-lt"/>
              </a:rPr>
              <a:t>Certification &amp; Professional Standards Site</a:t>
            </a:r>
            <a:endParaRPr lang="en-US" sz="1500" b="1" u="sng" dirty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</a:pPr>
            <a:r>
              <a:rPr lang="en-US" sz="1500" i="1" dirty="0">
                <a:latin typeface="+mn-lt"/>
              </a:rPr>
              <a:t>Professional and Advanced Professional Endorsement Forms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500" i="1" dirty="0">
                <a:latin typeface="+mn-lt"/>
              </a:rPr>
              <a:t>Professional Endorsement District/Charter Guidance</a:t>
            </a:r>
          </a:p>
        </p:txBody>
      </p:sp>
      <p:pic>
        <p:nvPicPr>
          <p:cNvPr id="5" name="Picture 4" descr="Image of pile of books" title="Book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086504"/>
            <a:ext cx="4075337" cy="3211366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0920D8F-B890-4E0A-9FF9-3FF0A1DA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3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dirty="0"/>
              <a:t>Support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577788"/>
            <a:ext cx="10515600" cy="48179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000" b="1" u="sng" dirty="0">
                <a:solidFill>
                  <a:schemeClr val="tx1"/>
                </a:solidFill>
                <a:latin typeface="+mn-lt"/>
              </a:rPr>
              <a:t>Support Units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- Foundation </a:t>
            </a:r>
            <a:r>
              <a:rPr lang="en-US" sz="3000" dirty="0">
                <a:latin typeface="+mn-lt"/>
              </a:rPr>
              <a:t>of how schools are funded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1000" dirty="0">
              <a:latin typeface="+mn-lt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800" dirty="0">
                <a:latin typeface="+mn-lt"/>
              </a:rPr>
              <a:t>Based historically on average daily attendance, but recently on enrollment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endParaRPr lang="en-US" sz="1000" dirty="0">
              <a:latin typeface="+mn-lt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800" dirty="0">
                <a:latin typeface="+mn-lt"/>
              </a:rPr>
              <a:t>Staffing uses midterm support units (start of school through the first Friday in November)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endParaRPr lang="en-US" sz="1000" dirty="0">
              <a:latin typeface="+mn-lt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800" dirty="0">
                <a:latin typeface="+mn-lt"/>
              </a:rPr>
              <a:t>Contact </a:t>
            </a:r>
            <a:r>
              <a:rPr lang="en-US" sz="2800" dirty="0"/>
              <a:t>Dean Reich</a:t>
            </a:r>
            <a:r>
              <a:rPr lang="en-US" sz="2800" dirty="0">
                <a:latin typeface="+mn-lt"/>
              </a:rPr>
              <a:t> at </a:t>
            </a:r>
            <a:r>
              <a:rPr lang="en-US" sz="2800" dirty="0">
                <a:latin typeface="+mn-lt"/>
                <a:hlinkClick r:id="rId2"/>
              </a:rPr>
              <a:t>DReich@SDE.Idaho.gov</a:t>
            </a:r>
            <a:r>
              <a:rPr lang="en-US" sz="2800" dirty="0">
                <a:latin typeface="+mn-lt"/>
              </a:rPr>
              <a:t> for help/questions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70808" y="6395774"/>
            <a:ext cx="4003055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9553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73560" y="2291834"/>
            <a:ext cx="9144000" cy="1788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Branwyn Phillips </a:t>
            </a:r>
            <a:r>
              <a:rPr lang="en-US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| Financial Specialist, Sr.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>
                <a:solidFill>
                  <a:schemeClr val="tx1">
                    <a:lumMod val="90000"/>
                    <a:lumOff val="10000"/>
                  </a:schemeClr>
                </a:solidFill>
                <a:hlinkClick r:id="rId2" tooltip="email address"/>
              </a:rPr>
              <a:t>BCPhillips@SDE.idaho.gov</a:t>
            </a:r>
            <a:endParaRPr lang="en-US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Idaho State Department of Education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650 W State Street, Boise, ID 83702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208 332 6840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cap="none" dirty="0">
                <a:solidFill>
                  <a:schemeClr val="tx1">
                    <a:lumMod val="90000"/>
                    <a:lumOff val="10000"/>
                  </a:schemeClr>
                </a:solidFill>
                <a:hlinkClick r:id="rId3" tooltip="Idaho State Department of Education Website"/>
              </a:rPr>
              <a:t>WWW.SDE.idaho.gov</a:t>
            </a:r>
            <a:endParaRPr lang="en-US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E38B892-8834-4DC5-9F24-912011A8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86809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3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Salary Based Apportionment?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50556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Salary Based Apportionment is an allocation model </a:t>
            </a:r>
            <a:r>
              <a:rPr lang="en-US" b="1" u="sng" dirty="0">
                <a:solidFill>
                  <a:srgbClr val="C00000"/>
                </a:solidFill>
              </a:rPr>
              <a:t>not</a:t>
            </a:r>
            <a:r>
              <a:rPr lang="en-US" dirty="0"/>
              <a:t> a Reimbursement model</a:t>
            </a:r>
          </a:p>
          <a:p>
            <a:endParaRPr lang="en-US" sz="500" dirty="0"/>
          </a:p>
          <a:p>
            <a:r>
              <a:rPr lang="en-US" dirty="0"/>
              <a:t>Instead, it uses averages derived from your staff’s career ladder or admin placements</a:t>
            </a:r>
          </a:p>
          <a:p>
            <a:endParaRPr lang="en-US" sz="500" dirty="0"/>
          </a:p>
          <a:p>
            <a:r>
              <a:rPr lang="en-US" dirty="0"/>
              <a:t>These are applied to allocated FTEs that come from </a:t>
            </a:r>
            <a:r>
              <a:rPr lang="en-US" b="1" u="sng" dirty="0">
                <a:solidFill>
                  <a:srgbClr val="C00000"/>
                </a:solidFill>
              </a:rPr>
              <a:t>Support Units</a:t>
            </a:r>
            <a:endParaRPr lang="en-US" dirty="0">
              <a:solidFill>
                <a:srgbClr val="C00000"/>
              </a:solidFill>
            </a:endParaRPr>
          </a:p>
          <a:p>
            <a:endParaRPr lang="en-US" sz="500" dirty="0">
              <a:solidFill>
                <a:srgbClr val="C00000"/>
              </a:solidFill>
            </a:endParaRPr>
          </a:p>
          <a:p>
            <a:r>
              <a:rPr lang="en-US" b="1" u="sng" dirty="0">
                <a:solidFill>
                  <a:srgbClr val="C00000"/>
                </a:solidFill>
              </a:rPr>
              <a:t>The SBA does not fund on actual FTEs, nor on an individual staff member or position basis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04" y="112143"/>
            <a:ext cx="10305583" cy="876458"/>
          </a:xfrm>
        </p:spPr>
        <p:txBody>
          <a:bodyPr>
            <a:noAutofit/>
          </a:bodyPr>
          <a:lstStyle/>
          <a:p>
            <a:r>
              <a:rPr lang="en-US" dirty="0"/>
              <a:t>What is Salary Based Apportionment?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340123"/>
            <a:ext cx="10515600" cy="542077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This is how we can look at the snapshot date and not “lose” funding for staff later in the year (It’s covered in the allocation from the Support Units)</a:t>
            </a:r>
          </a:p>
          <a:p>
            <a:pPr lvl="1"/>
            <a:endParaRPr lang="en-US" sz="500" dirty="0"/>
          </a:p>
          <a:p>
            <a:pPr lvl="1"/>
            <a:r>
              <a:rPr lang="en-US" dirty="0"/>
              <a:t>Actual FTEs </a:t>
            </a:r>
            <a:r>
              <a:rPr lang="en-US" b="1" u="sng" dirty="0">
                <a:solidFill>
                  <a:srgbClr val="C00000"/>
                </a:solidFill>
              </a:rPr>
              <a:t>do</a:t>
            </a:r>
            <a:r>
              <a:rPr lang="en-US" dirty="0"/>
              <a:t> affect “use it or lose it”, </a:t>
            </a:r>
            <a:r>
              <a:rPr lang="en-US" b="1" u="sng" dirty="0">
                <a:solidFill>
                  <a:srgbClr val="C00000"/>
                </a:solidFill>
              </a:rPr>
              <a:t>but are not the basis for SBA funding</a:t>
            </a:r>
          </a:p>
          <a:p>
            <a:pPr lvl="1"/>
            <a:endParaRPr lang="en-US" sz="500" dirty="0"/>
          </a:p>
          <a:p>
            <a:pPr lvl="1"/>
            <a:r>
              <a:rPr lang="en-US" dirty="0"/>
              <a:t>Some Special Distributions (e.g. Professional Development) are funded off actual FTEs, and it also affects your weighted average for the SBA, so please still report them carefully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7675" y="6395774"/>
            <a:ext cx="404618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45C4927-E37E-4D14-8ECD-2B073595FF60}"/>
              </a:ext>
            </a:extLst>
          </p:cNvPr>
          <p:cNvSpPr txBox="1">
            <a:spLocks/>
          </p:cNvSpPr>
          <p:nvPr/>
        </p:nvSpPr>
        <p:spPr>
          <a:xfrm>
            <a:off x="7887855" y="6395774"/>
            <a:ext cx="4086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9" name="Group 8" descr="Example of completed Salary Based Apportionment sheet for a hypothetical charter school.">
            <a:extLst>
              <a:ext uri="{FF2B5EF4-FFF2-40B4-BE49-F238E27FC236}">
                <a16:creationId xmlns:a16="http://schemas.microsoft.com/office/drawing/2014/main" id="{5E5AFE14-B5E0-4706-B0B8-9E531B0D58F6}"/>
              </a:ext>
            </a:extLst>
          </p:cNvPr>
          <p:cNvGrpSpPr/>
          <p:nvPr/>
        </p:nvGrpSpPr>
        <p:grpSpPr>
          <a:xfrm>
            <a:off x="1375325" y="607080"/>
            <a:ext cx="10265262" cy="6013387"/>
            <a:chOff x="1375325" y="607080"/>
            <a:chExt cx="10265262" cy="6013387"/>
          </a:xfrm>
        </p:grpSpPr>
        <p:pic>
          <p:nvPicPr>
            <p:cNvPr id="5" name="Picture 4" descr="Example of completed Salary Based Apportionment sheet for a hypothetical charter school.">
              <a:extLst>
                <a:ext uri="{FF2B5EF4-FFF2-40B4-BE49-F238E27FC236}">
                  <a16:creationId xmlns:a16="http://schemas.microsoft.com/office/drawing/2014/main" id="{A49B8BC6-2226-41BD-AAF0-DC437918D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325" y="607080"/>
              <a:ext cx="9151691" cy="5633541"/>
            </a:xfrm>
            <a:prstGeom prst="rect">
              <a:avLst/>
            </a:prstGeom>
          </p:spPr>
        </p:pic>
        <p:grpSp>
          <p:nvGrpSpPr>
            <p:cNvPr id="8" name="Group 7" descr="Example of completed Salary Based Apportionment sheet for a hypothetical charter school." title="Charter School Salary Based Apportionment"/>
            <p:cNvGrpSpPr/>
            <p:nvPr/>
          </p:nvGrpSpPr>
          <p:grpSpPr>
            <a:xfrm>
              <a:off x="6174852" y="923875"/>
              <a:ext cx="5465735" cy="5696592"/>
              <a:chOff x="6174852" y="923875"/>
              <a:chExt cx="5465735" cy="5696592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10078362" y="923875"/>
                <a:ext cx="808037" cy="533400"/>
              </a:xfrm>
              <a:prstGeom prst="wedgeRectCallout">
                <a:avLst>
                  <a:gd name="adj1" fmla="val -89031"/>
                  <a:gd name="adj2" fmla="val 124972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FF"/>
                    </a:solidFill>
                  </a:rPr>
                  <a:t>Mid Term Units </a:t>
                </a:r>
              </a:p>
            </p:txBody>
          </p:sp>
          <p:sp>
            <p:nvSpPr>
              <p:cNvPr id="12" name="Rectangular Callout 11"/>
              <p:cNvSpPr/>
              <p:nvPr/>
            </p:nvSpPr>
            <p:spPr>
              <a:xfrm>
                <a:off x="9992762" y="5802757"/>
                <a:ext cx="1647825" cy="381000"/>
              </a:xfrm>
              <a:prstGeom prst="wedgeRectCallout">
                <a:avLst>
                  <a:gd name="adj1" fmla="val -67855"/>
                  <a:gd name="adj2" fmla="val 20803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FF"/>
                    </a:solidFill>
                  </a:rPr>
                  <a:t>Salary Based Apportionment</a:t>
                </a:r>
              </a:p>
            </p:txBody>
          </p:sp>
          <p:sp>
            <p:nvSpPr>
              <p:cNvPr id="13" name="Rectangular Callout 12"/>
              <p:cNvSpPr/>
              <p:nvPr/>
            </p:nvSpPr>
            <p:spPr>
              <a:xfrm>
                <a:off x="6174852" y="6248992"/>
                <a:ext cx="1657350" cy="371475"/>
              </a:xfrm>
              <a:prstGeom prst="wedgeRectCallout">
                <a:avLst>
                  <a:gd name="adj1" fmla="val -46601"/>
                  <a:gd name="adj2" fmla="val -74423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rgbClr val="0000FF"/>
                    </a:solidFill>
                  </a:rPr>
                  <a:t>Benefit Apportionment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41191"/>
            <a:ext cx="10515600" cy="4695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- Charter School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93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An image of a salary based apportionment template for a school district showing exa.">
            <a:extLst>
              <a:ext uri="{FF2B5EF4-FFF2-40B4-BE49-F238E27FC236}">
                <a16:creationId xmlns:a16="http://schemas.microsoft.com/office/drawing/2014/main" id="{997156AA-BFB4-45AF-8818-85BE9991C9D5}"/>
              </a:ext>
            </a:extLst>
          </p:cNvPr>
          <p:cNvGrpSpPr/>
          <p:nvPr/>
        </p:nvGrpSpPr>
        <p:grpSpPr>
          <a:xfrm>
            <a:off x="1285335" y="577969"/>
            <a:ext cx="10786873" cy="6140013"/>
            <a:chOff x="1148889" y="171457"/>
            <a:chExt cx="10923320" cy="6546526"/>
          </a:xfrm>
        </p:grpSpPr>
        <p:pic>
          <p:nvPicPr>
            <p:cNvPr id="7" name="Picture 6" descr="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">
              <a:extLst>
                <a:ext uri="{FF2B5EF4-FFF2-40B4-BE49-F238E27FC236}">
                  <a16:creationId xmlns:a16="http://schemas.microsoft.com/office/drawing/2014/main" id="{1E78F4FF-4EE6-4AE2-B1B0-BC877AB11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89" y="171457"/>
              <a:ext cx="9610344" cy="6281928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361302" y="6103574"/>
              <a:ext cx="6710907" cy="614409"/>
              <a:chOff x="5219700" y="6110934"/>
              <a:chExt cx="6710907" cy="614409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5219700" y="6443701"/>
                <a:ext cx="1591722" cy="281642"/>
              </a:xfrm>
              <a:prstGeom prst="wedgeRectCallout">
                <a:avLst>
                  <a:gd name="adj1" fmla="val -17905"/>
                  <a:gd name="adj2" fmla="val -75494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rgbClr val="0000FF"/>
                    </a:solidFill>
                  </a:rPr>
                  <a:t>Benefit Apportionment</a:t>
                </a:r>
              </a:p>
            </p:txBody>
          </p:sp>
          <p:sp>
            <p:nvSpPr>
              <p:cNvPr id="12" name="Rectangular Callout 11"/>
              <p:cNvSpPr/>
              <p:nvPr/>
            </p:nvSpPr>
            <p:spPr>
              <a:xfrm>
                <a:off x="10645669" y="6110934"/>
                <a:ext cx="1284938" cy="306895"/>
              </a:xfrm>
              <a:prstGeom prst="wedgeRectCallout">
                <a:avLst>
                  <a:gd name="adj1" fmla="val -57106"/>
                  <a:gd name="adj2" fmla="val 18918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FF"/>
                    </a:solidFill>
                  </a:rPr>
                  <a:t>Salary Based Apportionment</a:t>
                </a:r>
              </a:p>
            </p:txBody>
          </p:sp>
        </p:grpSp>
        <p:sp>
          <p:nvSpPr>
            <p:cNvPr id="17" name="Rectangular Callout 10">
              <a:extLst>
                <a:ext uri="{FF2B5EF4-FFF2-40B4-BE49-F238E27FC236}">
                  <a16:creationId xmlns:a16="http://schemas.microsoft.com/office/drawing/2014/main" id="{DBCCCCB0-8BA9-42E8-8BB8-DA322181E407}"/>
                </a:ext>
              </a:extLst>
            </p:cNvPr>
            <p:cNvSpPr/>
            <p:nvPr/>
          </p:nvSpPr>
          <p:spPr>
            <a:xfrm>
              <a:off x="10220995" y="404615"/>
              <a:ext cx="808037" cy="533400"/>
            </a:xfrm>
            <a:prstGeom prst="wedgeRectCallout">
              <a:avLst>
                <a:gd name="adj1" fmla="val -89031"/>
                <a:gd name="adj2" fmla="val 124972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FF"/>
                  </a:solidFill>
                </a:rPr>
                <a:t>Mid Term Units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- District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69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17FDFF9-F738-4E2F-AC39-838640CDCEF8}"/>
              </a:ext>
            </a:extLst>
          </p:cNvPr>
          <p:cNvSpPr txBox="1">
            <a:spLocks/>
          </p:cNvSpPr>
          <p:nvPr/>
        </p:nvSpPr>
        <p:spPr>
          <a:xfrm>
            <a:off x="7887855" y="6395774"/>
            <a:ext cx="4086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9" name="Group 8" descr="Charter School Salary Based Apportionment&#10;&#10;Example of completed Salary Based Apportionment sheet for a hypothetical charter school.&#10;&#10;The Staff Allowance Ratio is Highlighted.">
            <a:extLst>
              <a:ext uri="{FF2B5EF4-FFF2-40B4-BE49-F238E27FC236}">
                <a16:creationId xmlns:a16="http://schemas.microsoft.com/office/drawing/2014/main" id="{80A95C20-1DE2-4086-957C-A003F2DB5931}"/>
              </a:ext>
            </a:extLst>
          </p:cNvPr>
          <p:cNvGrpSpPr/>
          <p:nvPr/>
        </p:nvGrpSpPr>
        <p:grpSpPr>
          <a:xfrm>
            <a:off x="1335619" y="391329"/>
            <a:ext cx="9742952" cy="5997506"/>
            <a:chOff x="1335619" y="391329"/>
            <a:chExt cx="9742952" cy="5997506"/>
          </a:xfrm>
        </p:grpSpPr>
        <p:pic>
          <p:nvPicPr>
            <p:cNvPr id="5" name="Picture 4" descr="Example of completed Salary Based Apportionment sheet for a hypothetical charter school.&#10;&#10;The Staff Allowance Ratio is Highlighted.">
              <a:extLst>
                <a:ext uri="{FF2B5EF4-FFF2-40B4-BE49-F238E27FC236}">
                  <a16:creationId xmlns:a16="http://schemas.microsoft.com/office/drawing/2014/main" id="{7E88C08A-81BB-44BD-8C96-809F26A4C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619" y="391329"/>
              <a:ext cx="9742952" cy="599750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56723" y="2065051"/>
              <a:ext cx="682453" cy="186922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41191"/>
            <a:ext cx="10515600" cy="4695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- Charter School (Ratio)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491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An image of a salary based apportionment template for a school district showing example information.">
            <a:extLst>
              <a:ext uri="{FF2B5EF4-FFF2-40B4-BE49-F238E27FC236}">
                <a16:creationId xmlns:a16="http://schemas.microsoft.com/office/drawing/2014/main" id="{C06A3115-1D72-4C5B-BE2E-12D843327B63}"/>
              </a:ext>
            </a:extLst>
          </p:cNvPr>
          <p:cNvGrpSpPr/>
          <p:nvPr/>
        </p:nvGrpSpPr>
        <p:grpSpPr>
          <a:xfrm>
            <a:off x="1259457" y="526211"/>
            <a:ext cx="9480726" cy="5852818"/>
            <a:chOff x="1129839" y="466725"/>
            <a:chExt cx="9610344" cy="5912304"/>
          </a:xfrm>
        </p:grpSpPr>
        <p:pic>
          <p:nvPicPr>
            <p:cNvPr id="5" name="Picture 4" descr="An image of a salary based apportionment template for a school district showing example information.&#10;&#10;The Staff Allowance Ratio is Highlighted.">
              <a:extLst>
                <a:ext uri="{FF2B5EF4-FFF2-40B4-BE49-F238E27FC236}">
                  <a16:creationId xmlns:a16="http://schemas.microsoft.com/office/drawing/2014/main" id="{FE59CF69-B302-4876-8795-C39267ECA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84"/>
            <a:stretch/>
          </p:blipFill>
          <p:spPr>
            <a:xfrm>
              <a:off x="1129839" y="466725"/>
              <a:ext cx="9610344" cy="591230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926816" y="1637724"/>
              <a:ext cx="678729" cy="19042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(Ratio)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42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r>
              <a:rPr lang="en-US" dirty="0"/>
              <a:t>Salary Based Apportionment Formula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50556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b="1" u="sng" dirty="0">
                <a:solidFill>
                  <a:schemeClr val="tx1"/>
                </a:solidFill>
                <a:latin typeface="+mn-lt"/>
              </a:rPr>
              <a:t>Staff Allowance Ratios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US" sz="1800" dirty="0">
                <a:latin typeface="+mn-lt"/>
              </a:rPr>
              <a:t>Ratios for each of the four staff categories. Staff ratios establish the number of staff positions to be funded by each support unit (I.C. 33-1004).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dirty="0">
              <a:latin typeface="+mn-lt"/>
            </a:endParaRPr>
          </a:p>
          <a:p>
            <a:pPr marL="342900" indent="0">
              <a:lnSpc>
                <a:spcPct val="80000"/>
              </a:lnSpc>
              <a:buFontTx/>
              <a:buNone/>
              <a:defRPr/>
            </a:pPr>
            <a:r>
              <a:rPr lang="en-US" sz="1800" b="1" dirty="0">
                <a:latin typeface="+mn-lt"/>
              </a:rPr>
              <a:t>For every </a:t>
            </a:r>
            <a:r>
              <a:rPr lang="en-US" sz="1800" b="1" u="sng" dirty="0">
                <a:latin typeface="+mn-lt"/>
              </a:rPr>
              <a:t>one</a:t>
            </a:r>
            <a:r>
              <a:rPr lang="en-US" sz="1800" b="1" dirty="0">
                <a:latin typeface="+mn-lt"/>
              </a:rPr>
              <a:t> support unit, the state funds to the district/charter:</a:t>
            </a:r>
          </a:p>
          <a:p>
            <a:pPr marL="0" indent="914400">
              <a:lnSpc>
                <a:spcPct val="80000"/>
              </a:lnSpc>
              <a:buFontTx/>
              <a:buNone/>
              <a:defRPr/>
            </a:pPr>
            <a:r>
              <a:rPr lang="en-US" sz="1800" b="1" u="sng" dirty="0">
                <a:solidFill>
                  <a:srgbClr val="0000FF"/>
                </a:solidFill>
                <a:latin typeface="+mn-lt"/>
              </a:rPr>
              <a:t>.075 Administrative Staff (certificated)</a:t>
            </a:r>
          </a:p>
          <a:p>
            <a:pPr marL="91440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+mn-lt"/>
              </a:rPr>
              <a:t>Examples: Superintendent, Charter Administrator, Principal, Curriculum Director, Special Education Director, etc.</a:t>
            </a:r>
            <a:r>
              <a:rPr lang="en-US" sz="1800" b="1" dirty="0">
                <a:latin typeface="+mn-lt"/>
              </a:rPr>
              <a:t> (40000 series assignment codes)</a:t>
            </a:r>
          </a:p>
          <a:p>
            <a:pPr marL="0" indent="914400">
              <a:lnSpc>
                <a:spcPct val="80000"/>
              </a:lnSpc>
              <a:buFontTx/>
              <a:buNone/>
              <a:defRPr/>
            </a:pPr>
            <a:r>
              <a:rPr lang="en-US" sz="1800" b="1" u="sng" dirty="0">
                <a:solidFill>
                  <a:srgbClr val="0000FF"/>
                </a:solidFill>
                <a:latin typeface="+mn-lt"/>
              </a:rPr>
              <a:t>1.021 Instructional Staff (certificated)</a:t>
            </a:r>
          </a:p>
          <a:p>
            <a:pPr marL="0" indent="914400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latin typeface="+mn-lt"/>
              </a:rPr>
              <a:t>Teachers, Librarians </a:t>
            </a:r>
            <a:r>
              <a:rPr lang="en-US" sz="1800" b="1" dirty="0">
                <a:latin typeface="+mn-lt"/>
              </a:rPr>
              <a:t>(00001 – 31999, 33000, 50000-72999 assignment codes)</a:t>
            </a:r>
          </a:p>
          <a:p>
            <a:pPr marL="0" indent="914400">
              <a:lnSpc>
                <a:spcPct val="80000"/>
              </a:lnSpc>
              <a:buFontTx/>
              <a:buNone/>
              <a:defRPr/>
            </a:pPr>
            <a:r>
              <a:rPr lang="en-US" sz="1800" b="1" u="sng" dirty="0">
                <a:solidFill>
                  <a:srgbClr val="0000FF"/>
                </a:solidFill>
                <a:latin typeface="+mn-lt"/>
              </a:rPr>
              <a:t>.079 Pupil Services Staff (certificated)</a:t>
            </a:r>
          </a:p>
          <a:p>
            <a:pPr marL="0" indent="914400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latin typeface="+mn-lt"/>
              </a:rPr>
              <a:t>Examples: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Counselor, School Nurse, School Psychologist </a:t>
            </a:r>
            <a:r>
              <a:rPr lang="en-US" sz="1800" b="1" dirty="0">
                <a:latin typeface="+mn-lt"/>
              </a:rPr>
              <a:t>(32000 series assignment codes)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  <a:p>
            <a:pPr marL="0" indent="914400">
              <a:lnSpc>
                <a:spcPct val="80000"/>
              </a:lnSpc>
              <a:buFontTx/>
              <a:buNone/>
              <a:defRPr/>
            </a:pPr>
            <a:r>
              <a:rPr lang="en-US" sz="1800" b="1" u="sng" dirty="0">
                <a:solidFill>
                  <a:srgbClr val="0000FF"/>
                </a:solidFill>
                <a:latin typeface="+mn-lt"/>
              </a:rPr>
              <a:t>.375 Classified Staff (non-certificated)</a:t>
            </a:r>
          </a:p>
          <a:p>
            <a:pPr marL="914400" indent="0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latin typeface="+mn-lt"/>
              </a:rPr>
              <a:t>Examples: Business Managers, Instructional Aides, Office Support, Custodial Care, IT Support, etc. </a:t>
            </a:r>
            <a:r>
              <a:rPr lang="en-US" sz="1800" b="1" dirty="0">
                <a:latin typeface="+mn-lt"/>
              </a:rPr>
              <a:t>(90000 series assignment codes)</a:t>
            </a:r>
            <a:endParaRPr lang="en-US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395774"/>
            <a:ext cx="4201462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8" name="Group 7" descr="Bracket showing that the instructional and pupil services staff ratios combine to 1.1." title="Bracket"/>
          <p:cNvGrpSpPr/>
          <p:nvPr/>
        </p:nvGrpSpPr>
        <p:grpSpPr>
          <a:xfrm>
            <a:off x="434304" y="3930792"/>
            <a:ext cx="1106384" cy="1055132"/>
            <a:chOff x="378032" y="4148654"/>
            <a:chExt cx="1106384" cy="1055132"/>
          </a:xfrm>
        </p:grpSpPr>
        <p:sp>
          <p:nvSpPr>
            <p:cNvPr id="9" name="Left Brace 8"/>
            <p:cNvSpPr/>
            <p:nvPr/>
          </p:nvSpPr>
          <p:spPr>
            <a:xfrm>
              <a:off x="874816" y="4148654"/>
              <a:ext cx="609600" cy="1055132"/>
            </a:xfrm>
            <a:prstGeom prst="leftBrac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8032" y="4491554"/>
              <a:ext cx="496784" cy="3693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2235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B74C2AD-1F22-4AC9-9E0D-13AE0B01B469}"/>
              </a:ext>
            </a:extLst>
          </p:cNvPr>
          <p:cNvSpPr txBox="1">
            <a:spLocks/>
          </p:cNvSpPr>
          <p:nvPr/>
        </p:nvSpPr>
        <p:spPr>
          <a:xfrm>
            <a:off x="7887855" y="6395774"/>
            <a:ext cx="4086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" name="Group 5" descr="Charter School Salary Based Apportionment&#10;&#10;Example of completed Salary Based Apportionment sheet for a hypothetical charter school.&#10;&#10;The sections related to Staff Allowance FTE are highlighted.">
            <a:extLst>
              <a:ext uri="{FF2B5EF4-FFF2-40B4-BE49-F238E27FC236}">
                <a16:creationId xmlns:a16="http://schemas.microsoft.com/office/drawing/2014/main" id="{DC7A02C3-388E-4C51-838A-E74EBE4C7635}"/>
              </a:ext>
            </a:extLst>
          </p:cNvPr>
          <p:cNvGrpSpPr/>
          <p:nvPr/>
        </p:nvGrpSpPr>
        <p:grpSpPr>
          <a:xfrm>
            <a:off x="1335619" y="391510"/>
            <a:ext cx="9742952" cy="5997506"/>
            <a:chOff x="1335619" y="391510"/>
            <a:chExt cx="9742952" cy="5997506"/>
          </a:xfrm>
        </p:grpSpPr>
        <p:pic>
          <p:nvPicPr>
            <p:cNvPr id="12" name="Picture 11" descr="Example of completed Salary Based Apportionment sheet for a hypothetical charter school.&#10;&#10;The Staff Allowance Ratio is Highlighted.">
              <a:extLst>
                <a:ext uri="{FF2B5EF4-FFF2-40B4-BE49-F238E27FC236}">
                  <a16:creationId xmlns:a16="http://schemas.microsoft.com/office/drawing/2014/main" id="{8490EDC6-61C6-4D93-89CC-5FE69C6D8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619" y="391510"/>
              <a:ext cx="9742952" cy="5997506"/>
            </a:xfrm>
            <a:prstGeom prst="rect">
              <a:avLst/>
            </a:prstGeom>
          </p:spPr>
        </p:pic>
        <p:grpSp>
          <p:nvGrpSpPr>
            <p:cNvPr id="7" name="Group 6" descr="Example of completed Salary Based Apportionment sheet for a hypothetical charter school.&#10;&#10;The Staff Allowance FTE is highlighted." title="Charter School Salary Based Apportionment"/>
            <p:cNvGrpSpPr/>
            <p:nvPr/>
          </p:nvGrpSpPr>
          <p:grpSpPr>
            <a:xfrm>
              <a:off x="2831866" y="860885"/>
              <a:ext cx="8246705" cy="3210549"/>
              <a:chOff x="2705494" y="750280"/>
              <a:chExt cx="8246705" cy="3210549"/>
            </a:xfrm>
          </p:grpSpPr>
          <p:sp>
            <p:nvSpPr>
              <p:cNvPr id="19" name="Rectangular Callout 18"/>
              <p:cNvSpPr/>
              <p:nvPr/>
            </p:nvSpPr>
            <p:spPr>
              <a:xfrm>
                <a:off x="10144162" y="750280"/>
                <a:ext cx="808037" cy="533400"/>
              </a:xfrm>
              <a:prstGeom prst="wedgeRectCallout">
                <a:avLst>
                  <a:gd name="adj1" fmla="val -59139"/>
                  <a:gd name="adj2" fmla="val 91010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FF"/>
                    </a:solidFill>
                  </a:rPr>
                  <a:t>Mid Term Units 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705494" y="1960775"/>
                <a:ext cx="678729" cy="190421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741358" y="2056613"/>
                <a:ext cx="678729" cy="190421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81886" y="2056614"/>
                <a:ext cx="678729" cy="190421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41191"/>
            <a:ext cx="10515600" cy="4695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- Charter School (Allowances)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458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Staff Reporting &amp;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340125"/>
            <a:ext cx="10077755" cy="46034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ea typeface="Times New Roman" pitchFamily="18" charset="0"/>
                <a:cs typeface="Times New Roman" pitchFamily="18" charset="0"/>
              </a:rPr>
              <a:t>ISEE (Idaho System for Educational Excellence):</a:t>
            </a:r>
          </a:p>
          <a:p>
            <a:endParaRPr lang="en-US" b="1" dirty="0">
              <a:ea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ea typeface="Times New Roman" pitchFamily="18" charset="0"/>
                <a:cs typeface="Times New Roman" pitchFamily="18" charset="0"/>
              </a:rPr>
              <a:t>System used by all districts &amp; charter schools to upload data throughout the year.</a:t>
            </a:r>
          </a:p>
          <a:p>
            <a:pPr lvl="1">
              <a:spcBef>
                <a:spcPts val="0"/>
              </a:spcBef>
            </a:pPr>
            <a:endParaRPr lang="en-US" dirty="0">
              <a:ea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ea typeface="Times New Roman" pitchFamily="18" charset="0"/>
                <a:cs typeface="Times New Roman" pitchFamily="18" charset="0"/>
              </a:rPr>
              <a:t>Staffing uses two of the eleven data files: </a:t>
            </a:r>
            <a:r>
              <a:rPr lang="en-US" b="1" u="sng" dirty="0">
                <a:ea typeface="Times New Roman" pitchFamily="18" charset="0"/>
                <a:cs typeface="Times New Roman" pitchFamily="18" charset="0"/>
              </a:rPr>
              <a:t>Staff Demographic &amp; Employment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US" b="1" u="sng" dirty="0">
                <a:ea typeface="Times New Roman" pitchFamily="18" charset="0"/>
                <a:cs typeface="Times New Roman" pitchFamily="18" charset="0"/>
              </a:rPr>
              <a:t>Staff Assignments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.  </a:t>
            </a:r>
            <a:endParaRPr lang="en-US" b="1" dirty="0">
              <a:ea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b="1" dirty="0">
              <a:ea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ea typeface="Times New Roman" pitchFamily="18" charset="0"/>
                <a:cs typeface="Times New Roman" pitchFamily="18" charset="0"/>
              </a:rPr>
              <a:t>Six data uploads are submitted during the year, see the ISEE website for the full 22-23 upload calendar.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36303" y="6395774"/>
            <a:ext cx="4037560" cy="365125"/>
          </a:xfrm>
        </p:spPr>
        <p:txBody>
          <a:bodyPr/>
          <a:lstStyle/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7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BA Template for Example School District&#10;&#10;An image of a salary based apportionment template for a school district showing example information.&#10;&#10;The Staff Allowance FTE is highlighted.">
            <a:extLst>
              <a:ext uri="{FF2B5EF4-FFF2-40B4-BE49-F238E27FC236}">
                <a16:creationId xmlns:a16="http://schemas.microsoft.com/office/drawing/2014/main" id="{0219FA09-C850-49E7-9B61-74A6EF3B9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87" y="487443"/>
            <a:ext cx="9169879" cy="5994012"/>
          </a:xfrm>
          <a:prstGeom prst="rect">
            <a:avLst/>
          </a:prstGeom>
        </p:spPr>
      </p:pic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5619" y="1838269"/>
            <a:ext cx="678729" cy="19042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(Allowances)</a:t>
            </a:r>
          </a:p>
        </p:txBody>
      </p:sp>
      <p:sp>
        <p:nvSpPr>
          <p:cNvPr id="26" name="Rectangular Callout 18">
            <a:extLst>
              <a:ext uri="{FF2B5EF4-FFF2-40B4-BE49-F238E27FC236}">
                <a16:creationId xmlns:a16="http://schemas.microsoft.com/office/drawing/2014/main" id="{19744CC5-0F3C-4DF5-AC83-41943EFBF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23885" y="749785"/>
            <a:ext cx="808037" cy="533400"/>
          </a:xfrm>
          <a:prstGeom prst="wedgeRectCallout">
            <a:avLst>
              <a:gd name="adj1" fmla="val -59139"/>
              <a:gd name="adj2" fmla="val 9101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0000FF"/>
                </a:solidFill>
              </a:rPr>
              <a:t>Mid Term Units </a:t>
            </a:r>
          </a:p>
        </p:txBody>
      </p:sp>
    </p:spTree>
    <p:extLst>
      <p:ext uri="{BB962C8B-B14F-4D97-AF65-F5344CB8AC3E}">
        <p14:creationId xmlns:p14="http://schemas.microsoft.com/office/powerpoint/2010/main" val="3798084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SBA Template for Example School District&#10;&#10;An image of a salary based apportionment template for a school district showing example information.&#10;&#10;The Small District Staff Allowances and Seperate Secondary School Allowance are highlighted">
            <a:extLst>
              <a:ext uri="{FF2B5EF4-FFF2-40B4-BE49-F238E27FC236}">
                <a16:creationId xmlns:a16="http://schemas.microsoft.com/office/drawing/2014/main" id="{36186A48-469B-4E12-9D73-847B57C33B7D}"/>
              </a:ext>
            </a:extLst>
          </p:cNvPr>
          <p:cNvGrpSpPr/>
          <p:nvPr/>
        </p:nvGrpSpPr>
        <p:grpSpPr>
          <a:xfrm>
            <a:off x="1595887" y="487443"/>
            <a:ext cx="9169879" cy="5994012"/>
            <a:chOff x="1595887" y="487443"/>
            <a:chExt cx="9169879" cy="5994012"/>
          </a:xfrm>
        </p:grpSpPr>
        <p:pic>
          <p:nvPicPr>
            <p:cNvPr id="20" name="Picture 19" descr="SBA Template for Example School District&#10;&#10;An image of a salary based apportionment template for a school district showing example information.&#10;&#10;The Small District Staff Allowances and Seperate Secondary School Allowance are highlighted">
              <a:extLst>
                <a:ext uri="{FF2B5EF4-FFF2-40B4-BE49-F238E27FC236}">
                  <a16:creationId xmlns:a16="http://schemas.microsoft.com/office/drawing/2014/main" id="{0219FA09-C850-49E7-9B61-74A6EF3B9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887" y="487443"/>
              <a:ext cx="9169879" cy="599401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648094" y="1872774"/>
              <a:ext cx="2191989" cy="19042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(Other Allowances)</a:t>
            </a:r>
          </a:p>
        </p:txBody>
      </p:sp>
    </p:spTree>
    <p:extLst>
      <p:ext uri="{BB962C8B-B14F-4D97-AF65-F5344CB8AC3E}">
        <p14:creationId xmlns:p14="http://schemas.microsoft.com/office/powerpoint/2010/main" val="185906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dirty="0"/>
              <a:t>Other School District Staff Allowances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N/A for Charter Schools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Small District Staff Allowances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2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Based on number of Support Units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2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&lt; 40 units adds 0.5 instructional FTE and 0.5 administrator FTE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2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&lt; 20 units adds an additional 0.5 instructional FTE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6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Separate Secondary School Allowance FTE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2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Applies to School Districts with one or more Separate Secondary Schools (9-12) (I.C. 33-1004 (6)(d))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2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Uncommon, contact Public School Finance with questions if applicable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26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1955" y="6395774"/>
            <a:ext cx="53919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4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(FTE 1)</a:t>
            </a:r>
          </a:p>
        </p:txBody>
      </p:sp>
      <p:grpSp>
        <p:nvGrpSpPr>
          <p:cNvPr id="4" name="Group 3" descr="SBA Template for Example School District&#10;&#10;An image of a salary based apportionment template for a school district showing example information.&#10;&#10;Adjusted Staff Allowance and Actual FTE and Staff Allowances for Administraitor and noncertificated staf are highlighted">
            <a:extLst>
              <a:ext uri="{FF2B5EF4-FFF2-40B4-BE49-F238E27FC236}">
                <a16:creationId xmlns:a16="http://schemas.microsoft.com/office/drawing/2014/main" id="{2EF68FD1-C73A-4AAB-9FB4-34D50B74F89E}"/>
              </a:ext>
            </a:extLst>
          </p:cNvPr>
          <p:cNvGrpSpPr/>
          <p:nvPr/>
        </p:nvGrpSpPr>
        <p:grpSpPr>
          <a:xfrm>
            <a:off x="1595887" y="487443"/>
            <a:ext cx="9169879" cy="5994012"/>
            <a:chOff x="1595887" y="487443"/>
            <a:chExt cx="9169879" cy="5994012"/>
          </a:xfrm>
        </p:grpSpPr>
        <p:pic>
          <p:nvPicPr>
            <p:cNvPr id="20" name="Picture 19" descr="SBA Template for Example School District&#10;&#10;An image of a salary based apportionment template for a school district showing example information.&#10;&#10;Adjusted Staff Allowance and Actual FTE and Staff Allowances for Administraitor and noncertificated staf are highlighted">
              <a:extLst>
                <a:ext uri="{FF2B5EF4-FFF2-40B4-BE49-F238E27FC236}">
                  <a16:creationId xmlns:a16="http://schemas.microsoft.com/office/drawing/2014/main" id="{0219FA09-C850-49E7-9B61-74A6EF3B9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887" y="487443"/>
              <a:ext cx="9169879" cy="5994012"/>
            </a:xfrm>
            <a:prstGeom prst="rect">
              <a:avLst/>
            </a:prstGeom>
          </p:spPr>
        </p:pic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49FB7C3-52CE-4C99-A229-420E1F0DCB69}"/>
                </a:ext>
              </a:extLst>
            </p:cNvPr>
            <p:cNvSpPr/>
            <p:nvPr/>
          </p:nvSpPr>
          <p:spPr>
            <a:xfrm>
              <a:off x="5858793" y="1876693"/>
              <a:ext cx="2186248" cy="2117337"/>
            </a:xfrm>
            <a:custGeom>
              <a:avLst/>
              <a:gdLst>
                <a:gd name="connsiteX0" fmla="*/ 0 w 2186248"/>
                <a:gd name="connsiteY0" fmla="*/ 0 h 2186247"/>
                <a:gd name="connsiteX1" fmla="*/ 4157 w 2186248"/>
                <a:gd name="connsiteY1" fmla="*/ 2186247 h 2186247"/>
                <a:gd name="connsiteX2" fmla="*/ 2186248 w 2186248"/>
                <a:gd name="connsiteY2" fmla="*/ 2182090 h 2186247"/>
                <a:gd name="connsiteX3" fmla="*/ 2177935 w 2186248"/>
                <a:gd name="connsiteY3" fmla="*/ 1724890 h 2186247"/>
                <a:gd name="connsiteX4" fmla="*/ 1479666 w 2186248"/>
                <a:gd name="connsiteY4" fmla="*/ 1724890 h 2186247"/>
                <a:gd name="connsiteX5" fmla="*/ 1475510 w 2186248"/>
                <a:gd name="connsiteY5" fmla="*/ 1072341 h 2186247"/>
                <a:gd name="connsiteX6" fmla="*/ 2136371 w 2186248"/>
                <a:gd name="connsiteY6" fmla="*/ 1072341 h 2186247"/>
                <a:gd name="connsiteX7" fmla="*/ 2132215 w 2186248"/>
                <a:gd name="connsiteY7" fmla="*/ 49876 h 2186247"/>
                <a:gd name="connsiteX8" fmla="*/ 0 w 2186248"/>
                <a:gd name="connsiteY8" fmla="*/ 0 h 2186247"/>
                <a:gd name="connsiteX0" fmla="*/ 0 w 2186248"/>
                <a:gd name="connsiteY0" fmla="*/ 0 h 2186247"/>
                <a:gd name="connsiteX1" fmla="*/ 4157 w 2186248"/>
                <a:gd name="connsiteY1" fmla="*/ 2186247 h 2186247"/>
                <a:gd name="connsiteX2" fmla="*/ 2186248 w 2186248"/>
                <a:gd name="connsiteY2" fmla="*/ 2182090 h 2186247"/>
                <a:gd name="connsiteX3" fmla="*/ 2177935 w 2186248"/>
                <a:gd name="connsiteY3" fmla="*/ 1724890 h 2186247"/>
                <a:gd name="connsiteX4" fmla="*/ 1479666 w 2186248"/>
                <a:gd name="connsiteY4" fmla="*/ 1724890 h 2186247"/>
                <a:gd name="connsiteX5" fmla="*/ 1475510 w 2186248"/>
                <a:gd name="connsiteY5" fmla="*/ 1072341 h 2186247"/>
                <a:gd name="connsiteX6" fmla="*/ 2136371 w 2186248"/>
                <a:gd name="connsiteY6" fmla="*/ 1072341 h 2186247"/>
                <a:gd name="connsiteX7" fmla="*/ 2132215 w 2186248"/>
                <a:gd name="connsiteY7" fmla="*/ 8313 h 2186247"/>
                <a:gd name="connsiteX8" fmla="*/ 0 w 2186248"/>
                <a:gd name="connsiteY8" fmla="*/ 0 h 2186247"/>
                <a:gd name="connsiteX0" fmla="*/ 0 w 2186248"/>
                <a:gd name="connsiteY0" fmla="*/ 0 h 2186247"/>
                <a:gd name="connsiteX1" fmla="*/ 4157 w 2186248"/>
                <a:gd name="connsiteY1" fmla="*/ 2186247 h 2186247"/>
                <a:gd name="connsiteX2" fmla="*/ 2186248 w 2186248"/>
                <a:gd name="connsiteY2" fmla="*/ 2182090 h 2186247"/>
                <a:gd name="connsiteX3" fmla="*/ 2177935 w 2186248"/>
                <a:gd name="connsiteY3" fmla="*/ 1724890 h 2186247"/>
                <a:gd name="connsiteX4" fmla="*/ 1479666 w 2186248"/>
                <a:gd name="connsiteY4" fmla="*/ 1724890 h 2186247"/>
                <a:gd name="connsiteX5" fmla="*/ 1475510 w 2186248"/>
                <a:gd name="connsiteY5" fmla="*/ 1072341 h 2186247"/>
                <a:gd name="connsiteX6" fmla="*/ 2136371 w 2186248"/>
                <a:gd name="connsiteY6" fmla="*/ 1072341 h 2186247"/>
                <a:gd name="connsiteX7" fmla="*/ 2132215 w 2186248"/>
                <a:gd name="connsiteY7" fmla="*/ 4157 h 2186247"/>
                <a:gd name="connsiteX8" fmla="*/ 0 w 2186248"/>
                <a:gd name="connsiteY8" fmla="*/ 0 h 2186247"/>
                <a:gd name="connsiteX0" fmla="*/ 0 w 2186248"/>
                <a:gd name="connsiteY0" fmla="*/ 0 h 2186247"/>
                <a:gd name="connsiteX1" fmla="*/ 4157 w 2186248"/>
                <a:gd name="connsiteY1" fmla="*/ 2186247 h 2186247"/>
                <a:gd name="connsiteX2" fmla="*/ 2186248 w 2186248"/>
                <a:gd name="connsiteY2" fmla="*/ 2182090 h 2186247"/>
                <a:gd name="connsiteX3" fmla="*/ 2177935 w 2186248"/>
                <a:gd name="connsiteY3" fmla="*/ 1724890 h 2186247"/>
                <a:gd name="connsiteX4" fmla="*/ 1479666 w 2186248"/>
                <a:gd name="connsiteY4" fmla="*/ 1724890 h 2186247"/>
                <a:gd name="connsiteX5" fmla="*/ 1475510 w 2186248"/>
                <a:gd name="connsiteY5" fmla="*/ 1072341 h 2186247"/>
                <a:gd name="connsiteX6" fmla="*/ 2136371 w 2186248"/>
                <a:gd name="connsiteY6" fmla="*/ 1072341 h 2186247"/>
                <a:gd name="connsiteX7" fmla="*/ 2132215 w 2186248"/>
                <a:gd name="connsiteY7" fmla="*/ 4157 h 2186247"/>
                <a:gd name="connsiteX8" fmla="*/ 0 w 2186248"/>
                <a:gd name="connsiteY8" fmla="*/ 0 h 2186247"/>
                <a:gd name="connsiteX0" fmla="*/ 0 w 2186248"/>
                <a:gd name="connsiteY0" fmla="*/ 8312 h 2194559"/>
                <a:gd name="connsiteX1" fmla="*/ 4157 w 2186248"/>
                <a:gd name="connsiteY1" fmla="*/ 2194559 h 2194559"/>
                <a:gd name="connsiteX2" fmla="*/ 2186248 w 2186248"/>
                <a:gd name="connsiteY2" fmla="*/ 2190402 h 2194559"/>
                <a:gd name="connsiteX3" fmla="*/ 2177935 w 2186248"/>
                <a:gd name="connsiteY3" fmla="*/ 1733202 h 2194559"/>
                <a:gd name="connsiteX4" fmla="*/ 1479666 w 2186248"/>
                <a:gd name="connsiteY4" fmla="*/ 1733202 h 2194559"/>
                <a:gd name="connsiteX5" fmla="*/ 1475510 w 2186248"/>
                <a:gd name="connsiteY5" fmla="*/ 1080653 h 2194559"/>
                <a:gd name="connsiteX6" fmla="*/ 2136371 w 2186248"/>
                <a:gd name="connsiteY6" fmla="*/ 1080653 h 2194559"/>
                <a:gd name="connsiteX7" fmla="*/ 2132215 w 2186248"/>
                <a:gd name="connsiteY7" fmla="*/ 0 h 2194559"/>
                <a:gd name="connsiteX8" fmla="*/ 0 w 2186248"/>
                <a:gd name="connsiteY8" fmla="*/ 8312 h 2194559"/>
                <a:gd name="connsiteX0" fmla="*/ 0 w 2186248"/>
                <a:gd name="connsiteY0" fmla="*/ 8312 h 2194559"/>
                <a:gd name="connsiteX1" fmla="*/ 4157 w 2186248"/>
                <a:gd name="connsiteY1" fmla="*/ 2194559 h 2194559"/>
                <a:gd name="connsiteX2" fmla="*/ 2186248 w 2186248"/>
                <a:gd name="connsiteY2" fmla="*/ 2190402 h 2194559"/>
                <a:gd name="connsiteX3" fmla="*/ 2177935 w 2186248"/>
                <a:gd name="connsiteY3" fmla="*/ 1733202 h 2194559"/>
                <a:gd name="connsiteX4" fmla="*/ 1479666 w 2186248"/>
                <a:gd name="connsiteY4" fmla="*/ 1733202 h 2194559"/>
                <a:gd name="connsiteX5" fmla="*/ 1475510 w 2186248"/>
                <a:gd name="connsiteY5" fmla="*/ 1080653 h 2194559"/>
                <a:gd name="connsiteX6" fmla="*/ 2136371 w 2186248"/>
                <a:gd name="connsiteY6" fmla="*/ 1080653 h 2194559"/>
                <a:gd name="connsiteX7" fmla="*/ 2132215 w 2186248"/>
                <a:gd name="connsiteY7" fmla="*/ 0 h 2194559"/>
                <a:gd name="connsiteX8" fmla="*/ 0 w 2186248"/>
                <a:gd name="connsiteY8" fmla="*/ 8312 h 2194559"/>
                <a:gd name="connsiteX0" fmla="*/ 0 w 2186248"/>
                <a:gd name="connsiteY0" fmla="*/ 8312 h 2194559"/>
                <a:gd name="connsiteX1" fmla="*/ 4157 w 2186248"/>
                <a:gd name="connsiteY1" fmla="*/ 2194559 h 2194559"/>
                <a:gd name="connsiteX2" fmla="*/ 2186248 w 2186248"/>
                <a:gd name="connsiteY2" fmla="*/ 2190402 h 2194559"/>
                <a:gd name="connsiteX3" fmla="*/ 2177935 w 2186248"/>
                <a:gd name="connsiteY3" fmla="*/ 1733202 h 2194559"/>
                <a:gd name="connsiteX4" fmla="*/ 1479666 w 2186248"/>
                <a:gd name="connsiteY4" fmla="*/ 1733202 h 2194559"/>
                <a:gd name="connsiteX5" fmla="*/ 1475510 w 2186248"/>
                <a:gd name="connsiteY5" fmla="*/ 1080653 h 2194559"/>
                <a:gd name="connsiteX6" fmla="*/ 2136371 w 2186248"/>
                <a:gd name="connsiteY6" fmla="*/ 1080653 h 2194559"/>
                <a:gd name="connsiteX7" fmla="*/ 2132215 w 2186248"/>
                <a:gd name="connsiteY7" fmla="*/ 0 h 2194559"/>
                <a:gd name="connsiteX8" fmla="*/ 0 w 2186248"/>
                <a:gd name="connsiteY8" fmla="*/ 8312 h 2194559"/>
                <a:gd name="connsiteX0" fmla="*/ 0 w 2186248"/>
                <a:gd name="connsiteY0" fmla="*/ 8312 h 2194559"/>
                <a:gd name="connsiteX1" fmla="*/ 4157 w 2186248"/>
                <a:gd name="connsiteY1" fmla="*/ 2194559 h 2194559"/>
                <a:gd name="connsiteX2" fmla="*/ 2186248 w 2186248"/>
                <a:gd name="connsiteY2" fmla="*/ 2190402 h 2194559"/>
                <a:gd name="connsiteX3" fmla="*/ 2177935 w 2186248"/>
                <a:gd name="connsiteY3" fmla="*/ 1733202 h 2194559"/>
                <a:gd name="connsiteX4" fmla="*/ 1479666 w 2186248"/>
                <a:gd name="connsiteY4" fmla="*/ 1733202 h 2194559"/>
                <a:gd name="connsiteX5" fmla="*/ 1475510 w 2186248"/>
                <a:gd name="connsiteY5" fmla="*/ 1080653 h 2194559"/>
                <a:gd name="connsiteX6" fmla="*/ 2169622 w 2186248"/>
                <a:gd name="connsiteY6" fmla="*/ 1080653 h 2194559"/>
                <a:gd name="connsiteX7" fmla="*/ 2132215 w 2186248"/>
                <a:gd name="connsiteY7" fmla="*/ 0 h 2194559"/>
                <a:gd name="connsiteX8" fmla="*/ 0 w 2186248"/>
                <a:gd name="connsiteY8" fmla="*/ 8312 h 2194559"/>
                <a:gd name="connsiteX0" fmla="*/ 0 w 2186248"/>
                <a:gd name="connsiteY0" fmla="*/ 8312 h 2194559"/>
                <a:gd name="connsiteX1" fmla="*/ 4157 w 2186248"/>
                <a:gd name="connsiteY1" fmla="*/ 2194559 h 2194559"/>
                <a:gd name="connsiteX2" fmla="*/ 2186248 w 2186248"/>
                <a:gd name="connsiteY2" fmla="*/ 2190402 h 2194559"/>
                <a:gd name="connsiteX3" fmla="*/ 2177935 w 2186248"/>
                <a:gd name="connsiteY3" fmla="*/ 1733202 h 2194559"/>
                <a:gd name="connsiteX4" fmla="*/ 1479666 w 2186248"/>
                <a:gd name="connsiteY4" fmla="*/ 1733202 h 2194559"/>
                <a:gd name="connsiteX5" fmla="*/ 1475510 w 2186248"/>
                <a:gd name="connsiteY5" fmla="*/ 1080653 h 2194559"/>
                <a:gd name="connsiteX6" fmla="*/ 2161309 w 2186248"/>
                <a:gd name="connsiteY6" fmla="*/ 1088965 h 2194559"/>
                <a:gd name="connsiteX7" fmla="*/ 2132215 w 2186248"/>
                <a:gd name="connsiteY7" fmla="*/ 0 h 2194559"/>
                <a:gd name="connsiteX8" fmla="*/ 0 w 2186248"/>
                <a:gd name="connsiteY8" fmla="*/ 8312 h 2194559"/>
                <a:gd name="connsiteX0" fmla="*/ 0 w 2186248"/>
                <a:gd name="connsiteY0" fmla="*/ 0 h 2186247"/>
                <a:gd name="connsiteX1" fmla="*/ 4157 w 2186248"/>
                <a:gd name="connsiteY1" fmla="*/ 2186247 h 2186247"/>
                <a:gd name="connsiteX2" fmla="*/ 2186248 w 2186248"/>
                <a:gd name="connsiteY2" fmla="*/ 2182090 h 2186247"/>
                <a:gd name="connsiteX3" fmla="*/ 2177935 w 2186248"/>
                <a:gd name="connsiteY3" fmla="*/ 1724890 h 2186247"/>
                <a:gd name="connsiteX4" fmla="*/ 1479666 w 2186248"/>
                <a:gd name="connsiteY4" fmla="*/ 1724890 h 2186247"/>
                <a:gd name="connsiteX5" fmla="*/ 1475510 w 2186248"/>
                <a:gd name="connsiteY5" fmla="*/ 1072341 h 2186247"/>
                <a:gd name="connsiteX6" fmla="*/ 2161309 w 2186248"/>
                <a:gd name="connsiteY6" fmla="*/ 1080653 h 2186247"/>
                <a:gd name="connsiteX7" fmla="*/ 2165466 w 2186248"/>
                <a:gd name="connsiteY7" fmla="*/ 8313 h 2186247"/>
                <a:gd name="connsiteX8" fmla="*/ 0 w 2186248"/>
                <a:gd name="connsiteY8" fmla="*/ 0 h 2186247"/>
                <a:gd name="connsiteX0" fmla="*/ 0 w 2186248"/>
                <a:gd name="connsiteY0" fmla="*/ 0 h 2186247"/>
                <a:gd name="connsiteX1" fmla="*/ 4157 w 2186248"/>
                <a:gd name="connsiteY1" fmla="*/ 2186247 h 2186247"/>
                <a:gd name="connsiteX2" fmla="*/ 2186248 w 2186248"/>
                <a:gd name="connsiteY2" fmla="*/ 2182090 h 2186247"/>
                <a:gd name="connsiteX3" fmla="*/ 2177935 w 2186248"/>
                <a:gd name="connsiteY3" fmla="*/ 1724890 h 2186247"/>
                <a:gd name="connsiteX4" fmla="*/ 1479666 w 2186248"/>
                <a:gd name="connsiteY4" fmla="*/ 1724890 h 2186247"/>
                <a:gd name="connsiteX5" fmla="*/ 1475510 w 2186248"/>
                <a:gd name="connsiteY5" fmla="*/ 1072341 h 2186247"/>
                <a:gd name="connsiteX6" fmla="*/ 2161309 w 2186248"/>
                <a:gd name="connsiteY6" fmla="*/ 1080653 h 2186247"/>
                <a:gd name="connsiteX7" fmla="*/ 2157153 w 2186248"/>
                <a:gd name="connsiteY7" fmla="*/ 4157 h 2186247"/>
                <a:gd name="connsiteX8" fmla="*/ 0 w 2186248"/>
                <a:gd name="connsiteY8" fmla="*/ 0 h 2186247"/>
                <a:gd name="connsiteX0" fmla="*/ 0 w 2186248"/>
                <a:gd name="connsiteY0" fmla="*/ 0 h 2186247"/>
                <a:gd name="connsiteX1" fmla="*/ 4157 w 2186248"/>
                <a:gd name="connsiteY1" fmla="*/ 2186247 h 2186247"/>
                <a:gd name="connsiteX2" fmla="*/ 2186248 w 2186248"/>
                <a:gd name="connsiteY2" fmla="*/ 2182090 h 2186247"/>
                <a:gd name="connsiteX3" fmla="*/ 2177935 w 2186248"/>
                <a:gd name="connsiteY3" fmla="*/ 1724890 h 2186247"/>
                <a:gd name="connsiteX4" fmla="*/ 1479666 w 2186248"/>
                <a:gd name="connsiteY4" fmla="*/ 1724890 h 2186247"/>
                <a:gd name="connsiteX5" fmla="*/ 1475510 w 2186248"/>
                <a:gd name="connsiteY5" fmla="*/ 1072341 h 2186247"/>
                <a:gd name="connsiteX6" fmla="*/ 2161309 w 2186248"/>
                <a:gd name="connsiteY6" fmla="*/ 1080653 h 2186247"/>
                <a:gd name="connsiteX7" fmla="*/ 2148840 w 2186248"/>
                <a:gd name="connsiteY7" fmla="*/ 4157 h 2186247"/>
                <a:gd name="connsiteX8" fmla="*/ 0 w 2186248"/>
                <a:gd name="connsiteY8" fmla="*/ 0 h 2186247"/>
                <a:gd name="connsiteX0" fmla="*/ 0 w 2186248"/>
                <a:gd name="connsiteY0" fmla="*/ 0 h 2186247"/>
                <a:gd name="connsiteX1" fmla="*/ 4157 w 2186248"/>
                <a:gd name="connsiteY1" fmla="*/ 2186247 h 2186247"/>
                <a:gd name="connsiteX2" fmla="*/ 2186248 w 2186248"/>
                <a:gd name="connsiteY2" fmla="*/ 2182090 h 2186247"/>
                <a:gd name="connsiteX3" fmla="*/ 2177935 w 2186248"/>
                <a:gd name="connsiteY3" fmla="*/ 1724890 h 2186247"/>
                <a:gd name="connsiteX4" fmla="*/ 1479666 w 2186248"/>
                <a:gd name="connsiteY4" fmla="*/ 1724890 h 2186247"/>
                <a:gd name="connsiteX5" fmla="*/ 1475510 w 2186248"/>
                <a:gd name="connsiteY5" fmla="*/ 1072341 h 2186247"/>
                <a:gd name="connsiteX6" fmla="*/ 2157153 w 2186248"/>
                <a:gd name="connsiteY6" fmla="*/ 1076497 h 2186247"/>
                <a:gd name="connsiteX7" fmla="*/ 2148840 w 2186248"/>
                <a:gd name="connsiteY7" fmla="*/ 4157 h 2186247"/>
                <a:gd name="connsiteX8" fmla="*/ 0 w 2186248"/>
                <a:gd name="connsiteY8" fmla="*/ 0 h 21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248" h="2186247">
                  <a:moveTo>
                    <a:pt x="0" y="0"/>
                  </a:moveTo>
                  <a:cubicBezTo>
                    <a:pt x="1386" y="728749"/>
                    <a:pt x="2771" y="1457498"/>
                    <a:pt x="4157" y="2186247"/>
                  </a:cubicBezTo>
                  <a:lnTo>
                    <a:pt x="2186248" y="2182090"/>
                  </a:lnTo>
                  <a:lnTo>
                    <a:pt x="2177935" y="1724890"/>
                  </a:lnTo>
                  <a:lnTo>
                    <a:pt x="1479666" y="1724890"/>
                  </a:lnTo>
                  <a:cubicBezTo>
                    <a:pt x="1478281" y="1507374"/>
                    <a:pt x="1476895" y="1289857"/>
                    <a:pt x="1475510" y="1072341"/>
                  </a:cubicBezTo>
                  <a:lnTo>
                    <a:pt x="2157153" y="1076497"/>
                  </a:lnTo>
                  <a:cubicBezTo>
                    <a:pt x="2155768" y="735675"/>
                    <a:pt x="2150225" y="344979"/>
                    <a:pt x="2148840" y="415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8571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dirty="0"/>
              <a:t>SBA Staffing Percentage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505565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650" b="1" dirty="0">
                <a:latin typeface="+mn-lt"/>
              </a:rPr>
              <a:t>Staff Allowance (I.C. 33-1004 (6)(g)</a:t>
            </a:r>
          </a:p>
          <a:p>
            <a:pPr lvl="1">
              <a:spcBef>
                <a:spcPts val="600"/>
              </a:spcBef>
            </a:pPr>
            <a:r>
              <a:rPr lang="en-US" sz="1650" dirty="0">
                <a:latin typeface="+mn-lt"/>
              </a:rPr>
              <a:t>For instructional/pupil services staff only.</a:t>
            </a:r>
          </a:p>
          <a:p>
            <a:pPr lvl="1">
              <a:spcBef>
                <a:spcPts val="600"/>
              </a:spcBef>
            </a:pPr>
            <a:r>
              <a:rPr lang="en-US" sz="1650" dirty="0">
                <a:latin typeface="+mn-lt"/>
              </a:rPr>
              <a:t>Allows a District to employ up to 9.5% fewer positions than funded without reduction in number of funded positions</a:t>
            </a:r>
          </a:p>
          <a:p>
            <a:pPr lvl="1">
              <a:spcBef>
                <a:spcPts val="600"/>
              </a:spcBef>
            </a:pPr>
            <a:r>
              <a:rPr lang="en-US" sz="1650" dirty="0">
                <a:latin typeface="+mn-lt"/>
              </a:rPr>
              <a:t>Starting with FY16, this amount has been reduced by 1% each year for each district in which the average class size in the prior year was 1 student or more greater than the average class size of districts with like support unit divisors</a:t>
            </a:r>
          </a:p>
          <a:p>
            <a:pPr lvl="2">
              <a:spcBef>
                <a:spcPts val="600"/>
              </a:spcBef>
            </a:pPr>
            <a:r>
              <a:rPr lang="en-US" sz="1250" dirty="0">
                <a:latin typeface="+mn-lt"/>
              </a:rPr>
              <a:t>Example:  Group average is 17.  Those at an average of 18 or more in that group would be affected.</a:t>
            </a:r>
          </a:p>
          <a:p>
            <a:pPr lvl="1">
              <a:spcBef>
                <a:spcPts val="600"/>
              </a:spcBef>
            </a:pPr>
            <a:endParaRPr lang="en-US" sz="1650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b="1" dirty="0">
                <a:latin typeface="+mn-lt"/>
              </a:rPr>
              <a:t>Statewide Average Class Size (IDAPA 08.02.01.803)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b="1" dirty="0">
                <a:solidFill>
                  <a:srgbClr val="0000FF"/>
                </a:solidFill>
                <a:latin typeface="+mn-lt"/>
              </a:rPr>
              <a:t>Group 1 - </a:t>
            </a:r>
            <a:r>
              <a:rPr lang="en-US" sz="1650" dirty="0">
                <a:latin typeface="+mn-lt"/>
              </a:rPr>
              <a:t>Districts with an elementary divisor of 20 for grades 1-3, 23 for grades 4-6, and 18.5 for secondary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b="1" dirty="0">
                <a:solidFill>
                  <a:srgbClr val="0000FF"/>
                </a:solidFill>
                <a:latin typeface="+mn-lt"/>
              </a:rPr>
              <a:t>Group 2 - </a:t>
            </a:r>
            <a:r>
              <a:rPr lang="en-US" sz="1650" dirty="0">
                <a:latin typeface="+mn-lt"/>
              </a:rPr>
              <a:t>Districts with an elementary divisor of 20 for grades 1-3, 23 for grades 4-6, and a secondary less than 18.5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b="1" dirty="0">
                <a:solidFill>
                  <a:srgbClr val="0000FF"/>
                </a:solidFill>
                <a:latin typeface="+mn-lt"/>
              </a:rPr>
              <a:t>Group 3 - </a:t>
            </a:r>
            <a:r>
              <a:rPr lang="en-US" sz="1650" dirty="0">
                <a:latin typeface="+mn-lt"/>
              </a:rPr>
              <a:t>Districts with an elementary divisor of 19 or 20 for grades 1-6, and a secondary less than 18.5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b="1" dirty="0">
                <a:solidFill>
                  <a:srgbClr val="0000FF"/>
                </a:solidFill>
                <a:latin typeface="+mn-lt"/>
              </a:rPr>
              <a:t>Group 4 - </a:t>
            </a:r>
            <a:r>
              <a:rPr lang="en-US" sz="1650" dirty="0">
                <a:latin typeface="+mn-lt"/>
              </a:rPr>
              <a:t>Districts with an elementary divisor less than 19 for grades 1-6, and a secondary less than 18.5</a:t>
            </a:r>
          </a:p>
          <a:p>
            <a:pPr marL="0" indent="0">
              <a:buNone/>
            </a:pPr>
            <a:endParaRPr lang="en-US" sz="165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50" b="1" dirty="0">
                <a:solidFill>
                  <a:srgbClr val="C00000"/>
                </a:solidFill>
                <a:latin typeface="+mn-lt"/>
              </a:rPr>
              <a:t>Preliminary Teacher Student Ratios by ADA will be calculated in May.</a:t>
            </a:r>
          </a:p>
          <a:p>
            <a:pPr marL="0" indent="0">
              <a:buNone/>
            </a:pPr>
            <a:r>
              <a:rPr lang="en-US" sz="1650" b="1" dirty="0">
                <a:solidFill>
                  <a:srgbClr val="C00000"/>
                </a:solidFill>
                <a:latin typeface="+mn-lt"/>
              </a:rPr>
              <a:t>Districts will receive notification of the final ratios in September, 2023.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12015" y="6395774"/>
            <a:ext cx="426184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40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(FTE 2)</a:t>
            </a:r>
          </a:p>
        </p:txBody>
      </p:sp>
      <p:grpSp>
        <p:nvGrpSpPr>
          <p:cNvPr id="3" name="Group 2" descr="SBA Template for Example School District&#10;&#10;An image of a salary based apportionment template for a school district showing example information.&#10;&#10;Adjusted Staff Allowance and Actual FTE and Staff Allowances for Administrator and noncertificated staff are highlighted">
            <a:extLst>
              <a:ext uri="{FF2B5EF4-FFF2-40B4-BE49-F238E27FC236}">
                <a16:creationId xmlns:a16="http://schemas.microsoft.com/office/drawing/2014/main" id="{A28AF654-FDD5-497B-80FA-D3956401F5FD}"/>
              </a:ext>
            </a:extLst>
          </p:cNvPr>
          <p:cNvGrpSpPr/>
          <p:nvPr/>
        </p:nvGrpSpPr>
        <p:grpSpPr>
          <a:xfrm>
            <a:off x="1595887" y="487443"/>
            <a:ext cx="9377165" cy="5994012"/>
            <a:chOff x="1595887" y="487443"/>
            <a:chExt cx="9377165" cy="5994012"/>
          </a:xfrm>
        </p:grpSpPr>
        <p:pic>
          <p:nvPicPr>
            <p:cNvPr id="20" name="Picture 19" descr="SBA Template for Example School District&#10;&#10;An image of a salary based apportionment template for a school district showing example information.&#10;&#10;The Staff Alowance FTE for instrictional and pupil services are highlighted">
              <a:extLst>
                <a:ext uri="{FF2B5EF4-FFF2-40B4-BE49-F238E27FC236}">
                  <a16:creationId xmlns:a16="http://schemas.microsoft.com/office/drawing/2014/main" id="{0219FA09-C850-49E7-9B61-74A6EF3B9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887" y="487443"/>
              <a:ext cx="9169879" cy="5994012"/>
            </a:xfrm>
            <a:prstGeom prst="rect">
              <a:avLst/>
            </a:prstGeom>
          </p:spPr>
        </p:pic>
        <p:sp>
          <p:nvSpPr>
            <p:cNvPr id="6" name="Rectangular Callout 9">
              <a:extLst>
                <a:ext uri="{FF2B5EF4-FFF2-40B4-BE49-F238E27FC236}">
                  <a16:creationId xmlns:a16="http://schemas.microsoft.com/office/drawing/2014/main" id="{04C1274B-AA47-4607-871F-FEDFA725D111}"/>
                </a:ext>
              </a:extLst>
            </p:cNvPr>
            <p:cNvSpPr/>
            <p:nvPr/>
          </p:nvSpPr>
          <p:spPr>
            <a:xfrm>
              <a:off x="10024760" y="811331"/>
              <a:ext cx="948292" cy="531626"/>
            </a:xfrm>
            <a:prstGeom prst="wedgeRectCallout">
              <a:avLst>
                <a:gd name="adj1" fmla="val -55275"/>
                <a:gd name="adj2" fmla="val 12037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FF"/>
                  </a:solidFill>
                </a:rPr>
                <a:t>Staffing Percentage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DBD208-2B74-4B59-AE5E-8777EF37CD78}"/>
                </a:ext>
              </a:extLst>
            </p:cNvPr>
            <p:cNvSpPr/>
            <p:nvPr/>
          </p:nvSpPr>
          <p:spPr>
            <a:xfrm>
              <a:off x="7192007" y="2922117"/>
              <a:ext cx="877077" cy="6718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7703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(FTE 3)</a:t>
            </a:r>
          </a:p>
        </p:txBody>
      </p:sp>
      <p:grpSp>
        <p:nvGrpSpPr>
          <p:cNvPr id="3" name="Group 2" descr="SBA Template for Example School District&#10;&#10;An image of a salary based apportionment template for a school district showing example information.&#10;&#10;The Adjusted Staff Allowance, Actual FTE, and Staff Allowance FTE for instructional and pupil services are all highlighted">
            <a:extLst>
              <a:ext uri="{FF2B5EF4-FFF2-40B4-BE49-F238E27FC236}">
                <a16:creationId xmlns:a16="http://schemas.microsoft.com/office/drawing/2014/main" id="{A28AF654-FDD5-497B-80FA-D3956401F5FD}"/>
              </a:ext>
            </a:extLst>
          </p:cNvPr>
          <p:cNvGrpSpPr/>
          <p:nvPr/>
        </p:nvGrpSpPr>
        <p:grpSpPr>
          <a:xfrm>
            <a:off x="1595887" y="487443"/>
            <a:ext cx="9377165" cy="5994012"/>
            <a:chOff x="1595887" y="487443"/>
            <a:chExt cx="9377165" cy="5994012"/>
          </a:xfrm>
        </p:grpSpPr>
        <p:pic>
          <p:nvPicPr>
            <p:cNvPr id="20" name="Picture 19" descr="SBA Template for Example School District&#10;&#10;An image of a salary based apportionment template for a school district showing example information.&#10;&#10;The Staff Alowance FTE for instrictional and pupil services are highlighted">
              <a:extLst>
                <a:ext uri="{FF2B5EF4-FFF2-40B4-BE49-F238E27FC236}">
                  <a16:creationId xmlns:a16="http://schemas.microsoft.com/office/drawing/2014/main" id="{0219FA09-C850-49E7-9B61-74A6EF3B9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887" y="487443"/>
              <a:ext cx="9169879" cy="5994012"/>
            </a:xfrm>
            <a:prstGeom prst="rect">
              <a:avLst/>
            </a:prstGeom>
          </p:spPr>
        </p:pic>
        <p:sp>
          <p:nvSpPr>
            <p:cNvPr id="6" name="Rectangular Callout 9">
              <a:extLst>
                <a:ext uri="{FF2B5EF4-FFF2-40B4-BE49-F238E27FC236}">
                  <a16:creationId xmlns:a16="http://schemas.microsoft.com/office/drawing/2014/main" id="{04C1274B-AA47-4607-871F-FEDFA725D111}"/>
                </a:ext>
              </a:extLst>
            </p:cNvPr>
            <p:cNvSpPr/>
            <p:nvPr/>
          </p:nvSpPr>
          <p:spPr>
            <a:xfrm>
              <a:off x="10024760" y="811331"/>
              <a:ext cx="948292" cy="531626"/>
            </a:xfrm>
            <a:prstGeom prst="wedgeRectCallout">
              <a:avLst>
                <a:gd name="adj1" fmla="val -55275"/>
                <a:gd name="adj2" fmla="val 12037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FF"/>
                  </a:solidFill>
                </a:rPr>
                <a:t>Staffing Percentage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DBD208-2B74-4B59-AE5E-8777EF37CD78}"/>
                </a:ext>
              </a:extLst>
            </p:cNvPr>
            <p:cNvSpPr/>
            <p:nvPr/>
          </p:nvSpPr>
          <p:spPr>
            <a:xfrm>
              <a:off x="5969479" y="2922117"/>
              <a:ext cx="2099605" cy="6718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8024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4CF8336-3611-4970-A692-D60B3C35D5C8}"/>
              </a:ext>
            </a:extLst>
          </p:cNvPr>
          <p:cNvSpPr txBox="1">
            <a:spLocks/>
          </p:cNvSpPr>
          <p:nvPr/>
        </p:nvSpPr>
        <p:spPr>
          <a:xfrm>
            <a:off x="7887855" y="6395774"/>
            <a:ext cx="4086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6" name="Group 5" descr="Example of completed Salary Based Apportionment sheet for a hypothetical charter school.&#10;&#10;The Staff Index column is highlighted.">
            <a:extLst>
              <a:ext uri="{FF2B5EF4-FFF2-40B4-BE49-F238E27FC236}">
                <a16:creationId xmlns:a16="http://schemas.microsoft.com/office/drawing/2014/main" id="{8046D650-78DC-4F5B-A3E1-61ACDDABC89F}"/>
              </a:ext>
            </a:extLst>
          </p:cNvPr>
          <p:cNvGrpSpPr/>
          <p:nvPr/>
        </p:nvGrpSpPr>
        <p:grpSpPr>
          <a:xfrm>
            <a:off x="1224524" y="430247"/>
            <a:ext cx="9742952" cy="5997506"/>
            <a:chOff x="1224524" y="430247"/>
            <a:chExt cx="9742952" cy="5997506"/>
          </a:xfrm>
        </p:grpSpPr>
        <p:pic>
          <p:nvPicPr>
            <p:cNvPr id="5" name="Picture 4" descr="Example of completed Salary Based Apportionment sheet for a hypothetical charter school.&#10;&#10;The Staff Index column is highlighted.">
              <a:extLst>
                <a:ext uri="{FF2B5EF4-FFF2-40B4-BE49-F238E27FC236}">
                  <a16:creationId xmlns:a16="http://schemas.microsoft.com/office/drawing/2014/main" id="{4CC28D69-AC22-4E53-A455-E1FF6C916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524" y="430247"/>
              <a:ext cx="9742952" cy="599750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952003" y="2027745"/>
              <a:ext cx="678729" cy="19042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41191"/>
            <a:ext cx="10515600" cy="4695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- Charter School (Index)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457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descr="An image of a salary based apportionment template for a school district showing example information.&#10;&#10;Staff Index column is highlighted">
            <a:extLst>
              <a:ext uri="{FF2B5EF4-FFF2-40B4-BE49-F238E27FC236}">
                <a16:creationId xmlns:a16="http://schemas.microsoft.com/office/drawing/2014/main" id="{9C3CACA9-5915-4C68-AFEF-CAAC0841990A}"/>
              </a:ext>
            </a:extLst>
          </p:cNvPr>
          <p:cNvGrpSpPr/>
          <p:nvPr/>
        </p:nvGrpSpPr>
        <p:grpSpPr>
          <a:xfrm>
            <a:off x="1290828" y="483984"/>
            <a:ext cx="9610344" cy="6030468"/>
            <a:chOff x="1290828" y="483984"/>
            <a:chExt cx="9610344" cy="6030468"/>
          </a:xfrm>
        </p:grpSpPr>
        <p:pic>
          <p:nvPicPr>
            <p:cNvPr id="5" name="Picture 4" descr="An image of a salary based apportionment template for a school district showing example information.&#10;&#10;Staff Index column is highlighted">
              <a:extLst>
                <a:ext uri="{FF2B5EF4-FFF2-40B4-BE49-F238E27FC236}">
                  <a16:creationId xmlns:a16="http://schemas.microsoft.com/office/drawing/2014/main" id="{3BDAC109-22E5-4570-93B2-C53AA96D6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828" y="483984"/>
              <a:ext cx="9610344" cy="603046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086921" y="1697192"/>
              <a:ext cx="509296" cy="19042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(Index)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17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079" y="157556"/>
            <a:ext cx="8909946" cy="7445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Administrative Index (I.C. 33-1004A)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00975" y="6395774"/>
            <a:ext cx="417288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650" y="5023062"/>
            <a:ext cx="1030605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Only used for administrative staff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Information used is as of last Friday in September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Placement based on education and </a:t>
            </a:r>
            <a:r>
              <a:rPr lang="en-US" sz="2200" b="1" u="sng" dirty="0"/>
              <a:t>completed</a:t>
            </a:r>
            <a:r>
              <a:rPr lang="en-US" sz="2200" dirty="0"/>
              <a:t> experience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Factored Index = Total Pro-Rated Factor/Total FTE</a:t>
            </a:r>
          </a:p>
        </p:txBody>
      </p:sp>
      <p:pic>
        <p:nvPicPr>
          <p:cNvPr id="8" name="Picture 7" descr="An image of the table used to determine what index an administaitor falls under.&#10;&#10;Education if in 7 columns with the last 4 having overlap between degree types, and 14 columns for years of experience 0 to 13+.">
            <a:extLst>
              <a:ext uri="{FF2B5EF4-FFF2-40B4-BE49-F238E27FC236}">
                <a16:creationId xmlns:a16="http://schemas.microsoft.com/office/drawing/2014/main" id="{482CFE34-71DB-4365-8560-A8FFB5C6F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96" y="61485"/>
            <a:ext cx="8674608" cy="5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1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Staffing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505565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b="1" dirty="0">
                <a:latin typeface="+mn-lt"/>
              </a:rPr>
              <a:t>Last Friday in September </a:t>
            </a:r>
            <a:r>
              <a:rPr lang="en-US" dirty="0">
                <a:latin typeface="+mn-lt"/>
              </a:rPr>
              <a:t>(September </a:t>
            </a:r>
            <a:r>
              <a:rPr lang="en-US" dirty="0"/>
              <a:t>30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, 2022) </a:t>
            </a:r>
          </a:p>
          <a:p>
            <a:pPr lvl="1"/>
            <a:r>
              <a:rPr lang="en-US" dirty="0">
                <a:latin typeface="+mn-lt"/>
              </a:rPr>
              <a:t>This is the "snapshot“ for staffing data used in funding calculations</a:t>
            </a:r>
          </a:p>
          <a:p>
            <a:pPr marL="0" indent="0">
              <a:buNone/>
            </a:pPr>
            <a:endParaRPr lang="en-US" sz="1200" dirty="0">
              <a:latin typeface="+mn-lt"/>
            </a:endParaRPr>
          </a:p>
          <a:p>
            <a:r>
              <a:rPr lang="en-US" b="1" dirty="0">
                <a:latin typeface="+mn-lt"/>
              </a:rPr>
              <a:t>October 15, 2022</a:t>
            </a:r>
          </a:p>
          <a:p>
            <a:pPr lvl="1"/>
            <a:r>
              <a:rPr lang="en-US" sz="3100" dirty="0">
                <a:latin typeface="+mn-lt"/>
                <a:ea typeface="Times New Roman" pitchFamily="18" charset="0"/>
                <a:cs typeface="Calibri" pitchFamily="34" charset="0"/>
              </a:rPr>
              <a:t>All staff and assignment data must be uploaded using the SRM tool</a:t>
            </a:r>
          </a:p>
          <a:p>
            <a:pPr lvl="1"/>
            <a:r>
              <a:rPr lang="en-US" sz="3100" dirty="0">
                <a:latin typeface="+mn-lt"/>
                <a:ea typeface="Times New Roman" pitchFamily="18" charset="0"/>
                <a:cs typeface="Calibri" pitchFamily="34" charset="0"/>
              </a:rPr>
              <a:t>First upload that covers period through the “snapshot” date</a:t>
            </a:r>
          </a:p>
          <a:p>
            <a:pPr lvl="1"/>
            <a:r>
              <a:rPr lang="en-US" sz="3100" dirty="0">
                <a:latin typeface="+mn-lt"/>
                <a:ea typeface="Times New Roman" pitchFamily="18" charset="0"/>
                <a:cs typeface="Calibri" pitchFamily="34" charset="0"/>
              </a:rPr>
              <a:t>The data submitted must be free of errors and validated</a:t>
            </a:r>
          </a:p>
          <a:p>
            <a:pPr lvl="1"/>
            <a:r>
              <a:rPr lang="en-US" sz="3100" dirty="0">
                <a:latin typeface="+mn-lt"/>
                <a:ea typeface="Times New Roman" pitchFamily="18" charset="0"/>
                <a:cs typeface="Calibri" pitchFamily="34" charset="0"/>
              </a:rPr>
              <a:t>No other format will be accepted (I.C. §33-1004D)</a:t>
            </a:r>
          </a:p>
          <a:p>
            <a:endParaRPr lang="en-US" sz="1700" b="1" dirty="0">
              <a:latin typeface="+mn-lt"/>
              <a:ea typeface="Times New Roman" pitchFamily="18" charset="0"/>
              <a:cs typeface="Calibri" pitchFamily="34" charset="0"/>
            </a:endParaRPr>
          </a:p>
          <a:p>
            <a:r>
              <a:rPr lang="en-US" b="1" dirty="0">
                <a:latin typeface="+mn-lt"/>
              </a:rPr>
              <a:t>November 15, 2022</a:t>
            </a:r>
          </a:p>
          <a:p>
            <a:pPr lvl="1"/>
            <a:r>
              <a:rPr lang="en-US" sz="3200" dirty="0">
                <a:latin typeface="+mn-lt"/>
                <a:ea typeface="Times New Roman" pitchFamily="18" charset="0"/>
                <a:cs typeface="Calibri" pitchFamily="34" charset="0"/>
              </a:rPr>
              <a:t>Data submitted in this upload will automatically override the October upload for funding purposes</a:t>
            </a:r>
          </a:p>
          <a:p>
            <a:pPr lvl="1"/>
            <a:endParaRPr lang="en-US" sz="3200" dirty="0">
              <a:latin typeface="+mn-lt"/>
              <a:ea typeface="Times New Roman" pitchFamily="18" charset="0"/>
              <a:cs typeface="Calibri" pitchFamily="34" charset="0"/>
            </a:endParaRPr>
          </a:p>
          <a:p>
            <a:r>
              <a:rPr lang="en-US" b="1" dirty="0">
                <a:latin typeface="+mn-lt"/>
              </a:rPr>
              <a:t>Friday, December </a:t>
            </a:r>
            <a:r>
              <a:rPr lang="en-US" b="1" dirty="0"/>
              <a:t>2</a:t>
            </a:r>
            <a:r>
              <a:rPr lang="en-US" b="1" dirty="0">
                <a:latin typeface="+mn-lt"/>
              </a:rPr>
              <a:t>, 2022 </a:t>
            </a:r>
            <a:r>
              <a:rPr lang="en-US" sz="3600" dirty="0">
                <a:latin typeface="+mn-lt"/>
              </a:rPr>
              <a:t>-</a:t>
            </a:r>
            <a:r>
              <a:rPr lang="en-US" sz="3600" dirty="0">
                <a:latin typeface="+mn-lt"/>
                <a:ea typeface="Times New Roman" pitchFamily="18" charset="0"/>
                <a:cs typeface="Calibri" pitchFamily="34" charset="0"/>
              </a:rPr>
              <a:t> Last day to submit staffing corrections automatically for the February 15, 2023 payment.</a:t>
            </a:r>
          </a:p>
          <a:p>
            <a:pPr lvl="1"/>
            <a:r>
              <a:rPr lang="en-US" sz="3200" dirty="0">
                <a:latin typeface="+mn-lt"/>
                <a:ea typeface="Times New Roman" pitchFamily="18" charset="0"/>
                <a:cs typeface="Calibri" pitchFamily="34" charset="0"/>
              </a:rPr>
              <a:t>Revisions submitted after this date may not be reflected in the February 15 payment.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3435" y="6395774"/>
            <a:ext cx="4210427" cy="365125"/>
          </a:xfrm>
        </p:spPr>
        <p:txBody>
          <a:bodyPr/>
          <a:lstStyle/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63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dirty="0"/>
              <a:t>Index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33375" y="1152525"/>
            <a:ext cx="11640487" cy="5608373"/>
          </a:xfrm>
        </p:spPr>
        <p:txBody>
          <a:bodyPr>
            <a:noAutofit/>
          </a:bodyPr>
          <a:lstStyle/>
          <a:p>
            <a:pPr marL="342900" lvl="2" indent="-342900">
              <a:lnSpc>
                <a:spcPct val="70000"/>
              </a:lnSpc>
              <a:defRPr/>
            </a:pPr>
            <a:r>
              <a:rPr lang="en-US" sz="2900" dirty="0">
                <a:latin typeface="+mn-lt"/>
              </a:rPr>
              <a:t>Use information as of the last Friday in September</a:t>
            </a:r>
          </a:p>
          <a:p>
            <a:pPr marL="342900" lvl="2" indent="-342900">
              <a:lnSpc>
                <a:spcPct val="70000"/>
              </a:lnSpc>
              <a:defRPr/>
            </a:pPr>
            <a:endParaRPr lang="en-US" sz="2900" dirty="0">
              <a:latin typeface="+mn-lt"/>
            </a:endParaRPr>
          </a:p>
          <a:p>
            <a:pPr marL="342900" lvl="1" indent="-342900">
              <a:lnSpc>
                <a:spcPct val="7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defRPr/>
            </a:pPr>
            <a:r>
              <a:rPr lang="en-US" sz="2900" dirty="0">
                <a:latin typeface="+mn-lt"/>
              </a:rPr>
              <a:t>Prior years of experience are placed in five categories:</a:t>
            </a:r>
          </a:p>
          <a:p>
            <a:pPr marL="914400" lvl="4" indent="-457200">
              <a:lnSpc>
                <a:spcPct val="70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500" dirty="0">
                <a:latin typeface="+mn-lt"/>
              </a:rPr>
              <a:t> Idaho Public K-12</a:t>
            </a:r>
          </a:p>
          <a:p>
            <a:pPr marL="914400" lvl="4" indent="-457200">
              <a:lnSpc>
                <a:spcPct val="70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500" dirty="0">
                <a:latin typeface="+mn-lt"/>
              </a:rPr>
              <a:t> Public K-12 Outside Idaho</a:t>
            </a:r>
          </a:p>
          <a:p>
            <a:pPr marL="914400" lvl="4" indent="-457200">
              <a:lnSpc>
                <a:spcPct val="70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500" dirty="0">
                <a:latin typeface="+mn-lt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Accredited </a:t>
            </a:r>
            <a:r>
              <a:rPr lang="en-US" sz="2500" dirty="0">
                <a:latin typeface="+mn-lt"/>
              </a:rPr>
              <a:t>Private or Parochial K-12</a:t>
            </a:r>
          </a:p>
          <a:p>
            <a:pPr marL="914400" lvl="4" indent="-457200">
              <a:lnSpc>
                <a:spcPct val="70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500" dirty="0">
                <a:latin typeface="+mn-lt"/>
              </a:rPr>
              <a:t> Accredited Idaho College or University (05-06 SY or later)</a:t>
            </a:r>
          </a:p>
          <a:p>
            <a:pPr marL="1143000" lvl="5">
              <a:lnSpc>
                <a:spcPct val="7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Experience must be equivalent to the K-12 instruction environment</a:t>
            </a:r>
          </a:p>
          <a:p>
            <a:pPr marL="914400" lvl="4" indent="-457200">
              <a:lnSpc>
                <a:spcPct val="70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500" dirty="0">
                <a:latin typeface="+mn-lt"/>
              </a:rPr>
              <a:t> Accredited College or University Outside Idaho (05-06 SY or later)</a:t>
            </a:r>
          </a:p>
          <a:p>
            <a:pPr marL="1143000" lvl="5">
              <a:lnSpc>
                <a:spcPct val="7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Experience must be equivalent to the K-12 instruction environment</a:t>
            </a:r>
          </a:p>
          <a:p>
            <a:pPr marL="228600" lvl="3">
              <a:lnSpc>
                <a:spcPct val="70000"/>
              </a:lnSpc>
              <a:defRPr/>
            </a:pPr>
            <a:endParaRPr lang="en-US" sz="3000" dirty="0">
              <a:latin typeface="+mn-lt"/>
            </a:endParaRPr>
          </a:p>
          <a:p>
            <a:pPr marL="228600" lvl="3">
              <a:lnSpc>
                <a:spcPct val="70000"/>
              </a:lnSpc>
              <a:defRPr/>
            </a:pPr>
            <a:r>
              <a:rPr lang="en-US" sz="2900" dirty="0">
                <a:latin typeface="+mn-lt"/>
              </a:rPr>
              <a:t>K-12 experience must be under a certificated contract to be counted</a:t>
            </a:r>
          </a:p>
          <a:p>
            <a:pPr marL="685800" lvl="4">
              <a:lnSpc>
                <a:spcPct val="70000"/>
              </a:lnSpc>
              <a:defRPr/>
            </a:pPr>
            <a:r>
              <a:rPr lang="en-US" sz="2900" dirty="0">
                <a:latin typeface="+mn-lt"/>
              </a:rPr>
              <a:t>Includes administrative, instructional, and pupil services experience</a:t>
            </a:r>
          </a:p>
          <a:p>
            <a:pPr marL="228600" lvl="3">
              <a:lnSpc>
                <a:spcPct val="70000"/>
              </a:lnSpc>
              <a:defRPr/>
            </a:pPr>
            <a:endParaRPr lang="en-US" sz="3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43004" y="6395774"/>
            <a:ext cx="4330858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31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dirty="0"/>
              <a:t>Admin Index Experience (Cont.)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33375" y="1333501"/>
            <a:ext cx="11640487" cy="542739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2900" dirty="0">
                <a:latin typeface="+mn-lt"/>
              </a:rPr>
              <a:t>Uses actual number of </a:t>
            </a:r>
            <a:r>
              <a:rPr lang="en-US" sz="2900" b="1" u="sng" dirty="0">
                <a:latin typeface="+mn-lt"/>
              </a:rPr>
              <a:t>prior</a:t>
            </a:r>
            <a:r>
              <a:rPr lang="en-US" sz="2900" dirty="0">
                <a:latin typeface="+mn-lt"/>
              </a:rPr>
              <a:t> years of experience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2500" b="1" u="sng" dirty="0">
                <a:solidFill>
                  <a:srgbClr val="C00000"/>
                </a:solidFill>
                <a:latin typeface="+mn-lt"/>
              </a:rPr>
              <a:t>Do not count the current year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2500" dirty="0">
                <a:latin typeface="+mn-lt"/>
              </a:rPr>
              <a:t>Experience increases </a:t>
            </a:r>
            <a:r>
              <a:rPr lang="en-US" sz="2500" b="1" u="sng" dirty="0">
                <a:latin typeface="+mn-lt"/>
              </a:rPr>
              <a:t>after</a:t>
            </a:r>
            <a:r>
              <a:rPr lang="en-US" sz="2500" dirty="0">
                <a:latin typeface="+mn-lt"/>
              </a:rPr>
              <a:t> the school year is over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2500" dirty="0">
                <a:latin typeface="+mn-lt"/>
              </a:rPr>
              <a:t>Staff in their first year ever holding a certificated contract would report as 0</a:t>
            </a:r>
          </a:p>
          <a:p>
            <a:pPr marL="457200" lvl="1" indent="0">
              <a:lnSpc>
                <a:spcPct val="70000"/>
              </a:lnSpc>
              <a:buClr>
                <a:schemeClr val="tx1"/>
              </a:buClr>
              <a:buNone/>
              <a:defRPr/>
            </a:pPr>
            <a:endParaRPr lang="en-US" sz="2500" dirty="0">
              <a:latin typeface="+mn-lt"/>
            </a:endParaRPr>
          </a:p>
          <a:p>
            <a:pPr marL="457200" lvl="1" indent="0">
              <a:lnSpc>
                <a:spcPct val="70000"/>
              </a:lnSpc>
              <a:buClr>
                <a:schemeClr val="tx1"/>
              </a:buClr>
              <a:buNone/>
              <a:defRPr/>
            </a:pPr>
            <a:endParaRPr lang="en-US" sz="2500" dirty="0">
              <a:latin typeface="+mn-lt"/>
            </a:endParaRPr>
          </a:p>
          <a:p>
            <a:pPr marL="342900" lvl="1" indent="-342900">
              <a:lnSpc>
                <a:spcPct val="70000"/>
              </a:lnSpc>
              <a:defRPr/>
            </a:pPr>
            <a:r>
              <a:rPr lang="en-US" sz="2900" dirty="0">
                <a:latin typeface="+mn-lt"/>
              </a:rPr>
              <a:t>Experience is counted in whole years only</a:t>
            </a:r>
          </a:p>
          <a:p>
            <a:pPr marL="800100" lvl="2" indent="-342900">
              <a:lnSpc>
                <a:spcPct val="70000"/>
              </a:lnSpc>
              <a:defRPr/>
            </a:pPr>
            <a:r>
              <a:rPr lang="en-US" sz="2500" dirty="0">
                <a:latin typeface="+mn-lt"/>
              </a:rPr>
              <a:t>0.50 eligible FTE or more = 1 year</a:t>
            </a:r>
          </a:p>
          <a:p>
            <a:pPr marL="800100" lvl="2" indent="-342900">
              <a:lnSpc>
                <a:spcPct val="70000"/>
              </a:lnSpc>
              <a:defRPr/>
            </a:pPr>
            <a:r>
              <a:rPr lang="en-US" sz="2500" dirty="0">
                <a:latin typeface="+mn-lt"/>
              </a:rPr>
              <a:t>Less than 0.50 eligible FTE is not counted</a:t>
            </a:r>
          </a:p>
          <a:p>
            <a:pPr marL="800100" lvl="3" indent="-342900">
              <a:lnSpc>
                <a:spcPct val="70000"/>
              </a:lnSpc>
              <a:defRPr/>
            </a:pPr>
            <a:r>
              <a:rPr lang="en-US" sz="2500" dirty="0">
                <a:latin typeface="+mn-lt"/>
              </a:rPr>
              <a:t>Each year is considered separately</a:t>
            </a:r>
          </a:p>
          <a:p>
            <a:pPr marL="800100" lvl="3" indent="-342900">
              <a:lnSpc>
                <a:spcPct val="70000"/>
              </a:lnSpc>
              <a:defRPr/>
            </a:pPr>
            <a:r>
              <a:rPr lang="en-US" sz="2500" dirty="0">
                <a:latin typeface="+mn-lt"/>
              </a:rPr>
              <a:t>Partial years cannot be combined</a:t>
            </a:r>
          </a:p>
          <a:p>
            <a:pPr marL="800100" lvl="3" indent="-342900">
              <a:lnSpc>
                <a:spcPct val="70000"/>
              </a:lnSpc>
              <a:defRPr/>
            </a:pPr>
            <a:endParaRPr lang="en-US" sz="2500" dirty="0">
              <a:latin typeface="+mn-lt"/>
            </a:endParaRPr>
          </a:p>
          <a:p>
            <a:pPr marL="342900" lvl="2" indent="-342900">
              <a:lnSpc>
                <a:spcPct val="70000"/>
              </a:lnSpc>
              <a:defRPr/>
            </a:pPr>
            <a:r>
              <a:rPr lang="en-US" sz="2900" u="sng" dirty="0">
                <a:latin typeface="+mn-lt"/>
              </a:rPr>
              <a:t>Be Careful</a:t>
            </a:r>
            <a:endParaRPr lang="en-US" sz="2900" b="1" u="sng" dirty="0">
              <a:latin typeface="+mn-lt"/>
            </a:endParaRPr>
          </a:p>
          <a:p>
            <a:pPr marL="800100" lvl="3" indent="-342900">
              <a:lnSpc>
                <a:spcPct val="70000"/>
              </a:lnSpc>
              <a:defRPr/>
            </a:pPr>
            <a:r>
              <a:rPr lang="en-US" sz="2500" dirty="0">
                <a:latin typeface="+mn-lt"/>
              </a:rPr>
              <a:t>Check what you’ve reported in recent years and make sure everything makes sense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79434" y="6395774"/>
            <a:ext cx="3994428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87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dirty="0"/>
              <a:t>Admin Index Education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33375" y="1152525"/>
            <a:ext cx="11640487" cy="5608373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2900" dirty="0">
                <a:latin typeface="+mn-lt"/>
              </a:rPr>
              <a:t>Degree</a:t>
            </a:r>
          </a:p>
          <a:p>
            <a:pPr marL="914400" lvl="3" indent="-457200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2500" dirty="0">
                <a:latin typeface="+mn-lt"/>
              </a:rPr>
              <a:t>Highest Degree claimed for funding</a:t>
            </a:r>
          </a:p>
          <a:p>
            <a:pPr marL="914400" lvl="3" indent="-457200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2500" dirty="0">
                <a:latin typeface="+mn-lt"/>
              </a:rPr>
              <a:t>May not be highest degree obtained</a:t>
            </a:r>
          </a:p>
          <a:p>
            <a:pPr marL="914400" lvl="3" indent="-457200">
              <a:lnSpc>
                <a:spcPct val="70000"/>
              </a:lnSpc>
              <a:buClr>
                <a:schemeClr val="tx1"/>
              </a:buClr>
              <a:defRPr/>
            </a:pPr>
            <a:endParaRPr lang="en-US" sz="1000" dirty="0">
              <a:latin typeface="+mn-lt"/>
            </a:endParaRPr>
          </a:p>
          <a:p>
            <a:pPr marL="457200" lvl="1" indent="-457200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2900" dirty="0">
                <a:latin typeface="+mn-lt"/>
              </a:rPr>
              <a:t>Initial certification</a:t>
            </a:r>
          </a:p>
          <a:p>
            <a:pPr marL="914400" lvl="3" indent="-457200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2500" dirty="0">
                <a:latin typeface="+mn-lt"/>
              </a:rPr>
              <a:t>Issue date of the first certificate (may be outside Idaho or after BA)</a:t>
            </a:r>
          </a:p>
          <a:p>
            <a:pPr marL="914400" lvl="3" indent="-457200">
              <a:lnSpc>
                <a:spcPct val="70000"/>
              </a:lnSpc>
              <a:buClr>
                <a:schemeClr val="tx1"/>
              </a:buClr>
              <a:defRPr/>
            </a:pPr>
            <a:endParaRPr lang="en-US" sz="1000" dirty="0">
              <a:latin typeface="+mn-lt"/>
            </a:endParaRPr>
          </a:p>
          <a:p>
            <a:pPr marL="457200" lvl="1" indent="-457200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2900" dirty="0">
                <a:latin typeface="+mn-lt"/>
              </a:rPr>
              <a:t>Additional Credits</a:t>
            </a:r>
          </a:p>
          <a:p>
            <a:pPr marL="914400" lvl="3" indent="-457200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2500" dirty="0">
                <a:latin typeface="+mn-lt"/>
              </a:rPr>
              <a:t>Earned beyond the degree reported </a:t>
            </a:r>
            <a:r>
              <a:rPr lang="en-US" sz="2500" b="1" u="sng" dirty="0">
                <a:latin typeface="+mn-lt"/>
              </a:rPr>
              <a:t>and after</a:t>
            </a:r>
            <a:r>
              <a:rPr lang="en-US" sz="2500" dirty="0">
                <a:latin typeface="+mn-lt"/>
              </a:rPr>
              <a:t> initial certification</a:t>
            </a:r>
          </a:p>
          <a:p>
            <a:pPr marL="914400" lvl="3" indent="-457200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2500" dirty="0">
                <a:latin typeface="+mn-lt"/>
              </a:rPr>
              <a:t>Accredited college transcript credits only</a:t>
            </a:r>
          </a:p>
          <a:p>
            <a:pPr marL="914400" lvl="3" indent="-457200">
              <a:lnSpc>
                <a:spcPct val="70000"/>
              </a:lnSpc>
              <a:defRPr/>
            </a:pPr>
            <a:r>
              <a:rPr lang="en-US" sz="2500" strike="sngStrike" dirty="0">
                <a:solidFill>
                  <a:srgbClr val="C00000"/>
                </a:solidFill>
                <a:latin typeface="+mn-lt"/>
              </a:rPr>
              <a:t>Must be in a relevant pedagogy or content as determined by Teacher Certification</a:t>
            </a:r>
          </a:p>
          <a:p>
            <a:pPr marL="914400" lvl="3" indent="-457200">
              <a:lnSpc>
                <a:spcPct val="70000"/>
              </a:lnSpc>
              <a:defRPr/>
            </a:pPr>
            <a:r>
              <a:rPr lang="en-US" sz="2500" dirty="0">
                <a:latin typeface="+mn-lt"/>
              </a:rPr>
              <a:t>Reported in semester credit hours only</a:t>
            </a:r>
          </a:p>
          <a:p>
            <a:pPr marL="914400" lvl="3" indent="-457200">
              <a:lnSpc>
                <a:spcPct val="70000"/>
              </a:lnSpc>
              <a:defRPr/>
            </a:pPr>
            <a:r>
              <a:rPr lang="en-US" sz="2500" u="sng" dirty="0">
                <a:solidFill>
                  <a:schemeClr val="tx1"/>
                </a:solidFill>
                <a:latin typeface="+mn-lt"/>
              </a:rPr>
              <a:t>Do not report in-service credits</a:t>
            </a:r>
          </a:p>
          <a:p>
            <a:pPr marL="457200" indent="-457200">
              <a:lnSpc>
                <a:spcPct val="70000"/>
              </a:lnSpc>
              <a:spcBef>
                <a:spcPts val="500"/>
              </a:spcBef>
              <a:defRPr/>
            </a:pPr>
            <a:endParaRPr lang="en-US" sz="1000" dirty="0"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500"/>
              </a:spcBef>
              <a:defRPr/>
            </a:pPr>
            <a:r>
              <a:rPr lang="en-US" sz="2900" dirty="0">
                <a:latin typeface="+mn-lt"/>
              </a:rPr>
              <a:t>Education must reflect the last Friday in September</a:t>
            </a:r>
          </a:p>
          <a:p>
            <a:pPr marL="914400" lvl="1" indent="-457200">
              <a:lnSpc>
                <a:spcPct val="70000"/>
              </a:lnSpc>
              <a:defRPr/>
            </a:pPr>
            <a:r>
              <a:rPr lang="en-US" sz="2500" dirty="0">
                <a:solidFill>
                  <a:srgbClr val="C00000"/>
                </a:solidFill>
                <a:latin typeface="+mn-lt"/>
              </a:rPr>
              <a:t>Do not update degrees and credits earned in the current year in ISEE as this may cause errors</a:t>
            </a:r>
          </a:p>
          <a:p>
            <a:pPr marL="457200" indent="-457200"/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79434" y="6395774"/>
            <a:ext cx="3994428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8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dirty="0"/>
              <a:t>Admin Index Education (Cont.)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33375" y="1152525"/>
            <a:ext cx="11640487" cy="5608373"/>
          </a:xfrm>
        </p:spPr>
        <p:txBody>
          <a:bodyPr>
            <a:noAutofit/>
          </a:bodyPr>
          <a:lstStyle/>
          <a:p>
            <a:pPr marL="457200" indent="-457200">
              <a:lnSpc>
                <a:spcPct val="70000"/>
              </a:lnSpc>
              <a:spcBef>
                <a:spcPts val="500"/>
              </a:spcBef>
              <a:defRPr/>
            </a:pPr>
            <a:r>
              <a:rPr lang="en-US" sz="2600" dirty="0">
                <a:latin typeface="+mn-lt"/>
              </a:rPr>
              <a:t>The index table has degrees and credits that overlap</a:t>
            </a:r>
          </a:p>
          <a:p>
            <a:pPr marL="914400" lvl="1" indent="-457200">
              <a:lnSpc>
                <a:spcPct val="70000"/>
              </a:lnSpc>
              <a:defRPr/>
            </a:pPr>
            <a:r>
              <a:rPr lang="en-US" sz="2200" dirty="0">
                <a:latin typeface="+mn-lt"/>
              </a:rPr>
              <a:t>Use the most beneficial multiplier</a:t>
            </a:r>
          </a:p>
          <a:p>
            <a:pPr marL="457200" indent="-457200">
              <a:lnSpc>
                <a:spcPct val="70000"/>
              </a:lnSpc>
              <a:spcBef>
                <a:spcPts val="500"/>
              </a:spcBef>
              <a:defRPr/>
            </a:pPr>
            <a:endParaRPr lang="en-US" sz="2600" dirty="0"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500"/>
              </a:spcBef>
              <a:defRPr/>
            </a:pPr>
            <a:r>
              <a:rPr lang="en-US" sz="2600" dirty="0">
                <a:latin typeface="+mn-lt"/>
              </a:rPr>
              <a:t>Example:</a:t>
            </a:r>
          </a:p>
          <a:p>
            <a:pPr marL="914400" lvl="1" indent="-457200">
              <a:lnSpc>
                <a:spcPct val="70000"/>
              </a:lnSpc>
              <a:defRPr/>
            </a:pPr>
            <a:r>
              <a:rPr lang="en-US" sz="2200" dirty="0">
                <a:latin typeface="+mn-lt"/>
              </a:rPr>
              <a:t>A certificated employee has 5 credits beyond their MA and initial certification</a:t>
            </a:r>
          </a:p>
          <a:p>
            <a:pPr marL="914400" lvl="1" indent="-457200">
              <a:lnSpc>
                <a:spcPct val="70000"/>
              </a:lnSpc>
              <a:defRPr/>
            </a:pPr>
            <a:r>
              <a:rPr lang="en-US" sz="2200" dirty="0">
                <a:latin typeface="+mn-lt"/>
              </a:rPr>
              <a:t>They also have 62 credits earned after their BA and initial certification</a:t>
            </a:r>
          </a:p>
          <a:p>
            <a:pPr marL="914400" lvl="1" indent="-457200">
              <a:lnSpc>
                <a:spcPct val="70000"/>
              </a:lnSpc>
              <a:defRPr/>
            </a:pPr>
            <a:r>
              <a:rPr lang="en-US" sz="2200" dirty="0">
                <a:latin typeface="+mn-lt"/>
              </a:rPr>
              <a:t>The index multiplier is higher if reported as BA+60 instead of a MA + 0</a:t>
            </a:r>
          </a:p>
          <a:p>
            <a:pPr marL="457200" indent="-457200"/>
            <a:endParaRPr lang="en-US" sz="1800" b="1" dirty="0">
              <a:solidFill>
                <a:srgbClr val="0000FF"/>
              </a:solidFill>
              <a:latin typeface="+mn-lt"/>
            </a:endParaRPr>
          </a:p>
          <a:p>
            <a:pPr marL="457200" indent="-457200"/>
            <a:endParaRPr lang="en-US" sz="1800" b="1" dirty="0">
              <a:solidFill>
                <a:srgbClr val="0000FF"/>
              </a:solidFill>
              <a:latin typeface="+mn-lt"/>
            </a:endParaRPr>
          </a:p>
          <a:p>
            <a:pPr marL="457200" indent="-457200"/>
            <a:endParaRPr lang="en-US" sz="1800" b="1" dirty="0">
              <a:solidFill>
                <a:srgbClr val="0000FF"/>
              </a:solidFill>
              <a:latin typeface="+mn-lt"/>
            </a:endParaRPr>
          </a:p>
          <a:p>
            <a:pPr marL="457200" indent="-457200"/>
            <a:endParaRPr lang="en-US" sz="1800" b="1" dirty="0">
              <a:solidFill>
                <a:srgbClr val="0000FF"/>
              </a:solidFill>
              <a:latin typeface="+mn-lt"/>
            </a:endParaRPr>
          </a:p>
          <a:p>
            <a:pPr marL="457200" indent="-457200"/>
            <a:endParaRPr lang="en-US" sz="1800" b="1" dirty="0">
              <a:solidFill>
                <a:srgbClr val="0000FF"/>
              </a:solidFill>
              <a:latin typeface="+mn-lt"/>
            </a:endParaRPr>
          </a:p>
          <a:p>
            <a:pPr marL="457200" indent="-457200"/>
            <a:endParaRPr lang="en-US" sz="1800" b="1" dirty="0">
              <a:solidFill>
                <a:srgbClr val="0000FF"/>
              </a:solidFill>
              <a:latin typeface="+mn-lt"/>
            </a:endParaRPr>
          </a:p>
          <a:p>
            <a:pPr marL="457200" indent="-457200"/>
            <a:endParaRPr lang="en-US" sz="1800" b="1" dirty="0">
              <a:solidFill>
                <a:srgbClr val="0000FF"/>
              </a:solidFill>
              <a:latin typeface="+mn-lt"/>
            </a:endParaRPr>
          </a:p>
          <a:p>
            <a:pPr marL="914400" lvl="1" indent="-457200">
              <a:lnSpc>
                <a:spcPct val="70000"/>
              </a:lnSpc>
              <a:defRPr/>
            </a:pPr>
            <a:r>
              <a:rPr lang="en-US" sz="2200" dirty="0">
                <a:solidFill>
                  <a:srgbClr val="C00000"/>
                </a:solidFill>
                <a:latin typeface="+mn-lt"/>
              </a:rPr>
              <a:t>If also instructional or pupil services, MA would be reported as second degree to receive Education Allocations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1475" y="6395774"/>
            <a:ext cx="398238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 descr="An image of the experience and education multiplier table highlighting the difference placements mentioned above." title="Image of Example Abo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19" y="3527631"/>
            <a:ext cx="6715282" cy="223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698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7C27C9B-FB6B-4553-B579-B71B8DD725EF}"/>
              </a:ext>
            </a:extLst>
          </p:cNvPr>
          <p:cNvSpPr txBox="1">
            <a:spLocks/>
          </p:cNvSpPr>
          <p:nvPr/>
        </p:nvSpPr>
        <p:spPr>
          <a:xfrm>
            <a:off x="7887855" y="6395774"/>
            <a:ext cx="4086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6" name="Group 5" descr="Example of completed Salary Based Apportionment sheet for a hypothetical charter school.&#10;&#10;Base Salary and Average Salary columns are highlighted.">
            <a:extLst>
              <a:ext uri="{FF2B5EF4-FFF2-40B4-BE49-F238E27FC236}">
                <a16:creationId xmlns:a16="http://schemas.microsoft.com/office/drawing/2014/main" id="{803D1C21-817B-49BC-8378-8668AA7BB487}"/>
              </a:ext>
            </a:extLst>
          </p:cNvPr>
          <p:cNvGrpSpPr/>
          <p:nvPr/>
        </p:nvGrpSpPr>
        <p:grpSpPr>
          <a:xfrm>
            <a:off x="1224524" y="430247"/>
            <a:ext cx="9742952" cy="5997506"/>
            <a:chOff x="1224524" y="430247"/>
            <a:chExt cx="9742952" cy="5997506"/>
          </a:xfrm>
        </p:grpSpPr>
        <p:pic>
          <p:nvPicPr>
            <p:cNvPr id="5" name="Picture 4" descr="Example of completed Salary Based Apportionment sheet for a hypothetical charter school.&#10;&#10;Base Salary and Average Salary columns are highlighted.">
              <a:extLst>
                <a:ext uri="{FF2B5EF4-FFF2-40B4-BE49-F238E27FC236}">
                  <a16:creationId xmlns:a16="http://schemas.microsoft.com/office/drawing/2014/main" id="{1E59168A-D612-4434-AA6D-3F6DB9C92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524" y="430247"/>
              <a:ext cx="9742952" cy="599750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675601" y="2091726"/>
              <a:ext cx="694635" cy="19042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41191"/>
            <a:ext cx="10515600" cy="469556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D74B4"/>
                </a:solidFill>
              </a:rPr>
              <a:t>2022-2023 Salary Based &amp; Benefit Apportionment - Charter School (Base Salaries)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403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An image of a salary based apportionment template for a school district showing example information.&#10;&#10;Base Salary and Average Salary columns are highlighted.">
            <a:extLst>
              <a:ext uri="{FF2B5EF4-FFF2-40B4-BE49-F238E27FC236}">
                <a16:creationId xmlns:a16="http://schemas.microsoft.com/office/drawing/2014/main" id="{CC573438-2E3E-4FE4-B344-A9A51D670492}"/>
              </a:ext>
            </a:extLst>
          </p:cNvPr>
          <p:cNvGrpSpPr/>
          <p:nvPr/>
        </p:nvGrpSpPr>
        <p:grpSpPr>
          <a:xfrm>
            <a:off x="1432974" y="495398"/>
            <a:ext cx="9610344" cy="6030468"/>
            <a:chOff x="1432974" y="495398"/>
            <a:chExt cx="9610344" cy="6030468"/>
          </a:xfrm>
        </p:grpSpPr>
        <p:pic>
          <p:nvPicPr>
            <p:cNvPr id="6" name="Picture 5" descr="An image of a salary based apportionment template for a school district showing example information.&#10;&#10;Base Salary and Average Salary columns are highlighted.">
              <a:extLst>
                <a:ext uri="{FF2B5EF4-FFF2-40B4-BE49-F238E27FC236}">
                  <a16:creationId xmlns:a16="http://schemas.microsoft.com/office/drawing/2014/main" id="{6FE81D1B-A272-4CE9-BF95-012400E2D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974" y="495398"/>
              <a:ext cx="9610344" cy="6030468"/>
            </a:xfrm>
            <a:prstGeom prst="rect">
              <a:avLst/>
            </a:prstGeom>
          </p:spPr>
        </p:pic>
        <p:grpSp>
          <p:nvGrpSpPr>
            <p:cNvPr id="4" name="Group 3" descr="An image of a salary based apportionment template for a school district showing example information.&#10;&#10;Base Salary and Average Salry columns are highlighted." title="An image of a salary based apportionment template for a school district showing example information."/>
            <p:cNvGrpSpPr/>
            <p:nvPr/>
          </p:nvGrpSpPr>
          <p:grpSpPr>
            <a:xfrm>
              <a:off x="8715375" y="1711143"/>
              <a:ext cx="747756" cy="1904215"/>
              <a:chOff x="8725685" y="1782329"/>
              <a:chExt cx="606854" cy="190421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25685" y="1782329"/>
                <a:ext cx="597425" cy="190421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735114" y="1782329"/>
                <a:ext cx="597425" cy="190421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(Base Salaries)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1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sz="3800" dirty="0"/>
              <a:t>Salary Based Apportionment Base Salaries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696824"/>
            <a:ext cx="10515600" cy="39946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600" b="1" u="sng" dirty="0">
                <a:solidFill>
                  <a:schemeClr val="tx1"/>
                </a:solidFill>
              </a:rPr>
              <a:t>FY 2023 Base Salaries (I.C. 33-1004E)(4)&amp;(5</a:t>
            </a:r>
            <a:r>
              <a:rPr lang="en-US" sz="2600" b="1" dirty="0">
                <a:solidFill>
                  <a:schemeClr val="tx1"/>
                </a:solidFill>
              </a:rPr>
              <a:t>) - </a:t>
            </a:r>
            <a:r>
              <a:rPr lang="en-US" sz="2600" dirty="0"/>
              <a:t>Reviewed and set by the legislature each year.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600" b="1" dirty="0"/>
              <a:t>	</a:t>
            </a:r>
          </a:p>
          <a:p>
            <a:pPr marL="687388">
              <a:buFontTx/>
              <a:buChar char="-"/>
              <a:defRPr/>
            </a:pPr>
            <a:r>
              <a:rPr lang="en-US" sz="2600" dirty="0">
                <a:solidFill>
                  <a:schemeClr val="tx1"/>
                </a:solidFill>
              </a:rPr>
              <a:t>Administrative - </a:t>
            </a:r>
            <a:r>
              <a:rPr lang="en-US" sz="2600" b="1" dirty="0">
                <a:solidFill>
                  <a:schemeClr val="tx1"/>
                </a:solidFill>
              </a:rPr>
              <a:t>$41,491</a:t>
            </a:r>
          </a:p>
          <a:p>
            <a:pPr marL="457200" lvl="1" indent="0">
              <a:buFontTx/>
              <a:buNone/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 lvl="1">
              <a:buFontTx/>
              <a:buChar char="-"/>
              <a:defRPr/>
            </a:pPr>
            <a:r>
              <a:rPr lang="en-US" sz="2600" dirty="0">
                <a:solidFill>
                  <a:schemeClr val="tx1"/>
                </a:solidFill>
              </a:rPr>
              <a:t>Classified staff - </a:t>
            </a:r>
            <a:r>
              <a:rPr lang="en-US" sz="2600" b="1" dirty="0">
                <a:solidFill>
                  <a:schemeClr val="tx1"/>
                </a:solidFill>
              </a:rPr>
              <a:t>$24,841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3273" y="6395774"/>
            <a:ext cx="4030589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12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97506AC-E277-41B0-80B5-CA076B4C745E}"/>
              </a:ext>
            </a:extLst>
          </p:cNvPr>
          <p:cNvSpPr txBox="1">
            <a:spLocks/>
          </p:cNvSpPr>
          <p:nvPr/>
        </p:nvSpPr>
        <p:spPr>
          <a:xfrm>
            <a:off x="7887855" y="6395774"/>
            <a:ext cx="4086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10" name="Group 9" descr="Example of completed Salary Based Apportionment sheet for a hypothetical charter school.&#10;&#10;Base Salary and Average Salary columns are highlighted.">
            <a:extLst>
              <a:ext uri="{FF2B5EF4-FFF2-40B4-BE49-F238E27FC236}">
                <a16:creationId xmlns:a16="http://schemas.microsoft.com/office/drawing/2014/main" id="{0A501C44-AB85-46ED-A616-784F53C733C4}"/>
              </a:ext>
            </a:extLst>
          </p:cNvPr>
          <p:cNvGrpSpPr/>
          <p:nvPr/>
        </p:nvGrpSpPr>
        <p:grpSpPr>
          <a:xfrm>
            <a:off x="1224524" y="430247"/>
            <a:ext cx="9742952" cy="5997506"/>
            <a:chOff x="1224524" y="430247"/>
            <a:chExt cx="9742952" cy="5997506"/>
          </a:xfrm>
        </p:grpSpPr>
        <p:pic>
          <p:nvPicPr>
            <p:cNvPr id="6" name="Picture 5" descr="Example of completed Salary Based Apportionment sheet for a hypothetical charter school.&#10;&#10;Base Salary and Average Salary columns are highlighted.">
              <a:extLst>
                <a:ext uri="{FF2B5EF4-FFF2-40B4-BE49-F238E27FC236}">
                  <a16:creationId xmlns:a16="http://schemas.microsoft.com/office/drawing/2014/main" id="{A5C2352B-843F-43A3-ADCF-EBE6BD178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524" y="430247"/>
              <a:ext cx="9742952" cy="599750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382126" y="2027941"/>
              <a:ext cx="749766" cy="19042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41191"/>
            <a:ext cx="10515600" cy="469556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D74B4"/>
                </a:solidFill>
              </a:rPr>
              <a:t>2022-2023 Salary Based &amp; Benefit Apportionment - Charter School (Calculated Salaries)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28392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descr="An image of a salary based apportionment template for a school district showing example information.&#10;&#10;An image of a salary based apportionment template for a school district showing example information.&#10;&#10;Base Salary and Average Salary columns are highlighted.">
            <a:extLst>
              <a:ext uri="{FF2B5EF4-FFF2-40B4-BE49-F238E27FC236}">
                <a16:creationId xmlns:a16="http://schemas.microsoft.com/office/drawing/2014/main" id="{97E26C88-D165-4B10-989E-5809A5610024}"/>
              </a:ext>
            </a:extLst>
          </p:cNvPr>
          <p:cNvGrpSpPr/>
          <p:nvPr/>
        </p:nvGrpSpPr>
        <p:grpSpPr>
          <a:xfrm>
            <a:off x="1245284" y="547868"/>
            <a:ext cx="9610344" cy="6030468"/>
            <a:chOff x="1245284" y="547868"/>
            <a:chExt cx="9610344" cy="6030468"/>
          </a:xfrm>
        </p:grpSpPr>
        <p:pic>
          <p:nvPicPr>
            <p:cNvPr id="5" name="Picture 4" descr="An image of a salary based apportionment template for a school district showing example information.&#10;&#10;An image of a salary based apportionment template for a school district showing example information.&#10;&#10;Base Salary and Average Salry columns are highlighted.">
              <a:extLst>
                <a:ext uri="{FF2B5EF4-FFF2-40B4-BE49-F238E27FC236}">
                  <a16:creationId xmlns:a16="http://schemas.microsoft.com/office/drawing/2014/main" id="{A7516436-54F3-41B0-853E-F38D88065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284" y="547868"/>
              <a:ext cx="9610344" cy="603046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4220" y="1658887"/>
              <a:ext cx="597425" cy="19042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(Average Salary)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59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r>
              <a:rPr lang="en-US" dirty="0"/>
              <a:t>Salary Based Apportionment Average Salaries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defRPr/>
            </a:pPr>
            <a:endParaRPr lang="en-US" sz="21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2100" b="1" dirty="0">
                <a:solidFill>
                  <a:schemeClr val="tx1"/>
                </a:solidFill>
              </a:rPr>
              <a:t>1. </a:t>
            </a:r>
            <a:r>
              <a:rPr lang="en-US" sz="2100" b="1" u="sng" dirty="0">
                <a:solidFill>
                  <a:schemeClr val="tx1"/>
                </a:solidFill>
              </a:rPr>
              <a:t>Administrative Staff Average Salary</a:t>
            </a:r>
            <a:endParaRPr lang="en-US" sz="2100" b="1" dirty="0">
              <a:solidFill>
                <a:schemeClr val="tx1"/>
              </a:solidFill>
            </a:endParaRPr>
          </a:p>
          <a:p>
            <a:pPr marL="461963" indent="0">
              <a:lnSpc>
                <a:spcPct val="80000"/>
              </a:lnSpc>
              <a:buNone/>
              <a:defRPr/>
            </a:pPr>
            <a:r>
              <a:rPr lang="en-US" sz="2100" dirty="0">
                <a:solidFill>
                  <a:schemeClr val="tx1"/>
                </a:solidFill>
              </a:rPr>
              <a:t>Experience/Education Index  x  Base Salary = Average Administrative Salary.</a:t>
            </a:r>
          </a:p>
          <a:p>
            <a:pPr marL="457200" lvl="1" indent="0">
              <a:buFontTx/>
              <a:buNone/>
              <a:defRPr/>
            </a:pPr>
            <a:endParaRPr lang="en-US" sz="15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100" b="1" dirty="0">
                <a:solidFill>
                  <a:schemeClr val="tx1"/>
                </a:solidFill>
              </a:rPr>
              <a:t>2. </a:t>
            </a:r>
            <a:r>
              <a:rPr lang="en-US" sz="2100" b="1" u="sng" dirty="0">
                <a:solidFill>
                  <a:schemeClr val="tx1"/>
                </a:solidFill>
              </a:rPr>
              <a:t>Instructional Staff Average Salary</a:t>
            </a:r>
            <a:r>
              <a:rPr lang="en-US" sz="2100" b="1" dirty="0">
                <a:solidFill>
                  <a:schemeClr val="tx1"/>
                </a:solidFill>
              </a:rPr>
              <a:t> I.C. 33-1004E (1) </a:t>
            </a:r>
            <a:endParaRPr lang="en-US" sz="2100" dirty="0">
              <a:solidFill>
                <a:schemeClr val="tx1"/>
              </a:solidFill>
            </a:endParaRPr>
          </a:p>
          <a:p>
            <a:pPr marL="457200" indent="0">
              <a:lnSpc>
                <a:spcPct val="80000"/>
              </a:lnSpc>
              <a:buNone/>
              <a:defRPr/>
            </a:pPr>
            <a:r>
              <a:rPr lang="en-US" sz="2100" dirty="0">
                <a:solidFill>
                  <a:schemeClr val="tx1"/>
                </a:solidFill>
              </a:rPr>
              <a:t>(Education Allocations + CTE Allocations + Career Ladder Amounts) / Total Instructional FTE </a:t>
            </a:r>
            <a:r>
              <a:rPr lang="en-US" sz="2100" dirty="0">
                <a:solidFill>
                  <a:schemeClr val="tx1"/>
                </a:solidFill>
                <a:sym typeface="Wingdings" panose="05000000000000000000" pitchFamily="2" charset="2"/>
              </a:rPr>
              <a:t>= Weighted Average Salary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pPr marL="457200" indent="0">
              <a:lnSpc>
                <a:spcPct val="80000"/>
              </a:lnSpc>
              <a:buNone/>
              <a:defRPr/>
            </a:pPr>
            <a:endParaRPr lang="en-US" sz="15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100" b="1" dirty="0">
                <a:solidFill>
                  <a:schemeClr val="tx1"/>
                </a:solidFill>
              </a:rPr>
              <a:t>3. </a:t>
            </a:r>
            <a:r>
              <a:rPr lang="en-US" sz="2100" b="1" u="sng" dirty="0">
                <a:solidFill>
                  <a:schemeClr val="tx1"/>
                </a:solidFill>
              </a:rPr>
              <a:t>Pupil Services Staff Average Salary</a:t>
            </a:r>
            <a:r>
              <a:rPr lang="en-US" sz="2100" b="1" dirty="0">
                <a:solidFill>
                  <a:schemeClr val="tx1"/>
                </a:solidFill>
              </a:rPr>
              <a:t> I.C. 33-1004E (1)</a:t>
            </a:r>
          </a:p>
          <a:p>
            <a:pPr marL="457200" indent="0">
              <a:lnSpc>
                <a:spcPct val="80000"/>
              </a:lnSpc>
              <a:buNone/>
              <a:defRPr/>
            </a:pPr>
            <a:r>
              <a:rPr lang="en-US" sz="2100" dirty="0">
                <a:solidFill>
                  <a:schemeClr val="tx1"/>
                </a:solidFill>
              </a:rPr>
              <a:t>(Education Allocations + Career Ladder Amounts) / Total Pupil Services FTE </a:t>
            </a:r>
            <a:r>
              <a:rPr lang="en-US" sz="2100" dirty="0">
                <a:solidFill>
                  <a:schemeClr val="tx1"/>
                </a:solidFill>
                <a:sym typeface="Wingdings" panose="05000000000000000000" pitchFamily="2" charset="2"/>
              </a:rPr>
              <a:t>= Weighted Average Salary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3273" y="6395774"/>
            <a:ext cx="4030589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5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Current Year Corrections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34179" y="1230056"/>
            <a:ext cx="10515600" cy="509454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Corrections after December 2, 2022, must be approved by Public School Finance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Submit a letter signed by your Superintendent or Charter Administrator stating the special circumstances that caused the need for the revision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Include each specific data element to be corrected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Further supporting documentation may be requested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Corrections after Friday, March 24, 2023 may not be reflected in the May 15</a:t>
            </a:r>
            <a:r>
              <a:rPr lang="en-US" sz="3400" baseline="30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th</a:t>
            </a:r>
            <a:r>
              <a:rPr lang="en-US" sz="3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payment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Corrections after Friday, June 16, 2023 may not be reflected until a prior year correction next February 15</a:t>
            </a:r>
            <a:r>
              <a:rPr lang="en-US" sz="3400" baseline="30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th</a:t>
            </a:r>
            <a:r>
              <a:rPr lang="en-US" sz="3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!</a:t>
            </a:r>
          </a:p>
          <a:p>
            <a:r>
              <a:rPr lang="en-US" sz="4200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Corrected files are not automatically uploaded and will not be reflected on payments without approval of Public School Finance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3435" y="6395774"/>
            <a:ext cx="4210427" cy="365125"/>
          </a:xfrm>
        </p:spPr>
        <p:txBody>
          <a:bodyPr/>
          <a:lstStyle/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26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Education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latin typeface="+mn-lt"/>
              </a:rPr>
              <a:t>In order to be eligible for an education allocation, the instructional or pupil services staff member must: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>
                <a:latin typeface="+mn-lt"/>
              </a:rPr>
              <a:t>Hold a Professional Endorsement</a:t>
            </a:r>
          </a:p>
          <a:p>
            <a:pPr lvl="2"/>
            <a:r>
              <a:rPr lang="en-US" sz="1800" dirty="0">
                <a:latin typeface="+mn-lt"/>
              </a:rPr>
              <a:t>Obtained through Teacher Certification</a:t>
            </a:r>
          </a:p>
          <a:p>
            <a:pPr lvl="2"/>
            <a:r>
              <a:rPr lang="en-US" sz="1800" dirty="0">
                <a:latin typeface="+mn-lt"/>
              </a:rPr>
              <a:t>Check reports to determine if someone eligible does not have this</a:t>
            </a:r>
          </a:p>
          <a:p>
            <a:pPr lvl="2"/>
            <a:r>
              <a:rPr lang="en-US" sz="1800" dirty="0">
                <a:latin typeface="+mn-lt"/>
              </a:rPr>
              <a:t>Those who are newer to Idaho public K-12 with prior experience may not be caught automatically</a:t>
            </a:r>
          </a:p>
          <a:p>
            <a:pPr lvl="2"/>
            <a:endParaRPr lang="en-US" sz="500" dirty="0">
              <a:latin typeface="+mn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>
                <a:latin typeface="+mn-lt"/>
              </a:rPr>
              <a:t>Have the appropriate educational data reported</a:t>
            </a:r>
          </a:p>
          <a:p>
            <a:pPr lvl="2"/>
            <a:r>
              <a:rPr lang="en-US" sz="1800" dirty="0">
                <a:latin typeface="+mn-lt"/>
              </a:rPr>
              <a:t>BA + 24 credits in 19-20 = $2,000</a:t>
            </a:r>
          </a:p>
          <a:p>
            <a:pPr lvl="2"/>
            <a:r>
              <a:rPr lang="en-US" sz="1800" dirty="0">
                <a:latin typeface="+mn-lt"/>
              </a:rPr>
              <a:t>MA in 19-20 = $3,500</a:t>
            </a:r>
          </a:p>
          <a:p>
            <a:r>
              <a:rPr lang="en-US" sz="2200" dirty="0">
                <a:latin typeface="+mn-lt"/>
              </a:rPr>
              <a:t>Only one education allocation applies at a time (e.g. you cannot have both a BA + 24 and an MA education allocation)</a:t>
            </a:r>
          </a:p>
          <a:p>
            <a:r>
              <a:rPr lang="en-US" sz="2200" dirty="0">
                <a:latin typeface="+mn-lt"/>
              </a:rPr>
              <a:t>Still report BA + credits if that is more beneficial on the index table</a:t>
            </a:r>
          </a:p>
          <a:p>
            <a:pPr lvl="1"/>
            <a:r>
              <a:rPr lang="en-US" sz="1800" dirty="0">
                <a:latin typeface="+mn-lt"/>
              </a:rPr>
              <a:t>MA can be reported as additional degree and still count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3273" y="6395774"/>
            <a:ext cx="4030590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92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r>
              <a:rPr lang="en-US" dirty="0"/>
              <a:t>Obtaining Professional or Advanced  Professional Endorsements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88297" y="1202640"/>
            <a:ext cx="10581943" cy="545811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This is a </a:t>
            </a:r>
            <a:r>
              <a:rPr lang="en-US" b="1" u="sng" dirty="0"/>
              <a:t>separate</a:t>
            </a:r>
            <a:r>
              <a:rPr lang="en-US" dirty="0"/>
              <a:t> process that, where possible should be begun </a:t>
            </a:r>
            <a:r>
              <a:rPr lang="en-US" b="1" u="sng" dirty="0"/>
              <a:t>before</a:t>
            </a:r>
            <a:r>
              <a:rPr lang="en-US" dirty="0"/>
              <a:t> creating/submitting the Form 10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PE and APE Forms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For staff with in-state experience only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For staff with out-of-state experience only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For staff with in-state and out-of-state experience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https://www.sde.idaho.gov/cert-psc/cert/pe-ape/</a:t>
            </a:r>
            <a:endParaRPr lang="en-US" dirty="0"/>
          </a:p>
          <a:p>
            <a:endParaRPr lang="en-US" sz="40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49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r>
              <a:rPr lang="en-US" dirty="0"/>
              <a:t>Obtaining Professional or Advanced  Professional Endorsements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64234" y="1194619"/>
            <a:ext cx="10581943" cy="545811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Consult Helen Henderson in Teacher Certification, or the Teacher Certification website at: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 (208) 332-6879 or </a:t>
            </a:r>
            <a:r>
              <a:rPr lang="en-US" dirty="0">
                <a:hlinkClick r:id="rId3"/>
              </a:rPr>
              <a:t>hhenderson@sde.idaho.gov</a:t>
            </a:r>
            <a:r>
              <a:rPr lang="en-US" dirty="0"/>
              <a:t>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hlinkClick r:id="rId4"/>
              </a:rPr>
              <a:t>https://www.sde.idaho.gov/cert-psc/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71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Allocation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331159"/>
            <a:ext cx="10515600" cy="49513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b="1" dirty="0"/>
              <a:t>While similar, the rules on what credits to count are different than those for admin staff</a:t>
            </a:r>
          </a:p>
          <a:p>
            <a:pPr marL="233363" lvl="1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700" b="1" dirty="0"/>
              <a:t>Additional Credits</a:t>
            </a:r>
          </a:p>
          <a:p>
            <a:pPr marL="914400" lvl="3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500" dirty="0"/>
              <a:t>Earned beyond the degree reported </a:t>
            </a:r>
            <a:r>
              <a:rPr lang="en-US" sz="2500" b="1" u="sng" strike="sngStrike" dirty="0">
                <a:solidFill>
                  <a:srgbClr val="C00000"/>
                </a:solidFill>
              </a:rPr>
              <a:t>and after</a:t>
            </a:r>
            <a:r>
              <a:rPr lang="en-US" sz="2500" strike="sngStrike" dirty="0">
                <a:solidFill>
                  <a:srgbClr val="C00000"/>
                </a:solidFill>
              </a:rPr>
              <a:t> initial certification</a:t>
            </a:r>
          </a:p>
          <a:p>
            <a:pPr marL="914400" lvl="3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500" dirty="0"/>
              <a:t>Accredited college transcript credits only</a:t>
            </a:r>
          </a:p>
          <a:p>
            <a:pPr marL="914400" lvl="4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/>
              <a:t>Must be in a relevant pedagogy or content as determined by Teacher Certification</a:t>
            </a:r>
          </a:p>
          <a:p>
            <a:pPr marL="914400" lvl="3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/>
              <a:t>Reported in semester credit hours only</a:t>
            </a:r>
          </a:p>
          <a:p>
            <a:pPr marL="914400" lvl="3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u="sng" dirty="0">
                <a:solidFill>
                  <a:schemeClr val="tx1"/>
                </a:solidFill>
              </a:rPr>
              <a:t>Do not report in-service credits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b="1" dirty="0"/>
              <a:t>This is an ongoing issue from last year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b="1" dirty="0"/>
              <a:t>There are several avenues we are looking into to resolve this still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567BB89-8421-4F79-B9DC-17593805F46A}"/>
              </a:ext>
            </a:extLst>
          </p:cNvPr>
          <p:cNvSpPr txBox="1">
            <a:spLocks/>
          </p:cNvSpPr>
          <p:nvPr/>
        </p:nvSpPr>
        <p:spPr>
          <a:xfrm>
            <a:off x="7887855" y="6395774"/>
            <a:ext cx="4086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028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CTE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49767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Districts and Charters may receive an additional allocation for career technical education (CTE)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Applies to instructional staff only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Maximum of $3,000 per individual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Must hold an occupational specialist certificate (OS) for which they are teaching (</a:t>
            </a:r>
            <a:r>
              <a:rPr lang="en-US" sz="2400" b="1" u="sng" dirty="0">
                <a:solidFill>
                  <a:srgbClr val="C00000"/>
                </a:solidFill>
              </a:rPr>
              <a:t>NOT</a:t>
            </a:r>
            <a:r>
              <a:rPr lang="en-US" sz="2400" dirty="0">
                <a:solidFill>
                  <a:srgbClr val="C00000"/>
                </a:solidFill>
              </a:rPr>
              <a:t> a degree based CTE Certificate</a:t>
            </a:r>
            <a:r>
              <a:rPr lang="en-US" sz="2400" dirty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The allocation is prorated according to contract FTE, funding source codes (Fund 10), and assignment FTE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An instructor who has 0.25 FTEs with CTE assignments in Fund 10 would only generate $750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The funds must be past on to the staff member, however how you do that is a local control decision.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3273" y="6395774"/>
            <a:ext cx="4030590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32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Movement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083364"/>
            <a:ext cx="10515600" cy="5312409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Movement is again being calculated at the </a:t>
            </a:r>
            <a:r>
              <a:rPr lang="en-US" i="1" dirty="0">
                <a:solidFill>
                  <a:schemeClr val="tx1"/>
                </a:solidFill>
              </a:rPr>
              <a:t>end</a:t>
            </a:r>
            <a:r>
              <a:rPr lang="en-US" dirty="0">
                <a:solidFill>
                  <a:schemeClr val="tx1"/>
                </a:solidFill>
              </a:rPr>
              <a:t> of each person’s current certificated contract, not at the </a:t>
            </a:r>
            <a:r>
              <a:rPr lang="en-US" i="1" dirty="0">
                <a:solidFill>
                  <a:schemeClr val="tx1"/>
                </a:solidFill>
              </a:rPr>
              <a:t>beginning</a:t>
            </a:r>
            <a:r>
              <a:rPr lang="en-US" dirty="0">
                <a:solidFill>
                  <a:schemeClr val="tx1"/>
                </a:solidFill>
              </a:rPr>
              <a:t> of their next certificated contract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Questions relating to this have caused many delays on our end and I apologize for all the confusion and inconvenience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10423" y="6395774"/>
            <a:ext cx="4063439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27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Movement into 22-23 (Residency Rung)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5055650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+mn-lt"/>
              </a:rPr>
              <a:t>I.C. 33-1004B (1)</a:t>
            </a:r>
          </a:p>
          <a:p>
            <a:endParaRPr lang="en-US" sz="1400" dirty="0"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900" b="1" dirty="0">
                <a:solidFill>
                  <a:schemeClr val="tx1"/>
                </a:solidFill>
                <a:latin typeface="+mn-lt"/>
              </a:rPr>
              <a:t>21-22 R1s and R2s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Advance one cell if they previously held a certificated contract at that cell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900" b="1" dirty="0">
                <a:solidFill>
                  <a:schemeClr val="tx1"/>
                </a:solidFill>
                <a:latin typeface="+mn-lt"/>
              </a:rPr>
              <a:t>21-22 R3s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Advance to P1 if they held a certificated contract at that cell </a:t>
            </a:r>
            <a:r>
              <a:rPr lang="en-US" sz="2500" b="1" u="sng" dirty="0">
                <a:solidFill>
                  <a:schemeClr val="tx1"/>
                </a:solidFill>
                <a:latin typeface="+mn-lt"/>
              </a:rPr>
              <a:t>and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 hold a professional endorsement in 22-23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500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Those without a professional endorsement remain an R3 at FY23 funding levels (this is different from the </a:t>
            </a:r>
            <a:r>
              <a:rPr lang="en-US" sz="2500" dirty="0">
                <a:solidFill>
                  <a:schemeClr val="tx1"/>
                </a:solidFill>
              </a:rPr>
              <a:t>P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rofessional Rung below)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83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10E20E-A55E-40CE-A75A-B4E6DB312460}"/>
              </a:ext>
            </a:extLst>
          </p:cNvPr>
          <p:cNvSpPr txBox="1">
            <a:spLocks/>
          </p:cNvSpPr>
          <p:nvPr/>
        </p:nvSpPr>
        <p:spPr>
          <a:xfrm>
            <a:off x="7887855" y="6395774"/>
            <a:ext cx="4086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r>
              <a:rPr lang="en-US" dirty="0"/>
              <a:t>22-23 Career Ladder Advancement</a:t>
            </a:r>
            <a:br>
              <a:rPr lang="en-US" dirty="0"/>
            </a:br>
            <a:r>
              <a:rPr lang="en-US" dirty="0"/>
              <a:t>(Professional Rung)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23120" y="1118987"/>
            <a:ext cx="10515600" cy="37293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Anyone who is issued a PE while on the residency rung automatically becomes a P1 that year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Moving from 21-22 into 22-23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Those on the Professional Rung with exactly 4 years of experience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dirty="0">
                <a:solidFill>
                  <a:schemeClr val="tx1"/>
                </a:solidFill>
              </a:rPr>
              <a:t>Advance one cell if they held a certificated contract at their prior cell </a:t>
            </a:r>
            <a:r>
              <a:rPr lang="en-US" sz="2100" b="1" u="sng" dirty="0">
                <a:solidFill>
                  <a:schemeClr val="tx1"/>
                </a:solidFill>
              </a:rPr>
              <a:t>and</a:t>
            </a:r>
            <a:r>
              <a:rPr lang="en-US" sz="2100" dirty="0">
                <a:solidFill>
                  <a:schemeClr val="tx1"/>
                </a:solidFill>
              </a:rPr>
              <a:t> met all three performance criteria in at least two of the last four years (18-19, 19-20, 20-21 and/or 21-22)</a:t>
            </a:r>
            <a:endParaRPr lang="en-US" sz="2100" b="1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Others on the Professional Rung with more than 4 years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dirty="0">
                <a:solidFill>
                  <a:schemeClr val="tx1"/>
                </a:solidFill>
              </a:rPr>
              <a:t>Advance one cell if they held a certificated contract at their prior cell </a:t>
            </a:r>
            <a:r>
              <a:rPr lang="en-US" sz="2100" b="1" u="sng" dirty="0">
                <a:solidFill>
                  <a:schemeClr val="tx1"/>
                </a:solidFill>
              </a:rPr>
              <a:t>and</a:t>
            </a:r>
            <a:r>
              <a:rPr lang="en-US" sz="2100" dirty="0">
                <a:solidFill>
                  <a:schemeClr val="tx1"/>
                </a:solidFill>
              </a:rPr>
              <a:t> met all three performance criteria in at least three of the last five years (17-18, 18-19, 19-20, 20-21 and/or 21-22)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b="1" dirty="0">
                <a:solidFill>
                  <a:schemeClr val="tx1"/>
                </a:solidFill>
              </a:rPr>
              <a:t>One of these years must be within the prior two years.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Those on the Professional Rung with less than 4 years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b="1" dirty="0">
                <a:solidFill>
                  <a:schemeClr val="tx1"/>
                </a:solidFill>
              </a:rPr>
              <a:t>Must wait until after the 4</a:t>
            </a:r>
            <a:r>
              <a:rPr lang="en-US" sz="2100" b="1" baseline="30000" dirty="0">
                <a:solidFill>
                  <a:schemeClr val="tx1"/>
                </a:solidFill>
              </a:rPr>
              <a:t>th</a:t>
            </a:r>
            <a:r>
              <a:rPr lang="en-US" sz="2100" b="1" dirty="0">
                <a:solidFill>
                  <a:schemeClr val="tx1"/>
                </a:solidFill>
              </a:rPr>
              <a:t> year, regardless of how many years they met criteria</a:t>
            </a:r>
          </a:p>
        </p:txBody>
      </p:sp>
    </p:spTree>
    <p:extLst>
      <p:ext uri="{BB962C8B-B14F-4D97-AF65-F5344CB8AC3E}">
        <p14:creationId xmlns:p14="http://schemas.microsoft.com/office/powerpoint/2010/main" val="1626861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22-23 Career Ladder Advancement</a:t>
            </a:r>
            <a:br>
              <a:rPr lang="en-US" dirty="0"/>
            </a:br>
            <a:r>
              <a:rPr lang="en-US" dirty="0"/>
              <a:t>(Professional Rung, 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10000"/>
          </a:bodyPr>
          <a:lstStyle/>
          <a:p>
            <a:pPr marL="228600" lvl="2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4000" dirty="0"/>
              <a:t>Individuals who did not meet all three performance </a:t>
            </a:r>
            <a:r>
              <a:rPr lang="en-US" sz="4000" dirty="0">
                <a:solidFill>
                  <a:schemeClr val="tx1"/>
                </a:solidFill>
              </a:rPr>
              <a:t>criteria in the required number of years will not advance, and will be funded at the prior year funding levels instead of FY23’s (this includes </a:t>
            </a:r>
            <a:r>
              <a:rPr lang="en-US" sz="4000" dirty="0"/>
              <a:t>applicable education allocations)</a:t>
            </a:r>
          </a:p>
          <a:p>
            <a:pPr marL="228600" lvl="3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4000" dirty="0"/>
              <a:t>If an individual was already held and has continued to be held, they would still be at the original funding levels at which they last met criteria</a:t>
            </a:r>
          </a:p>
          <a:p>
            <a:pPr marL="228600" lvl="2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4000" b="1" u="sng" dirty="0"/>
              <a:t>P5s must also meet these requirements or remain funded at prior year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37894" y="6395774"/>
            <a:ext cx="4235968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98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r>
              <a:rPr lang="en-US" dirty="0"/>
              <a:t>22-23 Career Ladder Advancement</a:t>
            </a:r>
            <a:br>
              <a:rPr lang="en-US" dirty="0"/>
            </a:br>
            <a:r>
              <a:rPr lang="en-US" dirty="0"/>
              <a:t>(Advanced Professional Rung)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73491" y="1947799"/>
            <a:ext cx="10515600" cy="37293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Moving from 21-22 into 22-23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Must have met performance criteria for Advanced Professional Rung in the </a:t>
            </a:r>
            <a:r>
              <a:rPr lang="en-US" sz="2500" b="1" u="sng" dirty="0">
                <a:solidFill>
                  <a:srgbClr val="C00000"/>
                </a:solidFill>
                <a:latin typeface="+mn-lt"/>
              </a:rPr>
              <a:t>prior year</a:t>
            </a:r>
            <a:r>
              <a:rPr lang="en-US" sz="25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in order to advance.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Otherwise will remain at prior year placement and funding including education allocations where applicable.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Individuals cannot move backward on the career ladder unless they were placed incorrectly.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Criteria for movement on the AP rung is </a:t>
            </a:r>
            <a:r>
              <a:rPr lang="en-US" sz="2500" b="1" i="1" u="sng" dirty="0">
                <a:solidFill>
                  <a:srgbClr val="C00000"/>
                </a:solidFill>
                <a:latin typeface="+mn-lt"/>
              </a:rPr>
              <a:t>different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 than those used for the P rung, meaning </a:t>
            </a:r>
            <a:r>
              <a:rPr lang="en-US" sz="2500" b="1" u="sng" dirty="0">
                <a:solidFill>
                  <a:schemeClr val="tx1"/>
                </a:solidFill>
                <a:latin typeface="+mn-lt"/>
              </a:rPr>
              <a:t>you may see a higher proportion of individuals held on AP cells than on P cells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FA701E7-EF0C-4B4B-A463-7BB0E86D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0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2A0994-8D8B-4E88-AB50-CA87050E5B9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CLDS has 3 correction windows now: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– December 2</a:t>
            </a:r>
            <a:r>
              <a:rPr lang="en-US" baseline="30000" dirty="0"/>
              <a:t>nd</a:t>
            </a:r>
            <a:r>
              <a:rPr lang="en-US" dirty="0"/>
              <a:t> through the 16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– March 3</a:t>
            </a:r>
            <a:r>
              <a:rPr lang="en-US" baseline="30000" dirty="0"/>
              <a:t>rd</a:t>
            </a:r>
            <a:r>
              <a:rPr lang="en-US" dirty="0"/>
              <a:t> through the 17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– May 1</a:t>
            </a:r>
            <a:r>
              <a:rPr lang="en-US" baseline="30000" dirty="0"/>
              <a:t>st</a:t>
            </a:r>
            <a:r>
              <a:rPr lang="en-US" dirty="0"/>
              <a:t> through June 30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Corrections mid-year still have to be processed on our end after the window closes, which may take a few or two to show up on reports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CLDS corrections for an expiring corrections year (20-21 this year) submitted as part of the 3</a:t>
            </a:r>
            <a:r>
              <a:rPr lang="en-US" baseline="30000" dirty="0"/>
              <a:t>rd</a:t>
            </a:r>
            <a:r>
              <a:rPr lang="en-US" dirty="0"/>
              <a:t> window will be processed as part of the July 15th payment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Other corrections from that window </a:t>
            </a:r>
            <a:r>
              <a:rPr lang="en-US" b="1" u="sng" dirty="0"/>
              <a:t>may</a:t>
            </a:r>
            <a:r>
              <a:rPr lang="en-US" dirty="0"/>
              <a:t> be included in the July 15th payment, time permitting, or will be included in the following February 15</a:t>
            </a:r>
            <a:r>
              <a:rPr lang="en-US" baseline="30000" dirty="0"/>
              <a:t>th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C00000"/>
                </a:solidFill>
              </a:rPr>
              <a:t>Because of this, it is </a:t>
            </a:r>
            <a:r>
              <a:rPr lang="en-US" b="1" u="sng" dirty="0">
                <a:solidFill>
                  <a:srgbClr val="C00000"/>
                </a:solidFill>
              </a:rPr>
              <a:t>very</a:t>
            </a:r>
            <a:r>
              <a:rPr lang="en-US" dirty="0">
                <a:solidFill>
                  <a:srgbClr val="C00000"/>
                </a:solidFill>
              </a:rPr>
              <a:t> important to make sure any 20-21 corrections submitted to CLDS during the 3</a:t>
            </a:r>
            <a:r>
              <a:rPr lang="en-US" baseline="30000" dirty="0">
                <a:solidFill>
                  <a:srgbClr val="C00000"/>
                </a:solidFill>
              </a:rPr>
              <a:t>rd</a:t>
            </a:r>
            <a:r>
              <a:rPr lang="en-US" dirty="0">
                <a:solidFill>
                  <a:srgbClr val="C00000"/>
                </a:solidFill>
              </a:rPr>
              <a:t> window be triple checked as there will not be time to redo them before the year expires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4CB73-2994-4142-93BC-43766613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5685" y="6395774"/>
            <a:ext cx="4298177" cy="365125"/>
          </a:xfrm>
        </p:spPr>
        <p:txBody>
          <a:bodyPr/>
          <a:lstStyle/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4DD8EC-1ED4-4842-A027-9C45B9AC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Year CLDS Corrections</a:t>
            </a:r>
          </a:p>
        </p:txBody>
      </p:sp>
    </p:spTree>
    <p:extLst>
      <p:ext uri="{BB962C8B-B14F-4D97-AF65-F5344CB8AC3E}">
        <p14:creationId xmlns:p14="http://schemas.microsoft.com/office/powerpoint/2010/main" val="543119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r>
              <a:rPr lang="en-US" dirty="0"/>
              <a:t>Professional Compensation Rung Performance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Idaho Code 33-1001(20)(a):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i="1" dirty="0"/>
              <a:t>(i) An </a:t>
            </a:r>
            <a:r>
              <a:rPr lang="en-US" i="1" dirty="0">
                <a:solidFill>
                  <a:srgbClr val="C00000"/>
                </a:solidFill>
              </a:rPr>
              <a:t>overall rating of proficient</a:t>
            </a:r>
            <a:r>
              <a:rPr lang="en-US" i="1" dirty="0"/>
              <a:t>, and </a:t>
            </a:r>
            <a:r>
              <a:rPr lang="en-US" i="1" dirty="0">
                <a:solidFill>
                  <a:srgbClr val="C00000"/>
                </a:solidFill>
              </a:rPr>
              <a:t>no components rated as unsatisfactory </a:t>
            </a:r>
            <a:r>
              <a:rPr lang="en-US" i="1" dirty="0"/>
              <a:t>on the state framework for teaching evaluation; and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(ii) Demonstrating the </a:t>
            </a:r>
            <a:r>
              <a:rPr lang="en-US" i="1" dirty="0">
                <a:solidFill>
                  <a:srgbClr val="C00000"/>
                </a:solidFill>
              </a:rPr>
              <a:t>majority of their students have met their measurable student achievement targets </a:t>
            </a:r>
            <a:r>
              <a:rPr lang="en-US" i="1" dirty="0"/>
              <a:t>or student success indicator targets.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3273" y="6395774"/>
            <a:ext cx="4030589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64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r>
              <a:rPr lang="en-US" dirty="0"/>
              <a:t>Advanced Professional Compensation Rung Performance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Idaho Code 33-1001(20)(b):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(i)   </a:t>
            </a:r>
            <a:r>
              <a:rPr lang="en-US" i="1" dirty="0">
                <a:solidFill>
                  <a:srgbClr val="C00000"/>
                </a:solidFill>
              </a:rPr>
              <a:t>An overall rating of proficient or higher, no components rated as unsatisfactory </a:t>
            </a:r>
            <a:r>
              <a:rPr lang="en-US" b="1" i="1" u="sng" dirty="0">
                <a:solidFill>
                  <a:srgbClr val="C00000"/>
                </a:solidFill>
              </a:rPr>
              <a:t>or basic</a:t>
            </a:r>
            <a:r>
              <a:rPr lang="en-US" i="1" dirty="0"/>
              <a:t>, and </a:t>
            </a:r>
            <a:r>
              <a:rPr lang="en-US" b="1" i="1" u="sng" dirty="0">
                <a:solidFill>
                  <a:srgbClr val="C00000"/>
                </a:solidFill>
              </a:rPr>
              <a:t>rated as distinguished overall in domain two — classroom environment, or domain three — instruction and use of assessment</a:t>
            </a:r>
            <a:r>
              <a:rPr lang="en-US" i="1" dirty="0"/>
              <a:t>, on the state framework for teaching evaluation or equivalent for pupil service staff; and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(ii)  Demonstrating </a:t>
            </a:r>
            <a:r>
              <a:rPr lang="en-US" b="1" i="1" u="sng" dirty="0">
                <a:solidFill>
                  <a:srgbClr val="C00000"/>
                </a:solidFill>
              </a:rPr>
              <a:t>seventy-five percent (75%) </a:t>
            </a:r>
            <a:r>
              <a:rPr lang="en-US" i="1" dirty="0">
                <a:solidFill>
                  <a:srgbClr val="C00000"/>
                </a:solidFill>
              </a:rPr>
              <a:t>or more of their students have met their measurable student achievement targets </a:t>
            </a:r>
            <a:r>
              <a:rPr lang="en-US" i="1" dirty="0"/>
              <a:t>or student success indicator targets.</a:t>
            </a:r>
            <a:endParaRPr lang="en-US" sz="96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3273" y="6395774"/>
            <a:ext cx="4030589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86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Career Ladder Data System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Idaho public K-12 evaluation and student achievement data is sent to SDE</a:t>
            </a:r>
          </a:p>
          <a:p>
            <a:r>
              <a:rPr lang="en-US" dirty="0"/>
              <a:t>Managed by Educator Effectiveness group</a:t>
            </a:r>
          </a:p>
          <a:p>
            <a:r>
              <a:rPr lang="en-US" dirty="0"/>
              <a:t>Questions on application, evaluations, student data</a:t>
            </a:r>
          </a:p>
          <a:p>
            <a:pPr lvl="1"/>
            <a:r>
              <a:rPr lang="en-US" dirty="0"/>
              <a:t>Contact Kathy Gauby (208) 332-6891</a:t>
            </a:r>
          </a:p>
          <a:p>
            <a:pPr lvl="1"/>
            <a:r>
              <a:rPr lang="en-US" dirty="0">
                <a:hlinkClick r:id="rId2"/>
              </a:rPr>
              <a:t>KGauby@SDE.idaho.gov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68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Performance Criteria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Per the Office of the State Board of Education:</a:t>
            </a:r>
          </a:p>
          <a:p>
            <a:endParaRPr lang="en-US" dirty="0"/>
          </a:p>
          <a:p>
            <a:pPr lvl="1"/>
            <a:r>
              <a:rPr lang="en-US" dirty="0"/>
              <a:t>A year without an Idaho evaluation/student data defaults to failed</a:t>
            </a:r>
          </a:p>
          <a:p>
            <a:pPr lvl="2"/>
            <a:r>
              <a:rPr lang="en-US" dirty="0"/>
              <a:t>Be sure to both </a:t>
            </a:r>
            <a:r>
              <a:rPr lang="en-US" b="1" u="sng" dirty="0">
                <a:solidFill>
                  <a:srgbClr val="C00000"/>
                </a:solidFill>
              </a:rPr>
              <a:t>enter and certify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this data each year in CLDS</a:t>
            </a:r>
          </a:p>
          <a:p>
            <a:pPr lvl="2"/>
            <a:r>
              <a:rPr lang="en-US" dirty="0"/>
              <a:t>Failure to do so will delay ladder movement both for you and any associated hiring districts, </a:t>
            </a:r>
            <a:r>
              <a:rPr lang="en-US" b="1" u="sng" dirty="0">
                <a:solidFill>
                  <a:srgbClr val="C00000"/>
                </a:solidFill>
              </a:rPr>
              <a:t>affecting funding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Evaluations/student data outside Idaho public K-12 may be used where applicable, provided the hiring district/charter certify they believe them to be equivalent to Idaho standards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District Superintendent/Charter Administrator must sign off that this is accurate when forms requesting placement are submitted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32437" y="6395774"/>
            <a:ext cx="4141426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77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FE79E7-381E-4B03-A305-BD2E3C2D03B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5159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Exiting staff in the following year has created “phantom placements” in those years</a:t>
            </a:r>
          </a:p>
          <a:p>
            <a:endParaRPr lang="en-US" sz="100" dirty="0"/>
          </a:p>
          <a:p>
            <a:r>
              <a:rPr lang="en-US" dirty="0"/>
              <a:t>This has caused several downward corrections this year and there will likely be several more as I continue looking for them</a:t>
            </a:r>
          </a:p>
          <a:p>
            <a:endParaRPr lang="en-US" sz="100" dirty="0"/>
          </a:p>
          <a:p>
            <a:r>
              <a:rPr lang="en-US" i="1" u="sng" dirty="0">
                <a:solidFill>
                  <a:srgbClr val="C00000"/>
                </a:solidFill>
              </a:rPr>
              <a:t>Please</a:t>
            </a:r>
            <a:r>
              <a:rPr lang="en-US" dirty="0"/>
              <a:t> do not report staff this way going forward</a:t>
            </a:r>
          </a:p>
          <a:p>
            <a:endParaRPr lang="en-US" sz="100" dirty="0"/>
          </a:p>
          <a:p>
            <a:r>
              <a:rPr lang="en-US" dirty="0"/>
              <a:t>Instead, please do a batch update to your prior June upload once you know who is not returning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66B4C-36F0-4E83-B800-774E5EB3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Exiting Staff and Movement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2FDF365-259F-4396-B951-BEE2D2F6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457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Career Ladder Placement for CTE Staff Under an OS Certificate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340123"/>
            <a:ext cx="10515600" cy="542077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Idaho Code 33-1004B(6) now allows for OS Certificated CTE staff to be initially placed based on industry experience in fields relevant to what they are teaching</a:t>
            </a:r>
          </a:p>
          <a:p>
            <a:endParaRPr lang="en-US" sz="800" dirty="0"/>
          </a:p>
          <a:p>
            <a:r>
              <a:rPr lang="en-US" dirty="0"/>
              <a:t>Experience is determined by the Division of CTE as part of their certification process</a:t>
            </a:r>
          </a:p>
          <a:p>
            <a:endParaRPr lang="en-US" sz="800" dirty="0"/>
          </a:p>
          <a:p>
            <a:r>
              <a:rPr lang="en-US" dirty="0"/>
              <a:t>2-3 years = R2</a:t>
            </a:r>
          </a:p>
          <a:p>
            <a:r>
              <a:rPr lang="en-US" dirty="0"/>
              <a:t>4-5 Years = R3</a:t>
            </a:r>
          </a:p>
          <a:p>
            <a:r>
              <a:rPr lang="en-US" dirty="0"/>
              <a:t>6-7 Years = P1</a:t>
            </a:r>
          </a:p>
          <a:p>
            <a:r>
              <a:rPr lang="en-US" dirty="0"/>
              <a:t>8+  Years = P2</a:t>
            </a:r>
          </a:p>
          <a:p>
            <a:endParaRPr lang="en-US" sz="800" dirty="0"/>
          </a:p>
          <a:p>
            <a:r>
              <a:rPr lang="en-US" dirty="0"/>
              <a:t>This process does </a:t>
            </a:r>
            <a:r>
              <a:rPr lang="en-US" b="1" u="sng" dirty="0">
                <a:solidFill>
                  <a:srgbClr val="C00000"/>
                </a:solidFill>
              </a:rPr>
              <a:t>not</a:t>
            </a:r>
            <a:r>
              <a:rPr lang="en-US" dirty="0"/>
              <a:t> issue or change the requirements for PEs or APEs</a:t>
            </a:r>
          </a:p>
          <a:p>
            <a:r>
              <a:rPr lang="en-US" dirty="0"/>
              <a:t>This process does </a:t>
            </a:r>
            <a:r>
              <a:rPr lang="en-US" b="1" u="sng" dirty="0">
                <a:solidFill>
                  <a:srgbClr val="C0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change the required number of years of experience to advance on the P Rung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803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CL Placement with Prior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52765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Non-CTE staff with no prior Idaho Career Ladder placement: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First work with Teacher Certification on PE/APEs (where applicable)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Advanced Professional Endorsement (APE) Starts at AP1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Professional Endorsement (PE) starts at P1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If neither is obtained, they will be placed as an R1</a:t>
            </a:r>
          </a:p>
          <a:p>
            <a:pPr lvl="2"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dirty="0"/>
              <a:t>BUT…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756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305885" cy="988601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CL Placement with Prior Experience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5276576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HB 656 was passed last session creating Idaho Code a new 33-1004B(7) which: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endParaRPr lang="en-US" sz="1000" dirty="0"/>
          </a:p>
          <a:p>
            <a:pPr marL="457200"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Allows for </a:t>
            </a:r>
            <a:r>
              <a:rPr lang="en-US" b="1" u="sng" dirty="0"/>
              <a:t>initial</a:t>
            </a:r>
            <a:r>
              <a:rPr lang="en-US" dirty="0"/>
              <a:t> placement based on prior certificated K-12 employee experience</a:t>
            </a:r>
          </a:p>
          <a:p>
            <a:pPr marL="457200"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Can be used for prior Idaho employees who have</a:t>
            </a:r>
            <a:r>
              <a:rPr lang="en-US" b="1" dirty="0"/>
              <a:t> </a:t>
            </a:r>
            <a:r>
              <a:rPr lang="en-US" b="1" u="sng" dirty="0"/>
              <a:t>never been on the Idaho Career Ladder yet</a:t>
            </a:r>
          </a:p>
          <a:p>
            <a:pPr marL="457200"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This is </a:t>
            </a:r>
            <a:r>
              <a:rPr lang="en-US" b="1" u="sng" dirty="0">
                <a:solidFill>
                  <a:srgbClr val="C00000"/>
                </a:solidFill>
              </a:rPr>
              <a:t>not</a:t>
            </a:r>
            <a:r>
              <a:rPr lang="en-US" dirty="0"/>
              <a:t> retroactive</a:t>
            </a:r>
          </a:p>
          <a:p>
            <a:pPr marL="914400" lvl="4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Anyone placed in 20-21 or 21-22 based on the R1, P1, AP1 only model will continue to move normally from that original placement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682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FB4E-1E15-4110-896B-D6D0E476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04" y="0"/>
            <a:ext cx="10265780" cy="988601"/>
          </a:xfrm>
        </p:spPr>
        <p:txBody>
          <a:bodyPr>
            <a:normAutofit/>
          </a:bodyPr>
          <a:lstStyle/>
          <a:p>
            <a:r>
              <a:rPr lang="en-US" sz="3400" dirty="0"/>
              <a:t>First CL Placement with Prior Experience (Cont.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C7913-53FE-4235-A868-B2E5486E0E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1112" y="1236607"/>
            <a:ext cx="10515600" cy="530221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First, work with Helen Henderson in Teacher Certification to obtain a PE or APE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This determines which </a:t>
            </a:r>
            <a:r>
              <a:rPr lang="en-US" b="1" u="sng" dirty="0"/>
              <a:t>rung</a:t>
            </a:r>
            <a:r>
              <a:rPr lang="en-US" dirty="0"/>
              <a:t> an individual will start with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Next, fill out a Form 10 to record any prior years in which they met equivalent </a:t>
            </a:r>
            <a:r>
              <a:rPr lang="en-US" b="1" u="sng" dirty="0"/>
              <a:t>Professional Rung</a:t>
            </a:r>
            <a:r>
              <a:rPr lang="en-US" dirty="0"/>
              <a:t> performance criteria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This should be done for anyone who met equivalent professional rung performance criteria outside Idaho public K-12 within the last 5 years, even if they are not yet eligible for a PE/APE or this placement process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This helps record such data for future movement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617D9-497D-4374-A396-5EB033C2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04" y="6395774"/>
            <a:ext cx="4055158" cy="365125"/>
          </a:xfrm>
        </p:spPr>
        <p:txBody>
          <a:bodyPr/>
          <a:lstStyle/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886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62CD-C2B3-4817-ACD4-D20E010D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Form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22561-0311-43C5-A96D-DBE8CF0AA4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303" y="1209675"/>
            <a:ext cx="10279705" cy="5353050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Includes automated fields to avoid duplicate data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Has space for 4 people per sheet with 32 possible individuals overall (if significantly more needed, contact me)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prstClr val="black"/>
                </a:solidFill>
              </a:rPr>
              <a:t>Greys out fields until something is entered or selected that will require them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prstClr val="black"/>
                </a:solidFill>
              </a:rPr>
              <a:t>EDUID </a:t>
            </a:r>
            <a:r>
              <a:rPr lang="en-US" sz="2600" b="1" u="sng" dirty="0">
                <a:solidFill>
                  <a:prstClr val="black"/>
                </a:solidFill>
              </a:rPr>
              <a:t>must</a:t>
            </a:r>
            <a:r>
              <a:rPr lang="en-US" sz="2600" dirty="0">
                <a:solidFill>
                  <a:prstClr val="black"/>
                </a:solidFill>
              </a:rPr>
              <a:t> be entered before </a:t>
            </a:r>
            <a:r>
              <a:rPr lang="en-US" sz="2600" b="1" u="sng" dirty="0">
                <a:solidFill>
                  <a:prstClr val="black"/>
                </a:solidFill>
              </a:rPr>
              <a:t>any</a:t>
            </a:r>
            <a:r>
              <a:rPr lang="en-US" sz="2600" dirty="0">
                <a:solidFill>
                  <a:prstClr val="black"/>
                </a:solidFill>
              </a:rPr>
              <a:t> other fields are available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>
                <a:solidFill>
                  <a:srgbClr val="C00000"/>
                </a:solidFill>
              </a:rPr>
              <a:t>If an EDUID is not available, hold off on the Form 10 until one 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prstClr val="black"/>
                </a:solidFill>
              </a:rPr>
              <a:t>Handles new placement and allowable evaluations as passed under HB 656 in FY22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prstClr val="black"/>
                </a:solidFill>
              </a:rPr>
              <a:t>Is more detailed (and long) but limits input to hopefully avoid errors/confusion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AB25-6641-45EF-A4D2-18007992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9560" y="6395774"/>
            <a:ext cx="4064302" cy="365125"/>
          </a:xfrm>
        </p:spPr>
        <p:txBody>
          <a:bodyPr/>
          <a:lstStyle/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4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Current Year Corrections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34179" y="1230056"/>
            <a:ext cx="10515600" cy="509454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All ISEE data reported should reflect how things actually were as of the last Friday in September with these exceptions:</a:t>
            </a:r>
          </a:p>
          <a:p>
            <a:pPr marL="91440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Departure date/reason</a:t>
            </a:r>
          </a:p>
          <a:p>
            <a:pPr marL="91440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New hires – use information as of their hiring date</a:t>
            </a:r>
          </a:p>
          <a:p>
            <a:pPr marL="91440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New assignments – do not zero out or remove assignments active as of the snapshot date</a:t>
            </a:r>
          </a:p>
          <a:p>
            <a:pPr marL="91440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Additional Pay – stipends paid later in the year not anticipated at the start</a:t>
            </a:r>
          </a:p>
          <a:p>
            <a:pPr marL="91440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Retroactive corrections – Ex. Someone whose funding source was retroactively changed in your books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3435" y="6395774"/>
            <a:ext cx="4210427" cy="365125"/>
          </a:xfrm>
        </p:spPr>
        <p:txBody>
          <a:bodyPr/>
          <a:lstStyle/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220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9D65-5BB0-4846-85BD-A63B395D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Form 10 (Cont.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0BB84-4DF0-4663-8286-409366AA8C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1112" y="1340124"/>
            <a:ext cx="9412063" cy="4351338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Can estimate placement </a:t>
            </a:r>
            <a:r>
              <a:rPr lang="en-US" sz="3000" b="1" u="sng" dirty="0">
                <a:solidFill>
                  <a:prstClr val="black"/>
                </a:solidFill>
              </a:rPr>
              <a:t>based on the information provided on the form</a:t>
            </a:r>
            <a:endParaRPr lang="en-US" sz="30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prstClr val="black"/>
                </a:solidFill>
              </a:rPr>
              <a:t>If information is in error, the placement may change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prstClr val="black"/>
                </a:solidFill>
              </a:rPr>
              <a:t>Estimates for those previously on the Idaho Career Ladder are not possible yet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prstClr val="black"/>
                </a:solidFill>
              </a:rPr>
              <a:t>This a new feature trying to make a complex process into formulas in the background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prstClr val="black"/>
                </a:solidFill>
              </a:rPr>
              <a:t>Treat these as VERY preliminary for now while we continue to field test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79D2D-C46D-43F8-8573-6800B438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9560" y="6395774"/>
            <a:ext cx="4064302" cy="365125"/>
          </a:xfrm>
        </p:spPr>
        <p:txBody>
          <a:bodyPr/>
          <a:lstStyle/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214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4503B5-479C-43ED-BC2A-0AB12D4DC90F}"/>
              </a:ext>
            </a:extLst>
          </p:cNvPr>
          <p:cNvSpPr txBox="1">
            <a:spLocks/>
          </p:cNvSpPr>
          <p:nvPr/>
        </p:nvSpPr>
        <p:spPr>
          <a:xfrm>
            <a:off x="7909560" y="6395774"/>
            <a:ext cx="4064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C8EDD-99B2-4709-807D-90D8C0AF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u="sng" dirty="0"/>
              <a:t>Doesn’t</a:t>
            </a:r>
            <a:r>
              <a:rPr lang="en-US" dirty="0"/>
              <a:t> Need a Form 10?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D5AB-B6C7-4AAA-B0BC-45C32999F6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1112" y="1206773"/>
            <a:ext cx="10515600" cy="4803501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Anyone in their first year of a certificated position anywhere.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Anyone who was in Idaho public K-12 as a late hire last year, who was their first year anywhere in the prior year</a:t>
            </a:r>
          </a:p>
          <a:p>
            <a:pPr marL="742950" lvl="1" indent="-285750"/>
            <a:r>
              <a:rPr lang="en-US" dirty="0">
                <a:solidFill>
                  <a:prstClr val="black"/>
                </a:solidFill>
              </a:rPr>
              <a:t>Due to limitations in reporting, these can be missed in the prior year and show up blank the following year</a:t>
            </a:r>
          </a:p>
          <a:p>
            <a:pPr marL="742950" lvl="1" indent="-285750"/>
            <a:r>
              <a:rPr lang="en-US" dirty="0">
                <a:solidFill>
                  <a:prstClr val="black"/>
                </a:solidFill>
              </a:rPr>
              <a:t>I try to catch them as I go, but please feel free to just e-mail who they are and I can fix it without a Form 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48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4503B5-479C-43ED-BC2A-0AB12D4DC90F}"/>
              </a:ext>
            </a:extLst>
          </p:cNvPr>
          <p:cNvSpPr txBox="1">
            <a:spLocks/>
          </p:cNvSpPr>
          <p:nvPr/>
        </p:nvSpPr>
        <p:spPr>
          <a:xfrm>
            <a:off x="7909560" y="6395774"/>
            <a:ext cx="4064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C8EDD-99B2-4709-807D-90D8C0AF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u="sng" dirty="0"/>
              <a:t>Does</a:t>
            </a:r>
            <a:r>
              <a:rPr lang="en-US" dirty="0"/>
              <a:t> Need a Form 10?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D5AB-B6C7-4AAA-B0BC-45C32999F6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1112" y="1144419"/>
            <a:ext cx="10515600" cy="5189001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Anyone new to Idaho public K-12 with prior certificated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Anyone with prior Idaho public K-12 experience who has not been on the Career Ladder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Anyone with prior Idaho public K-12 experience on the Career Ladder, but who has not be active in Idaho public K-12 in at least the past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Idaho Administrators returning to the classroom (even if only one assignment)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Individuals who may need to have past instructional/pupil service assignments recorded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/>
            <a:r>
              <a:rPr lang="en-US" b="1" u="sng" dirty="0">
                <a:solidFill>
                  <a:srgbClr val="C00000"/>
                </a:solidFill>
              </a:rPr>
              <a:t>District Superintendent/Charter Administrator must sign off on forms including performance criteria or involving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699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94F3DD7-7645-45BC-A3C6-F696E498AF60}"/>
              </a:ext>
            </a:extLst>
          </p:cNvPr>
          <p:cNvSpPr txBox="1">
            <a:spLocks/>
          </p:cNvSpPr>
          <p:nvPr/>
        </p:nvSpPr>
        <p:spPr>
          <a:xfrm>
            <a:off x="7909560" y="6395774"/>
            <a:ext cx="4064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E03E9-EF23-468A-8059-E326E4E9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is Appreciated!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47D7B-AFC6-4655-8B3C-7058148803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4851126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u="sng" dirty="0"/>
              <a:t>Please</a:t>
            </a:r>
            <a:r>
              <a:rPr lang="en-US" sz="4000" dirty="0">
                <a:solidFill>
                  <a:prstClr val="black"/>
                </a:solidFill>
              </a:rPr>
              <a:t> let me know i</a:t>
            </a:r>
            <a:r>
              <a:rPr lang="en-US" sz="4000" dirty="0"/>
              <a:t>f</a:t>
            </a:r>
            <a:r>
              <a:rPr lang="en-US" sz="4000" dirty="0">
                <a:solidFill>
                  <a:prstClr val="black"/>
                </a:solidFill>
              </a:rPr>
              <a:t> something is missing, too complex, seems broken/inaccurate, is rejected by your version of Excel, etc.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sz="40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prstClr val="black"/>
                </a:solidFill>
              </a:rPr>
              <a:t>I </a:t>
            </a:r>
            <a:r>
              <a:rPr lang="en-US" sz="4000" b="1" u="sng" dirty="0">
                <a:solidFill>
                  <a:srgbClr val="00B050"/>
                </a:solidFill>
              </a:rPr>
              <a:t>want</a:t>
            </a:r>
            <a:r>
              <a:rPr lang="en-US" sz="4000" dirty="0">
                <a:solidFill>
                  <a:prstClr val="black"/>
                </a:solidFill>
              </a:rPr>
              <a:t> this to be something </a:t>
            </a:r>
            <a:r>
              <a:rPr lang="en-US" sz="4000" b="1" i="1" dirty="0">
                <a:solidFill>
                  <a:srgbClr val="00B050"/>
                </a:solidFill>
              </a:rPr>
              <a:t>helpful</a:t>
            </a:r>
            <a:r>
              <a:rPr lang="en-US" sz="4000" dirty="0">
                <a:solidFill>
                  <a:prstClr val="black"/>
                </a:solidFill>
              </a:rPr>
              <a:t> for everyone that decreases common errors and records things more precisely to cover current code as well as hopefully future changes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40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prstClr val="black"/>
                </a:solidFill>
              </a:rPr>
              <a:t>I </a:t>
            </a:r>
            <a:r>
              <a:rPr lang="en-US" sz="4000" b="1" u="sng" dirty="0">
                <a:solidFill>
                  <a:srgbClr val="C00000"/>
                </a:solidFill>
              </a:rPr>
              <a:t>do not want</a:t>
            </a:r>
            <a:r>
              <a:rPr lang="en-US" sz="4000" dirty="0">
                <a:solidFill>
                  <a:prstClr val="black"/>
                </a:solidFill>
              </a:rPr>
              <a:t> to make something that looks flashy, but is more of a pain to use than it’s worth, or which doesn’t work for less than the vast majority of locations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prstClr val="black"/>
                </a:solidFill>
              </a:rPr>
              <a:t>While the presentation/layout of the form can be changed by me, </a:t>
            </a:r>
            <a:r>
              <a:rPr lang="en-US" sz="4000" u="sng" dirty="0">
                <a:solidFill>
                  <a:prstClr val="black"/>
                </a:solidFill>
              </a:rPr>
              <a:t>the requirements behind the data fields cannot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268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4503B5-479C-43ED-BC2A-0AB12D4DC90F}"/>
              </a:ext>
            </a:extLst>
          </p:cNvPr>
          <p:cNvSpPr txBox="1">
            <a:spLocks/>
          </p:cNvSpPr>
          <p:nvPr/>
        </p:nvSpPr>
        <p:spPr>
          <a:xfrm>
            <a:off x="7909560" y="6395774"/>
            <a:ext cx="4064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C8EDD-99B2-4709-807D-90D8C0AF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Lot of New Data Right?!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D5AB-B6C7-4AAA-B0BC-45C32999F6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1112" y="1084729"/>
            <a:ext cx="10515600" cy="499334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Most of the information on the Form 10 is not new and much has been part of it since 18-19 or earlier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solidFill>
                <a:prstClr val="black"/>
              </a:solidFill>
            </a:endParaRPr>
          </a:p>
          <a:p>
            <a:pPr marL="742950" lvl="1" indent="-285750"/>
            <a:r>
              <a:rPr lang="en-US" sz="2500" dirty="0">
                <a:solidFill>
                  <a:prstClr val="black"/>
                </a:solidFill>
              </a:rPr>
              <a:t>Certifying all 3 performance criteria in cases where it was met outside Idaho public K-12</a:t>
            </a:r>
          </a:p>
          <a:p>
            <a:pPr marL="742950" lvl="1" indent="-285750"/>
            <a:r>
              <a:rPr lang="en-US" sz="2500" dirty="0">
                <a:solidFill>
                  <a:prstClr val="black"/>
                </a:solidFill>
              </a:rPr>
              <a:t>Years of experience (removed in 20-21 and 21-22 due to changes in code, but returning this year)</a:t>
            </a:r>
          </a:p>
          <a:p>
            <a:pPr marL="742950" lvl="1" indent="-285750"/>
            <a:r>
              <a:rPr lang="en-US" sz="2500" dirty="0">
                <a:solidFill>
                  <a:prstClr val="black"/>
                </a:solidFill>
              </a:rPr>
              <a:t>Initial certification date and location</a:t>
            </a:r>
          </a:p>
          <a:p>
            <a:pPr marL="742950" lvl="1" indent="-285750"/>
            <a:endParaRPr lang="en-US" sz="100" dirty="0">
              <a:solidFill>
                <a:prstClr val="black"/>
              </a:solidFill>
            </a:endParaRPr>
          </a:p>
          <a:p>
            <a:pPr marL="285750" indent="-285750"/>
            <a:r>
              <a:rPr lang="en-US" sz="3000" dirty="0">
                <a:solidFill>
                  <a:prstClr val="black"/>
                </a:solidFill>
              </a:rPr>
              <a:t>Formatting was changed and single line items broken out or expanded in an attempt to clarify what is being asked and certified, and to decrease the number of extra e-mail conversations needed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406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4503B5-479C-43ED-BC2A-0AB12D4DC90F}"/>
              </a:ext>
            </a:extLst>
          </p:cNvPr>
          <p:cNvSpPr txBox="1">
            <a:spLocks/>
          </p:cNvSpPr>
          <p:nvPr/>
        </p:nvSpPr>
        <p:spPr>
          <a:xfrm>
            <a:off x="7909560" y="6395774"/>
            <a:ext cx="4064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C8EDD-99B2-4709-807D-90D8C0AF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Still, </a:t>
            </a:r>
            <a:r>
              <a:rPr lang="en-US" u="sng" dirty="0"/>
              <a:t>Why</a:t>
            </a:r>
            <a:r>
              <a:rPr lang="en-US" dirty="0"/>
              <a:t> Do We Have to Do This?!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D5AB-B6C7-4AAA-B0BC-45C32999F6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1112" y="1206773"/>
            <a:ext cx="10515600" cy="5189001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There is not, nor has there been previously, a legal requirement to submit a Form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 district or Charter School can choose not to submit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If blank placements are left alone, they will eventually get a defaulted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It’s preferred you send a list of those you’re not submitting for so I know and can go forward not expecting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C00000"/>
                </a:solidFill>
              </a:rPr>
              <a:t>However…</a:t>
            </a:r>
          </a:p>
          <a:p>
            <a:pPr marL="742950" lvl="1" indent="-28575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097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4503B5-479C-43ED-BC2A-0AB12D4DC90F}"/>
              </a:ext>
            </a:extLst>
          </p:cNvPr>
          <p:cNvSpPr txBox="1">
            <a:spLocks/>
          </p:cNvSpPr>
          <p:nvPr/>
        </p:nvSpPr>
        <p:spPr>
          <a:xfrm>
            <a:off x="7909560" y="6395774"/>
            <a:ext cx="4064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C8EDD-99B2-4709-807D-90D8C0AF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Still, </a:t>
            </a:r>
            <a:r>
              <a:rPr lang="en-US" u="sng" dirty="0"/>
              <a:t>Why</a:t>
            </a:r>
            <a:r>
              <a:rPr lang="en-US" dirty="0"/>
              <a:t> Do We Have to Do This?!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D5AB-B6C7-4AAA-B0BC-45C32999F6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1112" y="1206773"/>
            <a:ext cx="10515600" cy="5189001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This affects placements, movement and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This allows me to find areas where additional information can help your funding, or explain why someone has the placement they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It ensures we have documentation to justify placements and movement, or lack there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It documents what was sent in on your end if I missed something or made an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solidFill>
                <a:prstClr val="black"/>
              </a:solidFill>
            </a:endParaRPr>
          </a:p>
          <a:p>
            <a:pPr marL="285750" indent="-285750"/>
            <a:r>
              <a:rPr lang="en-US" sz="4000" dirty="0">
                <a:solidFill>
                  <a:prstClr val="black"/>
                </a:solidFill>
              </a:rPr>
              <a:t>Those placed on the P Rung without any documented performance criteria will end up frozen at that initial placement</a:t>
            </a:r>
            <a:r>
              <a:rPr lang="en-US" sz="4000" i="1" dirty="0">
                <a:solidFill>
                  <a:prstClr val="black"/>
                </a:solidFill>
              </a:rPr>
              <a:t> </a:t>
            </a:r>
            <a:r>
              <a:rPr lang="en-US" sz="4000" i="1" u="sng" dirty="0">
                <a:solidFill>
                  <a:srgbClr val="C00000"/>
                </a:solidFill>
              </a:rPr>
              <a:t>and funding year level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dirty="0">
                <a:solidFill>
                  <a:prstClr val="black"/>
                </a:solidFill>
              </a:rPr>
              <a:t>for </a:t>
            </a:r>
            <a:r>
              <a:rPr lang="en-US" sz="4000" i="1" u="sng" dirty="0">
                <a:solidFill>
                  <a:srgbClr val="C00000"/>
                </a:solidFill>
              </a:rPr>
              <a:t>at least 3 years</a:t>
            </a:r>
            <a:endParaRPr lang="en-US" sz="40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382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4503B5-479C-43ED-BC2A-0AB12D4DC90F}"/>
              </a:ext>
            </a:extLst>
          </p:cNvPr>
          <p:cNvSpPr txBox="1">
            <a:spLocks/>
          </p:cNvSpPr>
          <p:nvPr/>
        </p:nvSpPr>
        <p:spPr>
          <a:xfrm>
            <a:off x="7909560" y="6395774"/>
            <a:ext cx="4064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C8EDD-99B2-4709-807D-90D8C0AF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Still, </a:t>
            </a:r>
            <a:r>
              <a:rPr lang="en-US" sz="3900" u="sng" dirty="0"/>
              <a:t>Why</a:t>
            </a:r>
            <a:r>
              <a:rPr lang="en-US" sz="3900" dirty="0"/>
              <a:t> Do We Have to Do This?! (cont.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D5AB-B6C7-4AAA-B0BC-45C32999F6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1112" y="1206773"/>
            <a:ext cx="10515600" cy="518900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This affects funding for </a:t>
            </a:r>
            <a:r>
              <a:rPr lang="en-US" i="1" dirty="0">
                <a:solidFill>
                  <a:prstClr val="black"/>
                </a:solidFill>
              </a:rPr>
              <a:t>other</a:t>
            </a:r>
            <a:r>
              <a:rPr lang="en-US" dirty="0">
                <a:solidFill>
                  <a:prstClr val="black"/>
                </a:solidFill>
              </a:rPr>
              <a:t> locations later if the person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C00000"/>
                </a:solidFill>
              </a:rPr>
              <a:t>This can have a real and permanent affect on a person’s salary</a:t>
            </a:r>
          </a:p>
          <a:p>
            <a:pPr marL="742950" lvl="1" indent="-285750"/>
            <a:r>
              <a:rPr lang="en-US" dirty="0"/>
              <a:t>About 2/3s of Idaho’s districts and charter schools use the Career Ladder for their salary schedule determinations, or something that relies heavily on it</a:t>
            </a:r>
          </a:p>
          <a:p>
            <a:pPr marL="742950" lvl="1" indent="-285750"/>
            <a:r>
              <a:rPr lang="en-US" dirty="0"/>
              <a:t>Corrections to placements/movement have time limits</a:t>
            </a:r>
          </a:p>
          <a:p>
            <a:pPr marL="742950" lvl="1" indent="-285750"/>
            <a:r>
              <a:rPr lang="en-US" dirty="0"/>
              <a:t>A person may leave on good terms to go elsewhere, only to see their salary </a:t>
            </a:r>
            <a:r>
              <a:rPr lang="en-US" i="1" u="sng" dirty="0">
                <a:solidFill>
                  <a:srgbClr val="C00000"/>
                </a:solidFill>
              </a:rPr>
              <a:t>permanently</a:t>
            </a:r>
            <a:r>
              <a:rPr lang="en-US" dirty="0"/>
              <a:t> decrease because of a lack of a Form 10 submission</a:t>
            </a:r>
          </a:p>
        </p:txBody>
      </p:sp>
    </p:spTree>
    <p:extLst>
      <p:ext uri="{BB962C8B-B14F-4D97-AF65-F5344CB8AC3E}">
        <p14:creationId xmlns:p14="http://schemas.microsoft.com/office/powerpoint/2010/main" val="8449963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descr="Example of completed Salary Based Apportionment sheet for a hypothetical charter school.&#10;&#10;Base Salary and Average Salary columns are highlighted.">
            <a:extLst>
              <a:ext uri="{FF2B5EF4-FFF2-40B4-BE49-F238E27FC236}">
                <a16:creationId xmlns:a16="http://schemas.microsoft.com/office/drawing/2014/main" id="{B05014E2-06A8-48EB-A6C6-8273020B6362}"/>
              </a:ext>
            </a:extLst>
          </p:cNvPr>
          <p:cNvGrpSpPr/>
          <p:nvPr/>
        </p:nvGrpSpPr>
        <p:grpSpPr>
          <a:xfrm>
            <a:off x="1224524" y="430247"/>
            <a:ext cx="9742952" cy="5997506"/>
            <a:chOff x="1224524" y="430247"/>
            <a:chExt cx="9742952" cy="5997506"/>
          </a:xfrm>
        </p:grpSpPr>
        <p:pic>
          <p:nvPicPr>
            <p:cNvPr id="5" name="Picture 4" descr="Example of completed Salary Based Apportionment sheet for a hypothetical charter school.&#10;&#10;Base Salary and Average Salary columns are highlighted.">
              <a:extLst>
                <a:ext uri="{FF2B5EF4-FFF2-40B4-BE49-F238E27FC236}">
                  <a16:creationId xmlns:a16="http://schemas.microsoft.com/office/drawing/2014/main" id="{A0F9A409-DA37-4188-9E80-638ADB4E4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524" y="430247"/>
              <a:ext cx="9742952" cy="599750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372601" y="2093760"/>
              <a:ext cx="775478" cy="19466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41191"/>
            <a:ext cx="10515600" cy="469556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D74B4"/>
                </a:solidFill>
              </a:rPr>
              <a:t>2022-2023 Salary Based &amp; Benefit Apportionment - Charter School (Average Salaries)</a:t>
            </a:r>
            <a:endParaRPr lang="en-US" sz="22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8F2919-B486-42C2-9867-BAF19954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281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descr="An image of a salary based apportionment template for a school district showing example information.&#10;&#10;Base Salary and Average Salary columns are highlighted.">
            <a:extLst>
              <a:ext uri="{FF2B5EF4-FFF2-40B4-BE49-F238E27FC236}">
                <a16:creationId xmlns:a16="http://schemas.microsoft.com/office/drawing/2014/main" id="{EDFB7589-750D-461D-8473-CBB462A492B5}"/>
              </a:ext>
            </a:extLst>
          </p:cNvPr>
          <p:cNvGrpSpPr/>
          <p:nvPr/>
        </p:nvGrpSpPr>
        <p:grpSpPr>
          <a:xfrm>
            <a:off x="1301996" y="491188"/>
            <a:ext cx="9610344" cy="6030468"/>
            <a:chOff x="1301996" y="491188"/>
            <a:chExt cx="9610344" cy="6030468"/>
          </a:xfrm>
        </p:grpSpPr>
        <p:pic>
          <p:nvPicPr>
            <p:cNvPr id="5" name="Picture 4" descr="An image of a salary based apportionment template for a school district showing example information.&#10;&#10;Base Salary and Average Salary columns are highlighted.">
              <a:extLst>
                <a:ext uri="{FF2B5EF4-FFF2-40B4-BE49-F238E27FC236}">
                  <a16:creationId xmlns:a16="http://schemas.microsoft.com/office/drawing/2014/main" id="{4326E862-F726-4366-8DA0-CD3B1BD4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996" y="491188"/>
              <a:ext cx="9610344" cy="603046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32795" y="1646097"/>
              <a:ext cx="597425" cy="19042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(Average Salaries)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3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What Does This Data Affect?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988601"/>
            <a:ext cx="10515600" cy="540717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200" b="1" u="sng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All data submissions must reflect correct information as accurately as possible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400" u="sng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(I.C. 33-1004D):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sz="35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Requirement to report all employees of the school district/charter school, </a:t>
            </a:r>
            <a:r>
              <a:rPr lang="en-US" sz="3500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regardless of their effect on funding!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400" u="sng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en-US" sz="42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Annual Staff Statistical Data:</a:t>
            </a: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Staff salaries and staff activities are published on January 1</a:t>
            </a:r>
            <a:r>
              <a:rPr lang="en-US" sz="3400" baseline="30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st</a:t>
            </a:r>
            <a:r>
              <a:rPr lang="en-US" sz="3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of each year</a:t>
            </a: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endParaRPr lang="en-US" sz="3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41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Professional Development Funding:</a:t>
            </a: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This payment is derived from the "snapshot” staff data files using FTEs from all funds</a:t>
            </a: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endParaRPr lang="en-US" sz="3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1">
              <a:lnSpc>
                <a:spcPct val="120000"/>
              </a:lnSpc>
              <a:spcBef>
                <a:spcPts val="0"/>
              </a:spcBef>
            </a:pPr>
            <a:r>
              <a:rPr lang="en-US" sz="38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Salary Based Apportionment and Benefit Apportionment Funding (General Fund Only)</a:t>
            </a: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Affects about 85% of a district/charter’s funding!</a:t>
            </a:r>
          </a:p>
          <a:p>
            <a:pPr marL="457200" lvl="2">
              <a:lnSpc>
                <a:spcPct val="120000"/>
              </a:lnSpc>
              <a:spcBef>
                <a:spcPts val="0"/>
              </a:spcBef>
            </a:pPr>
            <a:endParaRPr lang="en-US" sz="3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233363" lvl="1" indent="-223838">
              <a:lnSpc>
                <a:spcPct val="120000"/>
              </a:lnSpc>
              <a:spcBef>
                <a:spcPts val="0"/>
              </a:spcBef>
            </a:pPr>
            <a:r>
              <a:rPr lang="en-US" sz="38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Other Data Requests </a:t>
            </a:r>
            <a:r>
              <a:rPr lang="en-US" sz="38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– Legislature, Governor, Education Associations and Other Stakeholders, Federal Reporting, National Organizations, Public Information Requests, Etc.</a:t>
            </a:r>
            <a:endParaRPr lang="en-US" sz="30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spcAft>
                <a:spcPts val="600"/>
              </a:spcAft>
            </a:pPr>
            <a:endParaRPr lang="en-US" sz="42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3435" y="6395774"/>
            <a:ext cx="4210427" cy="365125"/>
          </a:xfrm>
        </p:spPr>
        <p:txBody>
          <a:bodyPr/>
          <a:lstStyle/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067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41191"/>
            <a:ext cx="10515600" cy="469556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D74B4"/>
                </a:solidFill>
              </a:rPr>
              <a:t>2022-2023 Salary Based &amp; Benefit Apportionment - Charter School (Salary Funding)</a:t>
            </a:r>
            <a:endParaRPr lang="en-US" sz="2200" dirty="0"/>
          </a:p>
        </p:txBody>
      </p:sp>
      <p:grpSp>
        <p:nvGrpSpPr>
          <p:cNvPr id="4" name="Group 3" descr="Charter School Salary Based Apportionment&#10;&#10;Example of completed Salary Based Apportionment sheet for a hypothetical charter school.&#10;&#10;Certified Preliminary Salary Based Apportionment, Noncertified Preliminary Salary Based Apportionment, Preliminary Salary Based Apportionment and Salary Based Apportionment columns are highlighted.">
            <a:extLst>
              <a:ext uri="{FF2B5EF4-FFF2-40B4-BE49-F238E27FC236}">
                <a16:creationId xmlns:a16="http://schemas.microsoft.com/office/drawing/2014/main" id="{3DEBD3DF-7E6A-4387-919F-9897ADC5E8AA}"/>
              </a:ext>
            </a:extLst>
          </p:cNvPr>
          <p:cNvGrpSpPr/>
          <p:nvPr/>
        </p:nvGrpSpPr>
        <p:grpSpPr>
          <a:xfrm>
            <a:off x="1224524" y="430247"/>
            <a:ext cx="10617852" cy="5997506"/>
            <a:chOff x="1224524" y="430247"/>
            <a:chExt cx="10617852" cy="5997506"/>
          </a:xfrm>
        </p:grpSpPr>
        <p:pic>
          <p:nvPicPr>
            <p:cNvPr id="5" name="Picture 4" descr="Charter School Salary Based Apportionment&#10;&#10;Example of completed Salary Based Apportionment sheet for a hypothetical charter school.&#10;&#10;Certified Preliminary Salary Based Apportionment, Noncertified Preliminary Salary Based Apportionment, Preliminary Salary Based Apportionment and Salary Based Apportionment columns are highlighted.">
              <a:extLst>
                <a:ext uri="{FF2B5EF4-FFF2-40B4-BE49-F238E27FC236}">
                  <a16:creationId xmlns:a16="http://schemas.microsoft.com/office/drawing/2014/main" id="{A0F9A409-DA37-4188-9E80-638ADB4E4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524" y="430247"/>
              <a:ext cx="9742952" cy="5997506"/>
            </a:xfrm>
            <a:prstGeom prst="rect">
              <a:avLst/>
            </a:prstGeom>
          </p:spPr>
        </p:pic>
        <p:grpSp>
          <p:nvGrpSpPr>
            <p:cNvPr id="9" name="Group 8" descr="Example of completed Salary Based Apportionment sheet for a hypothetical charter school.&#10;&#10;Certified Preliminary Salary Based Apportionment, Noncertified Preliminary Salary Based Apportionment, Preliminary Salary Based Aportionment and Salary Based Apportionment columns are highlighted." title="Charter School Salary Based Apportionment">
              <a:extLst>
                <a:ext uri="{FF2B5EF4-FFF2-40B4-BE49-F238E27FC236}">
                  <a16:creationId xmlns:a16="http://schemas.microsoft.com/office/drawing/2014/main" id="{ADF7040B-A0B3-4A56-8BF8-59E71C3E0E1B}"/>
                </a:ext>
              </a:extLst>
            </p:cNvPr>
            <p:cNvGrpSpPr/>
            <p:nvPr/>
          </p:nvGrpSpPr>
          <p:grpSpPr>
            <a:xfrm>
              <a:off x="1936666" y="2071515"/>
              <a:ext cx="9905710" cy="4313092"/>
              <a:chOff x="2178839" y="2078633"/>
              <a:chExt cx="9810388" cy="43062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8A21D9C-6A74-47BE-A623-EE4842866C16}"/>
                  </a:ext>
                </a:extLst>
              </p:cNvPr>
              <p:cNvSpPr/>
              <p:nvPr/>
            </p:nvSpPr>
            <p:spPr>
              <a:xfrm>
                <a:off x="9565895" y="4480709"/>
                <a:ext cx="722661" cy="190421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2C49DC-2028-4475-9F38-60BBC31FBB03}"/>
                  </a:ext>
                </a:extLst>
              </p:cNvPr>
              <p:cNvSpPr/>
              <p:nvPr/>
            </p:nvSpPr>
            <p:spPr>
              <a:xfrm>
                <a:off x="10288556" y="2078633"/>
                <a:ext cx="722661" cy="190421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EA69E6A-1FDB-4A17-82B1-A43EFD855321}"/>
                  </a:ext>
                </a:extLst>
              </p:cNvPr>
              <p:cNvSpPr/>
              <p:nvPr/>
            </p:nvSpPr>
            <p:spPr>
              <a:xfrm>
                <a:off x="2178839" y="4480709"/>
                <a:ext cx="2157168" cy="190421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ular Callout 14">
                <a:extLst>
                  <a:ext uri="{FF2B5EF4-FFF2-40B4-BE49-F238E27FC236}">
                    <a16:creationId xmlns:a16="http://schemas.microsoft.com/office/drawing/2014/main" id="{0ACB6999-C9DA-4580-BD4C-B1197A63793E}"/>
                  </a:ext>
                </a:extLst>
              </p:cNvPr>
              <p:cNvSpPr/>
              <p:nvPr/>
            </p:nvSpPr>
            <p:spPr>
              <a:xfrm>
                <a:off x="10628941" y="6001444"/>
                <a:ext cx="1360286" cy="381000"/>
              </a:xfrm>
              <a:prstGeom prst="wedgeRectCallout">
                <a:avLst>
                  <a:gd name="adj1" fmla="val -67855"/>
                  <a:gd name="adj2" fmla="val 20803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FF"/>
                    </a:solidFill>
                  </a:rPr>
                  <a:t>Salary Based Apportionment</a:t>
                </a:r>
              </a:p>
            </p:txBody>
          </p:sp>
        </p:grpSp>
      </p:grp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641FF62-ABEA-4556-AEBE-6C013124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313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(Preliminary SBA)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71</a:t>
            </a:fld>
            <a:endParaRPr lang="en-US" dirty="0"/>
          </a:p>
        </p:txBody>
      </p:sp>
      <p:grpSp>
        <p:nvGrpSpPr>
          <p:cNvPr id="3" name="Group 2" descr="SBA Template for Example School District&#10;&#10;An image of a salary based apportionment template for a school district showing example information.&#10;&#10;Certified Preliminary Salary Based Apportionment, Noncertified Preliminary Salary Based Apportionment and Preliminary Salary Based Aportionment columns are highlighted">
            <a:extLst>
              <a:ext uri="{FF2B5EF4-FFF2-40B4-BE49-F238E27FC236}">
                <a16:creationId xmlns:a16="http://schemas.microsoft.com/office/drawing/2014/main" id="{1CCDEC6E-29FC-4B75-9E06-009EAB14E4E2}"/>
              </a:ext>
            </a:extLst>
          </p:cNvPr>
          <p:cNvGrpSpPr/>
          <p:nvPr/>
        </p:nvGrpSpPr>
        <p:grpSpPr>
          <a:xfrm>
            <a:off x="1301996" y="491188"/>
            <a:ext cx="9610344" cy="6030468"/>
            <a:chOff x="1301996" y="491188"/>
            <a:chExt cx="9610344" cy="6030468"/>
          </a:xfrm>
        </p:grpSpPr>
        <p:pic>
          <p:nvPicPr>
            <p:cNvPr id="5" name="Picture 4" descr="SBA Template for Example School District&#10;&#10;An image of a salary based apportionment template for a school district showing example information.&#10;&#10;Certified Preliminary Salary Based Apportionment, Noncertified Preliminary Salary Based Apportionment and Preliminary Salary Based Aportionment columns are highlighted">
              <a:extLst>
                <a:ext uri="{FF2B5EF4-FFF2-40B4-BE49-F238E27FC236}">
                  <a16:creationId xmlns:a16="http://schemas.microsoft.com/office/drawing/2014/main" id="{4326E862-F726-4366-8DA0-CD3B1BD4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996" y="491188"/>
              <a:ext cx="9610344" cy="6030468"/>
            </a:xfrm>
            <a:prstGeom prst="rect">
              <a:avLst/>
            </a:prstGeom>
          </p:spPr>
        </p:pic>
        <p:grpSp>
          <p:nvGrpSpPr>
            <p:cNvPr id="11" name="Group 10" descr="An image of a salary based apportionment template for a school district showing example information.&#10;&#10;Certified Preliminary Salary Based Apportionment, Noncertified Preliminary Salary Based Apportionment and Preliminary Salary Based Aportionment columns are highlighted" title="SBA Template for Example School District">
              <a:extLst>
                <a:ext uri="{FF2B5EF4-FFF2-40B4-BE49-F238E27FC236}">
                  <a16:creationId xmlns:a16="http://schemas.microsoft.com/office/drawing/2014/main" id="{1C30E6D2-1C7F-40F0-B0EA-294BF5F7CE36}"/>
                </a:ext>
              </a:extLst>
            </p:cNvPr>
            <p:cNvGrpSpPr/>
            <p:nvPr/>
          </p:nvGrpSpPr>
          <p:grpSpPr>
            <a:xfrm>
              <a:off x="1988751" y="1646097"/>
              <a:ext cx="8782918" cy="4749677"/>
              <a:chOff x="2076450" y="1687067"/>
              <a:chExt cx="8782918" cy="474967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E7858E-0671-4B2B-A23E-234018C62CD2}"/>
                  </a:ext>
                </a:extLst>
              </p:cNvPr>
              <p:cNvSpPr/>
              <p:nvPr/>
            </p:nvSpPr>
            <p:spPr>
              <a:xfrm>
                <a:off x="2076450" y="4134663"/>
                <a:ext cx="2228850" cy="230208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30E12B3-22DF-47A8-93F2-F9E6C608978E}"/>
                  </a:ext>
                </a:extLst>
              </p:cNvPr>
              <p:cNvSpPr/>
              <p:nvPr/>
            </p:nvSpPr>
            <p:spPr>
              <a:xfrm>
                <a:off x="10176678" y="1687067"/>
                <a:ext cx="682690" cy="190421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99339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(Recovering FTE)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72</a:t>
            </a:fld>
            <a:endParaRPr lang="en-US" dirty="0"/>
          </a:p>
        </p:txBody>
      </p:sp>
      <p:grpSp>
        <p:nvGrpSpPr>
          <p:cNvPr id="3" name="Group 2" descr="An image of a salary based apportionment template for a school district showing example information.&#10;&#10;Base Salary and Average Salary columns are highlighted.">
            <a:extLst>
              <a:ext uri="{FF2B5EF4-FFF2-40B4-BE49-F238E27FC236}">
                <a16:creationId xmlns:a16="http://schemas.microsoft.com/office/drawing/2014/main" id="{8715BB2A-B3E0-4AE4-95FB-CE1268D9A135}"/>
              </a:ext>
            </a:extLst>
          </p:cNvPr>
          <p:cNvGrpSpPr/>
          <p:nvPr/>
        </p:nvGrpSpPr>
        <p:grpSpPr>
          <a:xfrm>
            <a:off x="1301996" y="491188"/>
            <a:ext cx="9610344" cy="6030468"/>
            <a:chOff x="1301996" y="491188"/>
            <a:chExt cx="9610344" cy="6030468"/>
          </a:xfrm>
        </p:grpSpPr>
        <p:pic>
          <p:nvPicPr>
            <p:cNvPr id="5" name="Picture 4" descr="An image of a salary based apportionment template for a school district showing example information.&#10;&#10;Base Salary and Average Salary columns are highlighted.">
              <a:extLst>
                <a:ext uri="{FF2B5EF4-FFF2-40B4-BE49-F238E27FC236}">
                  <a16:creationId xmlns:a16="http://schemas.microsoft.com/office/drawing/2014/main" id="{4326E862-F726-4366-8DA0-CD3B1BD4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996" y="491188"/>
              <a:ext cx="9610344" cy="603046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59745D-0AF9-490A-8CED-2391C1B845CD}"/>
                </a:ext>
              </a:extLst>
            </p:cNvPr>
            <p:cNvSpPr/>
            <p:nvPr/>
          </p:nvSpPr>
          <p:spPr>
            <a:xfrm>
              <a:off x="6401955" y="4093693"/>
              <a:ext cx="1485900" cy="230208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93747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Autofit/>
          </a:bodyPr>
          <a:lstStyle/>
          <a:p>
            <a:r>
              <a:rPr lang="en-US" dirty="0"/>
              <a:t>Unutilized FTE (Use it or Lose 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01796" y="6395774"/>
            <a:ext cx="4072066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41368" y="1752005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N/A for Charter Schools</a:t>
            </a:r>
          </a:p>
        </p:txBody>
      </p:sp>
      <p:grpSp>
        <p:nvGrpSpPr>
          <p:cNvPr id="4" name="Group 3" descr="Image showing an example case of a district having unutilized FTE and it's affect on their funding." title="Unutilized FTE Example"/>
          <p:cNvGrpSpPr/>
          <p:nvPr/>
        </p:nvGrpSpPr>
        <p:grpSpPr>
          <a:xfrm>
            <a:off x="1828800" y="1285875"/>
            <a:ext cx="8534400" cy="5324475"/>
            <a:chOff x="1828800" y="1285875"/>
            <a:chExt cx="8534400" cy="5324475"/>
          </a:xfrm>
        </p:grpSpPr>
        <p:grpSp>
          <p:nvGrpSpPr>
            <p:cNvPr id="11" name="Group 10" descr="Image showing an example case of a district having unutilized FTE and it's affect on their funding." title="Unutilized FTE Example"/>
            <p:cNvGrpSpPr/>
            <p:nvPr/>
          </p:nvGrpSpPr>
          <p:grpSpPr>
            <a:xfrm>
              <a:off x="1828800" y="1285875"/>
              <a:ext cx="8534400" cy="5324475"/>
              <a:chOff x="1828800" y="1076325"/>
              <a:chExt cx="8534400" cy="5324475"/>
            </a:xfrm>
          </p:grpSpPr>
          <p:grpSp>
            <p:nvGrpSpPr>
              <p:cNvPr id="12" name="Group 11" descr="Image showing how unutilized FTE can affect final funding amount" title="Effects of Unutilized FTE"/>
              <p:cNvGrpSpPr/>
              <p:nvPr/>
            </p:nvGrpSpPr>
            <p:grpSpPr>
              <a:xfrm>
                <a:off x="1828800" y="1076325"/>
                <a:ext cx="8534400" cy="5324475"/>
                <a:chOff x="1828800" y="1076325"/>
                <a:chExt cx="8534400" cy="5324475"/>
              </a:xfrm>
            </p:grpSpPr>
            <p:pic>
              <p:nvPicPr>
                <p:cNvPr id="15" name="Picture 14" descr="Image showing an example case of a district having unutilized FTE and it's affect on their funding." title="Unutilized FTE Exampl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2750" t="14000" r="29750" b="22000"/>
                <a:stretch>
                  <a:fillRect/>
                </a:stretch>
              </p:blipFill>
              <p:spPr bwMode="auto">
                <a:xfrm>
                  <a:off x="1981200" y="1076325"/>
                  <a:ext cx="5507768" cy="5257800"/>
                </a:xfrm>
                <a:prstGeom prst="rect">
                  <a:avLst/>
                </a:prstGeom>
                <a:solidFill>
                  <a:srgbClr val="FFFF00">
                    <a:alpha val="0"/>
                  </a:srgbClr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6" name="Rounded Rectangle 15"/>
                <p:cNvSpPr/>
                <p:nvPr/>
              </p:nvSpPr>
              <p:spPr>
                <a:xfrm>
                  <a:off x="1828800" y="2600325"/>
                  <a:ext cx="3429000" cy="381000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6553200" y="5943600"/>
                  <a:ext cx="1219200" cy="457200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543800" y="3283674"/>
                  <a:ext cx="2819400" cy="923330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Adjusted  Staff Allow  39.72</a:t>
                  </a:r>
                </a:p>
                <a:p>
                  <a:r>
                    <a:rPr lang="en-US" b="1" u="sng" dirty="0"/>
                    <a:t>Less Staff Allow            37.58</a:t>
                  </a:r>
                </a:p>
                <a:p>
                  <a:r>
                    <a:rPr lang="en-US" b="1" u="sng" dirty="0"/>
                    <a:t>Unutilized fte                  2.14</a:t>
                  </a: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5143500" y="5476875"/>
                  <a:ext cx="1600200" cy="257176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7543799" y="5015210"/>
                <a:ext cx="1895475" cy="92333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  $  1,477,950.44</a:t>
                </a:r>
              </a:p>
              <a:p>
                <a:r>
                  <a:rPr lang="en-US" b="1" u="sng" dirty="0"/>
                  <a:t>- $  1,398,115.62</a:t>
                </a:r>
              </a:p>
              <a:p>
                <a:r>
                  <a:rPr lang="en-US" b="1" u="sng" dirty="0"/>
                  <a:t>  $        79,834.82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543799" y="2280165"/>
              <a:ext cx="2819400" cy="92333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Actual FTE	     34.01</a:t>
              </a:r>
            </a:p>
            <a:p>
              <a:r>
                <a:rPr lang="en-US" b="1" u="sng" dirty="0"/>
                <a:t>Divided by              (1 - 9.5%)</a:t>
              </a:r>
            </a:p>
            <a:p>
              <a:r>
                <a:rPr lang="en-US" b="1" u="sng" dirty="0"/>
                <a:t>Staff Allow                    37.58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1903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Autofit/>
          </a:bodyPr>
          <a:lstStyle/>
          <a:p>
            <a:r>
              <a:rPr lang="en-US" dirty="0"/>
              <a:t>Recovering Unutilized FTEs</a:t>
            </a:r>
            <a:endParaRPr lang="en-US" b="1" dirty="0">
              <a:solidFill>
                <a:srgbClr val="0D74B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36302" y="6395774"/>
            <a:ext cx="4037560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25813" y="3206225"/>
            <a:ext cx="319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N/A for Charter Schools</a:t>
            </a:r>
          </a:p>
        </p:txBody>
      </p:sp>
      <p:grpSp>
        <p:nvGrpSpPr>
          <p:cNvPr id="9" name="Group 8" descr="Image showing restoration from Virtual and Ancilary Staff Allowances" title="Restored FTEs"/>
          <p:cNvGrpSpPr/>
          <p:nvPr/>
        </p:nvGrpSpPr>
        <p:grpSpPr>
          <a:xfrm>
            <a:off x="2133600" y="1144598"/>
            <a:ext cx="5924550" cy="5251176"/>
            <a:chOff x="2514600" y="838200"/>
            <a:chExt cx="6781800" cy="5867400"/>
          </a:xfrm>
        </p:grpSpPr>
        <p:pic>
          <p:nvPicPr>
            <p:cNvPr id="10" name="Picture 3" descr="Image showing restoration from Virtual and Ancilary Staff Allowances" title="Restored FTEs"/>
            <p:cNvPicPr>
              <a:picLocks noChangeAspect="1" noChangeArrowheads="1"/>
            </p:cNvPicPr>
            <p:nvPr/>
          </p:nvPicPr>
          <p:blipFill>
            <a:blip r:embed="rId2" cstate="print"/>
            <a:srcRect l="36000" t="24667" r="26500" b="12667"/>
            <a:stretch>
              <a:fillRect/>
            </a:stretch>
          </p:blipFill>
          <p:spPr bwMode="auto">
            <a:xfrm>
              <a:off x="2514600" y="838200"/>
              <a:ext cx="6553200" cy="580186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1" name="Oval 10"/>
            <p:cNvSpPr/>
            <p:nvPr/>
          </p:nvSpPr>
          <p:spPr>
            <a:xfrm>
              <a:off x="7924800" y="6248400"/>
              <a:ext cx="1371600" cy="4572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29000" y="3657600"/>
              <a:ext cx="2057400" cy="21336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229350" y="5143500"/>
              <a:ext cx="1885950" cy="51435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33142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Autofit/>
          </a:bodyPr>
          <a:lstStyle/>
          <a:p>
            <a:r>
              <a:rPr lang="en-US" sz="3800" dirty="0"/>
              <a:t>ISEE Form 6 (Non District Contracted Staff)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21902" y="6395774"/>
            <a:ext cx="4951960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2150" y="1095376"/>
            <a:ext cx="5943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ISEE Form 6 can be used to recover funding due to unutilized FTEs (otherwise not required)</a:t>
            </a:r>
          </a:p>
          <a:p>
            <a:endParaRPr lang="en-US" sz="2400" dirty="0"/>
          </a:p>
          <a:p>
            <a:r>
              <a:rPr lang="en-US" sz="2400" dirty="0"/>
              <a:t>Can be used for contracted non-district instructional or pupil services positions</a:t>
            </a:r>
          </a:p>
          <a:p>
            <a:endParaRPr lang="en-US" sz="2400" dirty="0"/>
          </a:p>
          <a:p>
            <a:r>
              <a:rPr lang="en-US" sz="2400" b="1" u="sng" dirty="0">
                <a:solidFill>
                  <a:srgbClr val="FF0000"/>
                </a:solidFill>
              </a:rPr>
              <a:t>Must be properly certificated and endorsed in Idaho</a:t>
            </a:r>
          </a:p>
          <a:p>
            <a:endParaRPr lang="en-US" sz="2400" dirty="0"/>
          </a:p>
          <a:p>
            <a:r>
              <a:rPr lang="en-US" sz="2400" dirty="0"/>
              <a:t>Due January 10, 2023, but can be submitted for later payments if necessary</a:t>
            </a:r>
          </a:p>
          <a:p>
            <a:endParaRPr lang="en-US" sz="2400" dirty="0"/>
          </a:p>
          <a:p>
            <a:r>
              <a:rPr lang="en-US" sz="2400" dirty="0"/>
              <a:t>Not applicable to Charter Schools</a:t>
            </a:r>
          </a:p>
        </p:txBody>
      </p:sp>
      <p:pic>
        <p:nvPicPr>
          <p:cNvPr id="20" name="Content Placeholder 5" descr="Microsoft Image of blank ISEE Form 6 for Non-District contracted staff" title="ISEE For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6121" r="25496" b="11288"/>
          <a:stretch/>
        </p:blipFill>
        <p:spPr>
          <a:xfrm>
            <a:off x="547964" y="1045482"/>
            <a:ext cx="4800600" cy="57168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45135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Autofit/>
          </a:bodyPr>
          <a:lstStyle/>
          <a:p>
            <a:r>
              <a:rPr lang="en-US" sz="3800" dirty="0"/>
              <a:t>Virtual Template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93170" y="6395774"/>
            <a:ext cx="4080692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6" name="Content Placeholder 8" descr="Example Virtual Template" title="Virtual Template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33388" r="4238" b="10675"/>
          <a:stretch/>
        </p:blipFill>
        <p:spPr bwMode="auto">
          <a:xfrm>
            <a:off x="2247900" y="1028256"/>
            <a:ext cx="7863840" cy="3611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9876" y="4700146"/>
            <a:ext cx="11246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Virtual Template can be used to recover funding due to unutilized FTEs (otherwise not required)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EDUID required for each virtual instructor (limited exception with dual credit)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All staff must be appropriately certificated and endorsed in Idaho </a:t>
            </a:r>
            <a:r>
              <a:rPr lang="en-US" sz="2000" b="1" dirty="0"/>
              <a:t>(limited exception with dual credit)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Due January 10, 2023, but can be submitted for later payments if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Not applicable to Charter Schools</a:t>
            </a:r>
          </a:p>
        </p:txBody>
      </p:sp>
    </p:spTree>
    <p:extLst>
      <p:ext uri="{BB962C8B-B14F-4D97-AF65-F5344CB8AC3E}">
        <p14:creationId xmlns:p14="http://schemas.microsoft.com/office/powerpoint/2010/main" val="27732351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(Final SBA)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77</a:t>
            </a:fld>
            <a:endParaRPr lang="en-US" dirty="0"/>
          </a:p>
        </p:txBody>
      </p:sp>
      <p:grpSp>
        <p:nvGrpSpPr>
          <p:cNvPr id="4" name="Group 3" descr="SBA Template for Example School District&#10;&#10;An image of a salary based apportionment template for a school district showing example information.&#10;&#10;Salary Based Apportionment Plus Allowances, Maximum Salary Based Apportionment, and Salary Based Apportionment Plus Allowances columns are highlighted.">
            <a:extLst>
              <a:ext uri="{FF2B5EF4-FFF2-40B4-BE49-F238E27FC236}">
                <a16:creationId xmlns:a16="http://schemas.microsoft.com/office/drawing/2014/main" id="{0DA8A37B-5F6B-4354-B04E-3F7349060E5A}"/>
              </a:ext>
            </a:extLst>
          </p:cNvPr>
          <p:cNvGrpSpPr/>
          <p:nvPr/>
        </p:nvGrpSpPr>
        <p:grpSpPr>
          <a:xfrm>
            <a:off x="1301996" y="491188"/>
            <a:ext cx="10809544" cy="6030468"/>
            <a:chOff x="1301996" y="491188"/>
            <a:chExt cx="10809544" cy="6030468"/>
          </a:xfrm>
        </p:grpSpPr>
        <p:pic>
          <p:nvPicPr>
            <p:cNvPr id="5" name="Picture 4" descr="An image of a salary based apportionment template for a school district showing example information.&#10;&#10;Base Salary and Average Salary columns are highligSBA Template for Example School District&#10;&#10;An image of a salary based apportionment template for a school district showing example information.&#10;&#10;Salary Based Apportionment Plus Allowances, Maximum Salary Based Apportionment, and Salary Based Apportionment Plus Allowances columns are highlighted.">
              <a:extLst>
                <a:ext uri="{FF2B5EF4-FFF2-40B4-BE49-F238E27FC236}">
                  <a16:creationId xmlns:a16="http://schemas.microsoft.com/office/drawing/2014/main" id="{4326E862-F726-4366-8DA0-CD3B1BD4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996" y="491188"/>
              <a:ext cx="9610344" cy="6030468"/>
            </a:xfrm>
            <a:prstGeom prst="rect">
              <a:avLst/>
            </a:prstGeom>
          </p:spPr>
        </p:pic>
        <p:grpSp>
          <p:nvGrpSpPr>
            <p:cNvPr id="10" name="Group 9" descr="An image of a salary based apportionment template for a school district showing example information.&#10;&#10;Salary Based Apportionmnet Plus Allowances, Maximum Salary Based Apportionment, and Salary Based Apportionment Plus Allowances columns are highlighted." title="SBA Template for Example School District">
              <a:extLst>
                <a:ext uri="{FF2B5EF4-FFF2-40B4-BE49-F238E27FC236}">
                  <a16:creationId xmlns:a16="http://schemas.microsoft.com/office/drawing/2014/main" id="{04EAE026-F3DC-426C-A0CC-719C3C8F78BD}"/>
                </a:ext>
              </a:extLst>
            </p:cNvPr>
            <p:cNvGrpSpPr/>
            <p:nvPr/>
          </p:nvGrpSpPr>
          <p:grpSpPr>
            <a:xfrm>
              <a:off x="8586517" y="4217639"/>
              <a:ext cx="3525023" cy="2187100"/>
              <a:chOff x="8523763" y="4245228"/>
              <a:chExt cx="3525023" cy="21871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D41934-69CD-421F-85E0-9C84AD13F6F0}"/>
                  </a:ext>
                </a:extLst>
              </p:cNvPr>
              <p:cNvSpPr/>
              <p:nvPr/>
            </p:nvSpPr>
            <p:spPr>
              <a:xfrm>
                <a:off x="8523763" y="4245228"/>
                <a:ext cx="2180861" cy="217334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ular Callout 12">
                <a:extLst>
                  <a:ext uri="{FF2B5EF4-FFF2-40B4-BE49-F238E27FC236}">
                    <a16:creationId xmlns:a16="http://schemas.microsoft.com/office/drawing/2014/main" id="{1AA3C406-F727-4213-B3A0-761CBBCC4049}"/>
                  </a:ext>
                </a:extLst>
              </p:cNvPr>
              <p:cNvSpPr/>
              <p:nvPr/>
            </p:nvSpPr>
            <p:spPr>
              <a:xfrm>
                <a:off x="10881004" y="6125433"/>
                <a:ext cx="1167782" cy="306895"/>
              </a:xfrm>
              <a:prstGeom prst="wedgeRectCallout">
                <a:avLst>
                  <a:gd name="adj1" fmla="val -67648"/>
                  <a:gd name="adj2" fmla="val 15815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FF"/>
                    </a:solidFill>
                  </a:rPr>
                  <a:t>Salary Based Apportionment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20362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41191"/>
            <a:ext cx="10515600" cy="469556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D74B4"/>
                </a:solidFill>
              </a:rPr>
              <a:t>2022-2023 Salary Based &amp; Benefit Apportionment - Charter School (</a:t>
            </a:r>
            <a:r>
              <a:rPr lang="en-US" sz="2000" b="1" dirty="0">
                <a:solidFill>
                  <a:srgbClr val="0D74B4"/>
                </a:solidFill>
              </a:rPr>
              <a:t>Final SBA</a:t>
            </a:r>
            <a:r>
              <a:rPr lang="en-US" sz="2200" b="1" dirty="0">
                <a:solidFill>
                  <a:srgbClr val="0D74B4"/>
                </a:solidFill>
              </a:rPr>
              <a:t>)</a:t>
            </a:r>
            <a:endParaRPr lang="en-US" sz="2200" dirty="0"/>
          </a:p>
        </p:txBody>
      </p:sp>
      <p:grpSp>
        <p:nvGrpSpPr>
          <p:cNvPr id="6" name="Group 5" descr="Charter School Salary Based Apportionment&#10;&#10;Example of completed Salary Based Apportionment sheet for a hypothetical charter school.&#10;&#10;Actual Salary column is highlighted.">
            <a:extLst>
              <a:ext uri="{FF2B5EF4-FFF2-40B4-BE49-F238E27FC236}">
                <a16:creationId xmlns:a16="http://schemas.microsoft.com/office/drawing/2014/main" id="{FBF9FFBC-6DEE-447A-B718-60200356E972}"/>
              </a:ext>
            </a:extLst>
          </p:cNvPr>
          <p:cNvGrpSpPr/>
          <p:nvPr/>
        </p:nvGrpSpPr>
        <p:grpSpPr>
          <a:xfrm>
            <a:off x="1224524" y="430247"/>
            <a:ext cx="9742952" cy="5997506"/>
            <a:chOff x="1224524" y="430247"/>
            <a:chExt cx="9742952" cy="5997506"/>
          </a:xfrm>
        </p:grpSpPr>
        <p:pic>
          <p:nvPicPr>
            <p:cNvPr id="5" name="Picture 4" descr="Charter School Salary Based Apportionment&#10;&#10;Example of completed Salary Based Apportionment sheet for a hypothetical charter school.&#10;&#10;Actual Salary column is highlighted.">
              <a:extLst>
                <a:ext uri="{FF2B5EF4-FFF2-40B4-BE49-F238E27FC236}">
                  <a16:creationId xmlns:a16="http://schemas.microsoft.com/office/drawing/2014/main" id="{A0F9A409-DA37-4188-9E80-638ADB4E4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524" y="430247"/>
              <a:ext cx="9742952" cy="599750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07AB89-C419-4648-8523-A5AF9F9481A2}"/>
                </a:ext>
              </a:extLst>
            </p:cNvPr>
            <p:cNvSpPr/>
            <p:nvPr/>
          </p:nvSpPr>
          <p:spPr>
            <a:xfrm>
              <a:off x="4196743" y="4439478"/>
              <a:ext cx="667732" cy="19042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87EA955-6A10-422A-8528-966CDF21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427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(Actual Salaries)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79</a:t>
            </a:fld>
            <a:endParaRPr lang="en-US" dirty="0"/>
          </a:p>
        </p:txBody>
      </p:sp>
      <p:grpSp>
        <p:nvGrpSpPr>
          <p:cNvPr id="4" name="Group 3" descr="SBA Template for Example School District&#10;&#10;An image of a salary based apportionment template for a school district showing example information.&#10;&#10;Actual Salary column is highlighted.">
            <a:extLst>
              <a:ext uri="{FF2B5EF4-FFF2-40B4-BE49-F238E27FC236}">
                <a16:creationId xmlns:a16="http://schemas.microsoft.com/office/drawing/2014/main" id="{0CAC43AF-5B90-431B-B7E7-D6346F84C84C}"/>
              </a:ext>
            </a:extLst>
          </p:cNvPr>
          <p:cNvGrpSpPr/>
          <p:nvPr/>
        </p:nvGrpSpPr>
        <p:grpSpPr>
          <a:xfrm>
            <a:off x="1301996" y="491188"/>
            <a:ext cx="9610344" cy="6030468"/>
            <a:chOff x="1301996" y="491188"/>
            <a:chExt cx="9610344" cy="6030468"/>
          </a:xfrm>
        </p:grpSpPr>
        <p:pic>
          <p:nvPicPr>
            <p:cNvPr id="5" name="Picture 4" descr="SBA Template for Example School District&#10;&#10;An image of a salary based apportionment template for a school district showing example information.&#10;&#10;Actual Salary column is highlighted.">
              <a:extLst>
                <a:ext uri="{FF2B5EF4-FFF2-40B4-BE49-F238E27FC236}">
                  <a16:creationId xmlns:a16="http://schemas.microsoft.com/office/drawing/2014/main" id="{4326E862-F726-4366-8DA0-CD3B1BD4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996" y="491188"/>
              <a:ext cx="9610344" cy="603046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411272-16F6-4B93-9E17-19978937F68F}"/>
                </a:ext>
              </a:extLst>
            </p:cNvPr>
            <p:cNvSpPr/>
            <p:nvPr/>
          </p:nvSpPr>
          <p:spPr>
            <a:xfrm>
              <a:off x="4304146" y="4169892"/>
              <a:ext cx="647701" cy="22258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527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78EC348-BA20-4EF3-896C-E5E61559E6F6}"/>
              </a:ext>
            </a:extLst>
          </p:cNvPr>
          <p:cNvSpPr txBox="1">
            <a:spLocks/>
          </p:cNvSpPr>
          <p:nvPr/>
        </p:nvSpPr>
        <p:spPr>
          <a:xfrm>
            <a:off x="7763435" y="6395774"/>
            <a:ext cx="4210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DA7BF3-5F06-4414-934C-E8A1DB0D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u="sng" dirty="0"/>
              <a:t>ALL</a:t>
            </a:r>
            <a:r>
              <a:rPr lang="en-US" dirty="0"/>
              <a:t> data is important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ECD6B-3813-40CF-B2D1-B6719D68FD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304" y="1168924"/>
            <a:ext cx="10515600" cy="525291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Last year the Legislature passed a one time allocation of Federal funds of $1,000 per actual FTE regardless of funding source or position type</a:t>
            </a:r>
          </a:p>
          <a:p>
            <a:r>
              <a:rPr lang="en-US" dirty="0">
                <a:solidFill>
                  <a:schemeClr val="tx1"/>
                </a:solidFill>
              </a:rPr>
              <a:t>Classified staff do not have allocation modifiers and their actual FTEs do not go into the SBA or any current special distributions</a:t>
            </a:r>
          </a:p>
          <a:p>
            <a:r>
              <a:rPr lang="en-US" dirty="0">
                <a:solidFill>
                  <a:schemeClr val="tx1"/>
                </a:solidFill>
              </a:rPr>
              <a:t>The bill called for using the data uploads used for the February 15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payment, and was passed and signed into law </a:t>
            </a:r>
            <a:r>
              <a:rPr lang="en-US" b="1" u="sng" dirty="0">
                <a:solidFill>
                  <a:schemeClr val="tx1"/>
                </a:solidFill>
              </a:rPr>
              <a:t>after</a:t>
            </a:r>
            <a:r>
              <a:rPr lang="en-US" dirty="0">
                <a:solidFill>
                  <a:schemeClr val="tx1"/>
                </a:solidFill>
              </a:rPr>
              <a:t> that payment was made</a:t>
            </a:r>
          </a:p>
          <a:p>
            <a:r>
              <a:rPr lang="en-US" dirty="0">
                <a:solidFill>
                  <a:schemeClr val="tx1"/>
                </a:solidFill>
              </a:rPr>
              <a:t>Several locations only found errors after they received notification of the FTEs their allocations came from, and this was especially true with classified staff</a:t>
            </a:r>
          </a:p>
        </p:txBody>
      </p:sp>
    </p:spTree>
    <p:extLst>
      <p:ext uri="{BB962C8B-B14F-4D97-AF65-F5344CB8AC3E}">
        <p14:creationId xmlns:p14="http://schemas.microsoft.com/office/powerpoint/2010/main" val="22278817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Minimum Salaries for FY23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5136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Minimum salary:</a:t>
            </a:r>
          </a:p>
          <a:p>
            <a:r>
              <a:rPr lang="en-US" dirty="0">
                <a:solidFill>
                  <a:schemeClr val="tx1"/>
                </a:solidFill>
              </a:rPr>
              <a:t>33-1004E (1)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(1) Minimum salary for a full time instructional/pupil services staff member </a:t>
            </a:r>
            <a:r>
              <a:rPr lang="en-US" b="1" u="sng" dirty="0">
                <a:solidFill>
                  <a:srgbClr val="C00000"/>
                </a:solidFill>
              </a:rPr>
              <a:t>on the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C00000"/>
                </a:solidFill>
              </a:rPr>
              <a:t>residency rung </a:t>
            </a:r>
            <a:r>
              <a:rPr lang="en-US" dirty="0">
                <a:solidFill>
                  <a:schemeClr val="tx1"/>
                </a:solidFill>
              </a:rPr>
              <a:t>cannot be less than the minimum dollar amount on the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u="sng" dirty="0">
                <a:solidFill>
                  <a:srgbClr val="C00000"/>
                </a:solidFill>
              </a:rPr>
              <a:t>residency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rung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For 22-23 this is $40,742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735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Minimum Salaries for FY23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1" y="1461683"/>
            <a:ext cx="10515600" cy="5299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Second Minimum added starting in FY23:</a:t>
            </a:r>
          </a:p>
          <a:p>
            <a:r>
              <a:rPr lang="en-US" dirty="0">
                <a:solidFill>
                  <a:schemeClr val="tx1"/>
                </a:solidFill>
              </a:rPr>
              <a:t>33-1004E (2)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Minimum salary for a full time instructional/pupil services staff member </a:t>
            </a:r>
            <a:r>
              <a:rPr lang="en-US" b="1" u="sng" dirty="0">
                <a:solidFill>
                  <a:srgbClr val="C00000"/>
                </a:solidFill>
              </a:rPr>
              <a:t>on the professional or advanced professional rungs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cannot be less than the minimum dollar amount on the </a:t>
            </a:r>
            <a:r>
              <a:rPr lang="en-US" b="1" u="sng" dirty="0">
                <a:solidFill>
                  <a:srgbClr val="C00000"/>
                </a:solidFill>
              </a:rPr>
              <a:t>professional</a:t>
            </a:r>
            <a:r>
              <a:rPr lang="en-US" dirty="0">
                <a:solidFill>
                  <a:schemeClr val="tx1"/>
                </a:solidFill>
              </a:rPr>
              <a:t> rung</a:t>
            </a:r>
          </a:p>
          <a:p>
            <a:pPr lvl="1"/>
            <a:endParaRPr lang="en-US" sz="15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For 22-23 this is $43,488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439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Minimum Salaries for FY26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751111" y="1461683"/>
            <a:ext cx="10515600" cy="5299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Third Minimum added starting in </a:t>
            </a:r>
            <a:r>
              <a:rPr lang="en-US" b="1" u="sng" dirty="0">
                <a:solidFill>
                  <a:srgbClr val="C00000"/>
                </a:solidFill>
              </a:rPr>
              <a:t>FY26</a:t>
            </a:r>
            <a:r>
              <a:rPr lang="en-US" b="1" u="sng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33-1004E (3)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Minimum salary for a full time instructional/pupil services staff member </a:t>
            </a:r>
            <a:r>
              <a:rPr lang="en-US" b="1" u="sng" dirty="0">
                <a:solidFill>
                  <a:srgbClr val="C00000"/>
                </a:solidFill>
              </a:rPr>
              <a:t>on the advanced professional rung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cannot be less than the minimum dollar amount on the </a:t>
            </a:r>
            <a:r>
              <a:rPr lang="en-US" b="1" u="sng" dirty="0">
                <a:solidFill>
                  <a:srgbClr val="C00000"/>
                </a:solidFill>
              </a:rPr>
              <a:t>advanced professional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rung</a:t>
            </a:r>
          </a:p>
          <a:p>
            <a:pPr lvl="1"/>
            <a:endParaRPr lang="en-US" sz="15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For 25-26 this amount is not yet defined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30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Example of completed Salary Based Apportionment sheet for a hypothetical charter school.">
            <a:extLst>
              <a:ext uri="{FF2B5EF4-FFF2-40B4-BE49-F238E27FC236}">
                <a16:creationId xmlns:a16="http://schemas.microsoft.com/office/drawing/2014/main" id="{CCB7F79C-ED1D-4E15-A6BC-3D15279C4BB6}"/>
              </a:ext>
            </a:extLst>
          </p:cNvPr>
          <p:cNvGrpSpPr/>
          <p:nvPr/>
        </p:nvGrpSpPr>
        <p:grpSpPr>
          <a:xfrm>
            <a:off x="1224524" y="422344"/>
            <a:ext cx="9742952" cy="6338555"/>
            <a:chOff x="1224524" y="430247"/>
            <a:chExt cx="9742952" cy="6338555"/>
          </a:xfrm>
        </p:grpSpPr>
        <p:pic>
          <p:nvPicPr>
            <p:cNvPr id="6" name="Picture 5" descr="Example of completed Salary Based Apportionment sheet for a hypothetical charter school.">
              <a:extLst>
                <a:ext uri="{FF2B5EF4-FFF2-40B4-BE49-F238E27FC236}">
                  <a16:creationId xmlns:a16="http://schemas.microsoft.com/office/drawing/2014/main" id="{A3655E78-5026-44FD-BF5C-908562BB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524" y="430247"/>
              <a:ext cx="9742952" cy="5997506"/>
            </a:xfrm>
            <a:prstGeom prst="rect">
              <a:avLst/>
            </a:prstGeom>
          </p:spPr>
        </p:pic>
        <p:grpSp>
          <p:nvGrpSpPr>
            <p:cNvPr id="8" name="Group 7" descr="Example of completed Salary Based Apportionment sheet for a hypothetical charter school." title="Charter School Salary Based Apportionment"/>
            <p:cNvGrpSpPr/>
            <p:nvPr/>
          </p:nvGrpSpPr>
          <p:grpSpPr>
            <a:xfrm>
              <a:off x="3398900" y="4475770"/>
              <a:ext cx="4621150" cy="2293032"/>
              <a:chOff x="3494150" y="4442633"/>
              <a:chExt cx="4621150" cy="229303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494150" y="4442633"/>
                <a:ext cx="1531599" cy="190421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ular Callout 11"/>
              <p:cNvSpPr/>
              <p:nvPr/>
            </p:nvSpPr>
            <p:spPr>
              <a:xfrm>
                <a:off x="6457950" y="6364190"/>
                <a:ext cx="1657350" cy="371475"/>
              </a:xfrm>
              <a:prstGeom prst="wedgeRectCallout">
                <a:avLst>
                  <a:gd name="adj1" fmla="val -46601"/>
                  <a:gd name="adj2" fmla="val -74423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rgbClr val="0000FF"/>
                    </a:solidFill>
                  </a:rPr>
                  <a:t>Benefit Apportionment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41191"/>
            <a:ext cx="10515600" cy="4695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- Charter School (Benefits)</a:t>
            </a:r>
            <a:endParaRPr lang="en-US" sz="24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CF94F6-AC3E-471A-A2A0-161FF57E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14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An image of a salary based apportionment template for a school district showing example information.&#10;&#10;Salary Based Apportionment Elidgable for Benefits and Benefit Apportionment columns are highlighted.">
            <a:extLst>
              <a:ext uri="{FF2B5EF4-FFF2-40B4-BE49-F238E27FC236}">
                <a16:creationId xmlns:a16="http://schemas.microsoft.com/office/drawing/2014/main" id="{229CDC08-9625-43E5-B892-D141D3926C89}"/>
              </a:ext>
            </a:extLst>
          </p:cNvPr>
          <p:cNvGrpSpPr/>
          <p:nvPr/>
        </p:nvGrpSpPr>
        <p:grpSpPr>
          <a:xfrm>
            <a:off x="1290828" y="469690"/>
            <a:ext cx="9610344" cy="6312110"/>
            <a:chOff x="1290828" y="469690"/>
            <a:chExt cx="9610344" cy="6312110"/>
          </a:xfrm>
        </p:grpSpPr>
        <p:pic>
          <p:nvPicPr>
            <p:cNvPr id="6" name="Picture 5" descr="An image of a salary based apportionment template for a school district showing example information.&#10;&#10;Salary Based Apportionment Elidgable for Benefits and Benefit Apportionment columns are highlighted.">
              <a:extLst>
                <a:ext uri="{FF2B5EF4-FFF2-40B4-BE49-F238E27FC236}">
                  <a16:creationId xmlns:a16="http://schemas.microsoft.com/office/drawing/2014/main" id="{562F94E5-98BA-4316-8AE3-8068598E6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828" y="469690"/>
              <a:ext cx="9610344" cy="6030468"/>
            </a:xfrm>
            <a:prstGeom prst="rect">
              <a:avLst/>
            </a:prstGeom>
          </p:spPr>
        </p:pic>
        <p:grpSp>
          <p:nvGrpSpPr>
            <p:cNvPr id="5" name="Group 4" descr="An image of a salary based apportionment template for a school district showing example information.&#10;&#10;Salary Based Apportionment Elidgable for Benefits and Benefit Apportionment columns are highlighted." title="SBA Template for Example School District"/>
            <p:cNvGrpSpPr/>
            <p:nvPr/>
          </p:nvGrpSpPr>
          <p:grpSpPr>
            <a:xfrm>
              <a:off x="3473439" y="4162425"/>
              <a:ext cx="3770592" cy="2619375"/>
              <a:chOff x="3511539" y="4162425"/>
              <a:chExt cx="3770592" cy="2619375"/>
            </a:xfrm>
          </p:grpSpPr>
          <p:sp>
            <p:nvSpPr>
              <p:cNvPr id="9" name="Rectangular Callout 8"/>
              <p:cNvSpPr/>
              <p:nvPr/>
            </p:nvSpPr>
            <p:spPr>
              <a:xfrm>
                <a:off x="5690409" y="6500158"/>
                <a:ext cx="1591722" cy="281642"/>
              </a:xfrm>
              <a:prstGeom prst="wedgeRectCallout">
                <a:avLst>
                  <a:gd name="adj1" fmla="val -17905"/>
                  <a:gd name="adj2" fmla="val -75494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rgbClr val="0000FF"/>
                    </a:solidFill>
                  </a:rPr>
                  <a:t>Benefit Apportionment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511539" y="4162425"/>
                <a:ext cx="1458881" cy="22258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(Benefit Apportionment)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482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Example of completed Salary Based Apportionment sheet for a hypothetical charter school.">
            <a:extLst>
              <a:ext uri="{FF2B5EF4-FFF2-40B4-BE49-F238E27FC236}">
                <a16:creationId xmlns:a16="http://schemas.microsoft.com/office/drawing/2014/main" id="{5E5AFE14-B5E0-4706-B0B8-9E531B0D58F6}"/>
              </a:ext>
            </a:extLst>
          </p:cNvPr>
          <p:cNvGrpSpPr/>
          <p:nvPr/>
        </p:nvGrpSpPr>
        <p:grpSpPr>
          <a:xfrm>
            <a:off x="1375325" y="607080"/>
            <a:ext cx="10265262" cy="6013387"/>
            <a:chOff x="1375325" y="607080"/>
            <a:chExt cx="10265262" cy="6013387"/>
          </a:xfrm>
        </p:grpSpPr>
        <p:pic>
          <p:nvPicPr>
            <p:cNvPr id="5" name="Picture 4" descr="Example of completed Salary Based Apportionment sheet for a hypothetical charter school.">
              <a:extLst>
                <a:ext uri="{FF2B5EF4-FFF2-40B4-BE49-F238E27FC236}">
                  <a16:creationId xmlns:a16="http://schemas.microsoft.com/office/drawing/2014/main" id="{A49B8BC6-2226-41BD-AAF0-DC437918D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325" y="607080"/>
              <a:ext cx="9151691" cy="5633541"/>
            </a:xfrm>
            <a:prstGeom prst="rect">
              <a:avLst/>
            </a:prstGeom>
          </p:spPr>
        </p:pic>
        <p:grpSp>
          <p:nvGrpSpPr>
            <p:cNvPr id="8" name="Group 7" descr="Example of completed Salary Based Apportionment sheet for a hypothetical charter school." title="Charter School Salary Based Apportionment"/>
            <p:cNvGrpSpPr/>
            <p:nvPr/>
          </p:nvGrpSpPr>
          <p:grpSpPr>
            <a:xfrm>
              <a:off x="6174852" y="923875"/>
              <a:ext cx="5465735" cy="5696592"/>
              <a:chOff x="6174852" y="923875"/>
              <a:chExt cx="5465735" cy="5696592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10078362" y="923875"/>
                <a:ext cx="808037" cy="533400"/>
              </a:xfrm>
              <a:prstGeom prst="wedgeRectCallout">
                <a:avLst>
                  <a:gd name="adj1" fmla="val -89031"/>
                  <a:gd name="adj2" fmla="val 124972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FF"/>
                    </a:solidFill>
                  </a:rPr>
                  <a:t>Mid Term Units </a:t>
                </a:r>
              </a:p>
            </p:txBody>
          </p:sp>
          <p:sp>
            <p:nvSpPr>
              <p:cNvPr id="12" name="Rectangular Callout 11"/>
              <p:cNvSpPr/>
              <p:nvPr/>
            </p:nvSpPr>
            <p:spPr>
              <a:xfrm>
                <a:off x="9992762" y="5802757"/>
                <a:ext cx="1647825" cy="381000"/>
              </a:xfrm>
              <a:prstGeom prst="wedgeRectCallout">
                <a:avLst>
                  <a:gd name="adj1" fmla="val -67855"/>
                  <a:gd name="adj2" fmla="val 20803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FF"/>
                    </a:solidFill>
                  </a:rPr>
                  <a:t>Salary Based Apportionment</a:t>
                </a:r>
              </a:p>
            </p:txBody>
          </p:sp>
          <p:sp>
            <p:nvSpPr>
              <p:cNvPr id="13" name="Rectangular Callout 12"/>
              <p:cNvSpPr/>
              <p:nvPr/>
            </p:nvSpPr>
            <p:spPr>
              <a:xfrm>
                <a:off x="6174852" y="6248992"/>
                <a:ext cx="1657350" cy="371475"/>
              </a:xfrm>
              <a:prstGeom prst="wedgeRectCallout">
                <a:avLst>
                  <a:gd name="adj1" fmla="val -46601"/>
                  <a:gd name="adj2" fmla="val -74423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rgbClr val="0000FF"/>
                    </a:solidFill>
                  </a:rPr>
                  <a:t>Benefit Apportionment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41191"/>
            <a:ext cx="10515600" cy="4695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- Charter School (Summary)</a:t>
            </a:r>
            <a:endParaRPr lang="en-US" sz="24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5AE2991-FC7C-4D38-8238-770B72BE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84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An image of a salary based apportionment template for a school district showing exa.">
            <a:extLst>
              <a:ext uri="{FF2B5EF4-FFF2-40B4-BE49-F238E27FC236}">
                <a16:creationId xmlns:a16="http://schemas.microsoft.com/office/drawing/2014/main" id="{997156AA-BFB4-45AF-8818-85BE9991C9D5}"/>
              </a:ext>
            </a:extLst>
          </p:cNvPr>
          <p:cNvGrpSpPr/>
          <p:nvPr/>
        </p:nvGrpSpPr>
        <p:grpSpPr>
          <a:xfrm>
            <a:off x="1285335" y="577969"/>
            <a:ext cx="10786873" cy="6140013"/>
            <a:chOff x="1148889" y="171457"/>
            <a:chExt cx="10923320" cy="6546526"/>
          </a:xfrm>
        </p:grpSpPr>
        <p:pic>
          <p:nvPicPr>
            <p:cNvPr id="7" name="Picture 6" descr="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SBA Template for Example School District&#10;&#10;An image of a salary based apportionment template for a school district showing example information.">
              <a:extLst>
                <a:ext uri="{FF2B5EF4-FFF2-40B4-BE49-F238E27FC236}">
                  <a16:creationId xmlns:a16="http://schemas.microsoft.com/office/drawing/2014/main" id="{1E78F4FF-4EE6-4AE2-B1B0-BC877AB11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89" y="171457"/>
              <a:ext cx="9610344" cy="6281928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361302" y="6103574"/>
              <a:ext cx="6710907" cy="614409"/>
              <a:chOff x="5219700" y="6110934"/>
              <a:chExt cx="6710907" cy="614409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5219700" y="6443701"/>
                <a:ext cx="1591722" cy="281642"/>
              </a:xfrm>
              <a:prstGeom prst="wedgeRectCallout">
                <a:avLst>
                  <a:gd name="adj1" fmla="val -17905"/>
                  <a:gd name="adj2" fmla="val -75494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rgbClr val="0000FF"/>
                    </a:solidFill>
                  </a:rPr>
                  <a:t>Benefit Apportionment</a:t>
                </a:r>
              </a:p>
            </p:txBody>
          </p:sp>
          <p:sp>
            <p:nvSpPr>
              <p:cNvPr id="12" name="Rectangular Callout 11"/>
              <p:cNvSpPr/>
              <p:nvPr/>
            </p:nvSpPr>
            <p:spPr>
              <a:xfrm>
                <a:off x="10645669" y="6110934"/>
                <a:ext cx="1284938" cy="306895"/>
              </a:xfrm>
              <a:prstGeom prst="wedgeRectCallout">
                <a:avLst>
                  <a:gd name="adj1" fmla="val -57106"/>
                  <a:gd name="adj2" fmla="val 18918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FF"/>
                    </a:solidFill>
                  </a:rPr>
                  <a:t>Salary Based Apportionment</a:t>
                </a:r>
              </a:p>
            </p:txBody>
          </p:sp>
        </p:grpSp>
        <p:sp>
          <p:nvSpPr>
            <p:cNvPr id="17" name="Rectangular Callout 10">
              <a:extLst>
                <a:ext uri="{FF2B5EF4-FFF2-40B4-BE49-F238E27FC236}">
                  <a16:creationId xmlns:a16="http://schemas.microsoft.com/office/drawing/2014/main" id="{DBCCCCB0-8BA9-42E8-8BB8-DA322181E407}"/>
                </a:ext>
              </a:extLst>
            </p:cNvPr>
            <p:cNvSpPr/>
            <p:nvPr/>
          </p:nvSpPr>
          <p:spPr>
            <a:xfrm>
              <a:off x="10220995" y="404615"/>
              <a:ext cx="808037" cy="533400"/>
            </a:xfrm>
            <a:prstGeom prst="wedgeRectCallout">
              <a:avLst>
                <a:gd name="adj1" fmla="val -89031"/>
                <a:gd name="adj2" fmla="val 124972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FF"/>
                  </a:solidFill>
                </a:rPr>
                <a:t>Mid Term Units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95" y="1"/>
            <a:ext cx="10515600" cy="7048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D74B4"/>
                </a:solidFill>
              </a:rPr>
              <a:t>2022-2023 Salary Based &amp; Benefit Apportionment – District (Summary)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620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C9DA59-4290-4913-BD9E-F5DB3717CC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Certification Misassignment Withholdings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1B66055-DDD0-4684-AB00-15393E87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882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E3FFF-5954-4A86-AD66-C3B76F9DBF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223246"/>
            <a:ext cx="10515600" cy="4078942"/>
          </a:xfrm>
        </p:spPr>
        <p:txBody>
          <a:bodyPr>
            <a:normAutofit/>
          </a:bodyPr>
          <a:lstStyle/>
          <a:p>
            <a:r>
              <a:rPr lang="en-US" sz="2500" dirty="0"/>
              <a:t>Idaho Code 33-1201 requires </a:t>
            </a:r>
            <a:r>
              <a:rPr lang="en-US" sz="2500" b="1" u="sng" dirty="0"/>
              <a:t>all</a:t>
            </a:r>
            <a:r>
              <a:rPr lang="en-US" sz="2500" dirty="0"/>
              <a:t> administrative, instructional, and pupil service staff to be properly certificated </a:t>
            </a:r>
            <a:r>
              <a:rPr lang="en-US" sz="2500" b="1" u="sng" dirty="0"/>
              <a:t>regardless of fund source</a:t>
            </a:r>
            <a:endParaRPr lang="en-US" sz="2500" dirty="0"/>
          </a:p>
          <a:p>
            <a:r>
              <a:rPr lang="en-US" sz="2500" dirty="0"/>
              <a:t>Idaho Code 33-1002(6)(d) requires that the actual contract salary or those who are not properly certificated be removed from the Foundation Payment</a:t>
            </a:r>
          </a:p>
          <a:p>
            <a:r>
              <a:rPr lang="en-US" sz="2500" dirty="0"/>
              <a:t>This is outside the SBA calculations and taken “off the top” at the end of the process</a:t>
            </a:r>
          </a:p>
          <a:p>
            <a:r>
              <a:rPr lang="en-US" sz="2500" dirty="0"/>
              <a:t>For questions on why a withholding has occurred and what if anything can be done to reverse them, please contact Teacher Certification through either:</a:t>
            </a:r>
          </a:p>
          <a:p>
            <a:pPr lvl="1"/>
            <a:r>
              <a:rPr lang="en-US" sz="2100" dirty="0"/>
              <a:t>Cina Lackey - </a:t>
            </a:r>
            <a:r>
              <a:rPr lang="en-US" sz="2100" dirty="0">
                <a:hlinkClick r:id="rId2"/>
              </a:rPr>
              <a:t>clackey@sde.idaho.gov</a:t>
            </a:r>
            <a:r>
              <a:rPr lang="en-US" sz="2100" dirty="0"/>
              <a:t>, (208) 332-6936</a:t>
            </a:r>
          </a:p>
          <a:p>
            <a:pPr lvl="1"/>
            <a:r>
              <a:rPr lang="en-US" sz="2100" dirty="0"/>
              <a:t>Mandy Fulbright - </a:t>
            </a:r>
            <a:r>
              <a:rPr lang="en-US" sz="2100" dirty="0">
                <a:hlinkClick r:id="rId3"/>
              </a:rPr>
              <a:t>mfulbright@sde.idaho.gov</a:t>
            </a:r>
            <a:r>
              <a:rPr lang="en-US" sz="2100" dirty="0"/>
              <a:t>, (208) 332-6885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2BE79D-863D-45EC-95B1-33E8A6E2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Certification Misassignments Withholdings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E33F506-521D-4042-B2C7-7C2CC264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88</a:t>
            </a:fld>
            <a:endParaRPr lang="en-US" dirty="0"/>
          </a:p>
        </p:txBody>
      </p:sp>
      <p:grpSp>
        <p:nvGrpSpPr>
          <p:cNvPr id="11" name="Group 10" descr="Image showing the last few lines on an SBA sheet that will appear if a Teacher Certification withholding for a misassignment occurs.">
            <a:extLst>
              <a:ext uri="{FF2B5EF4-FFF2-40B4-BE49-F238E27FC236}">
                <a16:creationId xmlns:a16="http://schemas.microsoft.com/office/drawing/2014/main" id="{FED8DF06-3F92-441A-9ED4-B83DA7D9259D}"/>
              </a:ext>
            </a:extLst>
          </p:cNvPr>
          <p:cNvGrpSpPr/>
          <p:nvPr/>
        </p:nvGrpSpPr>
        <p:grpSpPr>
          <a:xfrm>
            <a:off x="990600" y="1118108"/>
            <a:ext cx="9255946" cy="1105138"/>
            <a:chOff x="990600" y="1118108"/>
            <a:chExt cx="9255946" cy="11051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C2939B-468E-41C1-9520-B2BB2F9F4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659" y="1118108"/>
              <a:ext cx="9143887" cy="110513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0A6481-4E3A-4877-88B5-0C3DE25A6610}"/>
                </a:ext>
              </a:extLst>
            </p:cNvPr>
            <p:cNvSpPr/>
            <p:nvPr/>
          </p:nvSpPr>
          <p:spPr>
            <a:xfrm>
              <a:off x="990600" y="1514475"/>
              <a:ext cx="9255946" cy="70877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87951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E5E1C2-111B-4690-8D59-866F45443C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ISEE Reports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36EA80C-7394-4C46-8AF5-95F9F0EDB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are they and what can they tell you?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190D649-7259-4F07-AC1B-23811007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2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DA7BF3-5F06-4414-934C-E8A1DB0D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u="sng" dirty="0"/>
              <a:t>ALL</a:t>
            </a:r>
            <a:r>
              <a:rPr lang="en-US" dirty="0"/>
              <a:t> data is important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ECD6B-3813-40CF-B2D1-B6719D68FD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304" y="1168924"/>
            <a:ext cx="10515600" cy="5252911"/>
          </a:xfrm>
          <a:noFill/>
        </p:spPr>
        <p:txBody>
          <a:bodyPr>
            <a:normAutofit lnSpcReduction="10000"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Classified staff normally have very little direct effect on funding, however their data did end up affecting it in this case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500" dirty="0">
                <a:solidFill>
                  <a:schemeClr val="tx1"/>
                </a:solidFill>
              </a:rPr>
              <a:t>Additionally, the Office of Performance Evaluation did a study on classified staff funding when compared to actual costs recently and presented it to the Legislature this year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3500" dirty="0">
                <a:solidFill>
                  <a:schemeClr val="tx1"/>
                </a:solidFill>
              </a:rPr>
              <a:t>This would be a case where data quality at locations can affect policy for </a:t>
            </a:r>
            <a:r>
              <a:rPr lang="en-US" sz="3500" b="1" u="sng" dirty="0">
                <a:solidFill>
                  <a:srgbClr val="C00000"/>
                </a:solidFill>
              </a:rPr>
              <a:t>all</a:t>
            </a:r>
            <a:r>
              <a:rPr lang="en-US" sz="3500" dirty="0">
                <a:solidFill>
                  <a:schemeClr val="tx1"/>
                </a:solidFill>
              </a:rPr>
              <a:t> locations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2AC0BB6-CCF2-4D7F-9054-48883F9FD400}"/>
              </a:ext>
            </a:extLst>
          </p:cNvPr>
          <p:cNvSpPr txBox="1">
            <a:spLocks/>
          </p:cNvSpPr>
          <p:nvPr/>
        </p:nvSpPr>
        <p:spPr>
          <a:xfrm>
            <a:off x="7763435" y="6395774"/>
            <a:ext cx="4210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Salary Based Apportionment and Benefit Apportionment | </a:t>
            </a:r>
            <a:fld id="{C26AAFF7-C4D7-4A72-B8FA-A1753219243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737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9C4200-A02E-40A4-9E3A-EF66BC87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Your ISEE Reports</a:t>
            </a:r>
          </a:p>
        </p:txBody>
      </p:sp>
      <p:grpSp>
        <p:nvGrpSpPr>
          <p:cNvPr id="2" name="Group 1" descr="Image showing the tiles for &quot;Reports - Attend/Enroll&quot; and &quot;Report - Staffing&quot; with the latter highlighted.">
            <a:extLst>
              <a:ext uri="{FF2B5EF4-FFF2-40B4-BE49-F238E27FC236}">
                <a16:creationId xmlns:a16="http://schemas.microsoft.com/office/drawing/2014/main" id="{C6E34151-6EF9-43F2-B76A-FBD513C4BFA9}"/>
              </a:ext>
            </a:extLst>
          </p:cNvPr>
          <p:cNvGrpSpPr/>
          <p:nvPr/>
        </p:nvGrpSpPr>
        <p:grpSpPr>
          <a:xfrm>
            <a:off x="3490" y="1332690"/>
            <a:ext cx="11037651" cy="4679004"/>
            <a:chOff x="3490" y="1332690"/>
            <a:chExt cx="11037651" cy="46790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A4A181-76C1-4783-8B87-E1CDE263B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" y="1332690"/>
              <a:ext cx="11037651" cy="467900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7415D7-CA09-4A57-B84E-63E620F7984F}"/>
                </a:ext>
              </a:extLst>
            </p:cNvPr>
            <p:cNvSpPr/>
            <p:nvPr/>
          </p:nvSpPr>
          <p:spPr>
            <a:xfrm>
              <a:off x="5856051" y="1624519"/>
              <a:ext cx="5185090" cy="43871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972C1F4-0879-4030-B05E-D1DB1FB7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22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9506-4F9C-49AA-A54C-7E73DF88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Personnel Employment V-6 Report - 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174D8-9870-487B-BF13-F48E343595CB}"/>
              </a:ext>
            </a:extLst>
          </p:cNvPr>
          <p:cNvSpPr txBox="1"/>
          <p:nvPr/>
        </p:nvSpPr>
        <p:spPr>
          <a:xfrm>
            <a:off x="6096000" y="1288794"/>
            <a:ext cx="53404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Can be run on demand a few days after your first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 copy of the report as the data appeared for the February 15</a:t>
            </a:r>
            <a:r>
              <a:rPr lang="en-US" sz="3000" baseline="30000" dirty="0"/>
              <a:t>th</a:t>
            </a:r>
            <a:r>
              <a:rPr lang="en-US" sz="3000" dirty="0"/>
              <a:t>, May 15</a:t>
            </a:r>
            <a:r>
              <a:rPr lang="en-US" sz="3000" baseline="30000" dirty="0"/>
              <a:t>th</a:t>
            </a:r>
            <a:r>
              <a:rPr lang="en-US" sz="3000" dirty="0"/>
              <a:t>, and July 15</a:t>
            </a:r>
            <a:r>
              <a:rPr lang="en-US" sz="3000" baseline="30000" dirty="0"/>
              <a:t>th</a:t>
            </a:r>
            <a:r>
              <a:rPr lang="en-US" sz="3000" dirty="0"/>
              <a:t> payments is included with payment documentation on the secure FTP website</a:t>
            </a:r>
          </a:p>
        </p:txBody>
      </p:sp>
      <p:grpSp>
        <p:nvGrpSpPr>
          <p:cNvPr id="3" name="Group 2" descr="Image showing the ISEE Reports screen with &quot;All Personnel Employment Info - V6&quot; highlighted.">
            <a:extLst>
              <a:ext uri="{FF2B5EF4-FFF2-40B4-BE49-F238E27FC236}">
                <a16:creationId xmlns:a16="http://schemas.microsoft.com/office/drawing/2014/main" id="{51324038-569D-4159-88F5-401FE2139324}"/>
              </a:ext>
            </a:extLst>
          </p:cNvPr>
          <p:cNvGrpSpPr/>
          <p:nvPr/>
        </p:nvGrpSpPr>
        <p:grpSpPr>
          <a:xfrm>
            <a:off x="747367" y="1288794"/>
            <a:ext cx="4944737" cy="5289542"/>
            <a:chOff x="747367" y="1288794"/>
            <a:chExt cx="4944737" cy="52895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34595A-F97E-49EF-AF59-E78389107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3"/>
            <a:stretch/>
          </p:blipFill>
          <p:spPr>
            <a:xfrm>
              <a:off x="747367" y="1288794"/>
              <a:ext cx="4944737" cy="528954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862800-46EE-4DDA-A725-C628306334DE}"/>
                </a:ext>
              </a:extLst>
            </p:cNvPr>
            <p:cNvSpPr/>
            <p:nvPr/>
          </p:nvSpPr>
          <p:spPr>
            <a:xfrm>
              <a:off x="1105318" y="3346101"/>
              <a:ext cx="2512089" cy="301451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441C918-A6F4-4996-93D8-DA3409B9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083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the first tab of the All Personnell Employment V-6 report showing example certificated staff." title="All Personnel Employment V-6 Report - 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9" y="1135633"/>
            <a:ext cx="10917936" cy="26918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dirty="0"/>
              <a:t>All Personnel Employment V-6 Report - II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727788" y="3924632"/>
            <a:ext cx="10786187" cy="2933367"/>
          </a:xfrm>
        </p:spPr>
        <p:txBody>
          <a:bodyPr>
            <a:normAutofit fontScale="55000" lnSpcReduction="20000"/>
          </a:bodyPr>
          <a:lstStyle/>
          <a:p>
            <a:pPr marL="171450" indent="-171450" fontAlgn="base">
              <a:spcBef>
                <a:spcPts val="80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en-US" dirty="0">
                <a:latin typeface="+mn-lt"/>
                <a:ea typeface="Times New Roman" pitchFamily="18" charset="0"/>
                <a:cs typeface="Times New Roman" pitchFamily="18" charset="0"/>
              </a:rPr>
              <a:t>Tab 1 shows all certificated staff in all funds as of snapshot date (including summer school)</a:t>
            </a:r>
          </a:p>
          <a:p>
            <a:pPr marL="171450" indent="-171450" fontAlgn="base">
              <a:spcBef>
                <a:spcPts val="80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en-US" dirty="0">
                <a:latin typeface="+mn-lt"/>
                <a:ea typeface="Times New Roman" pitchFamily="18" charset="0"/>
                <a:cs typeface="Times New Roman" pitchFamily="18" charset="0"/>
              </a:rPr>
              <a:t>Review all data fields for accuracy</a:t>
            </a:r>
          </a:p>
          <a:p>
            <a:pPr marL="628650" lvl="1" indent="-171450" fontAlgn="base">
              <a:spcBef>
                <a:spcPts val="80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en-US" dirty="0">
                <a:latin typeface="+mn-lt"/>
                <a:ea typeface="Times New Roman" pitchFamily="18" charset="0"/>
                <a:cs typeface="Times New Roman" pitchFamily="18" charset="0"/>
              </a:rPr>
              <a:t>Ensure staff assignments and funding codes are correct</a:t>
            </a:r>
            <a:endParaRPr lang="en-US" b="1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628650" lvl="1" indent="-171450" fontAlgn="base">
              <a:spcBef>
                <a:spcPts val="80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en-US" dirty="0">
                <a:latin typeface="+mn-lt"/>
                <a:ea typeface="Times New Roman" pitchFamily="18" charset="0"/>
                <a:cs typeface="Times New Roman" pitchFamily="18" charset="0"/>
              </a:rPr>
              <a:t>Ensure employees paid from multiple funds total 100 (%)</a:t>
            </a:r>
          </a:p>
          <a:p>
            <a:pPr marL="171450" indent="-171450" eaLnBrk="0" fontAlgn="base" hangingPunct="0">
              <a:spcBef>
                <a:spcPts val="80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en-US" dirty="0">
                <a:latin typeface="+mn-lt"/>
                <a:ea typeface="Times New Roman" pitchFamily="18" charset="0"/>
                <a:cs typeface="Times New Roman" pitchFamily="18" charset="0"/>
              </a:rPr>
              <a:t>If data is incorrect or missing:</a:t>
            </a:r>
          </a:p>
          <a:p>
            <a:pPr marL="628650" lvl="1" indent="-171450" eaLnBrk="0" fontAlgn="base" hangingPunct="0">
              <a:spcBef>
                <a:spcPts val="80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en-US" dirty="0">
                <a:latin typeface="+mn-lt"/>
                <a:ea typeface="Times New Roman" pitchFamily="18" charset="0"/>
                <a:cs typeface="Times New Roman" pitchFamily="18" charset="0"/>
              </a:rPr>
              <a:t>Check assignments on Staff Assignments FTE report</a:t>
            </a:r>
          </a:p>
          <a:p>
            <a:pPr marL="628650" lvl="1" indent="-171450" eaLnBrk="0" fontAlgn="base" hangingPunct="0">
              <a:spcBef>
                <a:spcPts val="80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en-US" dirty="0">
                <a:latin typeface="+mn-lt"/>
                <a:ea typeface="Times New Roman" pitchFamily="18" charset="0"/>
                <a:cs typeface="Times New Roman" pitchFamily="18" charset="0"/>
              </a:rPr>
              <a:t>Correct your records and resubmit files</a:t>
            </a:r>
          </a:p>
          <a:p>
            <a:pPr marL="171450" indent="-171450" eaLnBrk="0" fontAlgn="base" hangingPunct="0">
              <a:spcBef>
                <a:spcPts val="80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en-US" dirty="0">
                <a:latin typeface="+mn-lt"/>
                <a:ea typeface="Times New Roman" pitchFamily="18" charset="0"/>
                <a:cs typeface="Times New Roman" pitchFamily="18" charset="0"/>
              </a:rPr>
              <a:t>Make sure any blank professional endorsements are correct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973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dirty="0"/>
              <a:t>All Personnel Employment V-6 Report - III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702906" y="3598643"/>
            <a:ext cx="10786187" cy="2797131"/>
          </a:xfrm>
        </p:spPr>
        <p:txBody>
          <a:bodyPr>
            <a:noAutofit/>
          </a:bodyPr>
          <a:lstStyle/>
          <a:p>
            <a:pPr marL="171450" indent="-171450" fontAlgn="base">
              <a:spcBef>
                <a:spcPts val="80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en-US" sz="2000" dirty="0">
                <a:latin typeface="+mn-lt"/>
                <a:ea typeface="Times New Roman" pitchFamily="18" charset="0"/>
                <a:cs typeface="Times New Roman" pitchFamily="18" charset="0"/>
              </a:rPr>
              <a:t>Tab 2 shows all non-certificated staff in all funds as of snapshot date (including summer school)</a:t>
            </a:r>
          </a:p>
          <a:p>
            <a:pPr marL="171450" indent="-171450" fontAlgn="base">
              <a:spcBef>
                <a:spcPts val="80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en-US" sz="1900" dirty="0">
                <a:latin typeface="+mn-lt"/>
                <a:ea typeface="Times New Roman" pitchFamily="18" charset="0"/>
                <a:cs typeface="Times New Roman" pitchFamily="18" charset="0"/>
              </a:rPr>
              <a:t>Review all data fields for accuracy as in Tab 1</a:t>
            </a:r>
          </a:p>
          <a:p>
            <a:pPr marL="171450" indent="-171450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sz="1900" dirty="0">
                <a:latin typeface="+mn-lt"/>
                <a:ea typeface="Times New Roman" pitchFamily="18" charset="0"/>
                <a:cs typeface="Times New Roman" pitchFamily="18" charset="0"/>
              </a:rPr>
              <a:t>Non-certificated FTE:</a:t>
            </a:r>
          </a:p>
          <a:p>
            <a:pPr marL="628650" lvl="1" indent="-171450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(hours per week x weeks per years) / 2080 hours</a:t>
            </a:r>
          </a:p>
          <a:p>
            <a:pPr marL="628650" lvl="1" indent="-171450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sz="1500" dirty="0">
                <a:latin typeface="+mn-lt"/>
                <a:ea typeface="Times New Roman" pitchFamily="18" charset="0"/>
                <a:cs typeface="Times New Roman" pitchFamily="18" charset="0"/>
              </a:rPr>
              <a:t>If the employee's total FTE shows as greater than 1.0, correct the errors and resubmit the files</a:t>
            </a:r>
          </a:p>
          <a:p>
            <a:pPr marL="171450" indent="-171450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sz="1900" dirty="0">
                <a:latin typeface="+mn-lt"/>
                <a:ea typeface="Times New Roman" pitchFamily="18" charset="0"/>
                <a:cs typeface="Times New Roman" pitchFamily="18" charset="0"/>
              </a:rPr>
              <a:t>Employee with more than one assignment, check the data for reasonableness</a:t>
            </a:r>
          </a:p>
          <a:p>
            <a:pPr marL="628650" lvl="1" indent="-171450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sz="1500" dirty="0">
                <a:latin typeface="+mn-lt"/>
                <a:ea typeface="Times New Roman" pitchFamily="18" charset="0"/>
                <a:cs typeface="Times New Roman" pitchFamily="18" charset="0"/>
              </a:rPr>
              <a:t>E.g. the person would not likely work more than 40 hours per week total or more than 52 weeks during the year</a:t>
            </a:r>
          </a:p>
        </p:txBody>
      </p:sp>
      <p:pic>
        <p:nvPicPr>
          <p:cNvPr id="4" name="Picture 3" descr="Image of the second tab of the All Personnell Employment V-6 report showing example non-certificated staff.&#10;&#10;This also highlights Fund 10 salaries showing their total as described on the slide text." title="All Personnel Employment V-6 Report - I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86" y="1057011"/>
            <a:ext cx="7368272" cy="2202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658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9506-4F9C-49AA-A54C-7E73DF88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Placement Report - 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174D8-9870-487B-BF13-F48E343595CB}"/>
              </a:ext>
            </a:extLst>
          </p:cNvPr>
          <p:cNvSpPr txBox="1"/>
          <p:nvPr/>
        </p:nvSpPr>
        <p:spPr>
          <a:xfrm>
            <a:off x="6096000" y="1288794"/>
            <a:ext cx="53404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Can be run on demand a few days after your first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 copy of the report as the data appeared for the February 15</a:t>
            </a:r>
            <a:r>
              <a:rPr lang="en-US" sz="3000" baseline="30000" dirty="0"/>
              <a:t>th</a:t>
            </a:r>
            <a:r>
              <a:rPr lang="en-US" sz="3000" dirty="0"/>
              <a:t>, May 15</a:t>
            </a:r>
            <a:r>
              <a:rPr lang="en-US" sz="3000" baseline="30000" dirty="0"/>
              <a:t>th</a:t>
            </a:r>
            <a:r>
              <a:rPr lang="en-US" sz="3000" dirty="0"/>
              <a:t>, and July 15</a:t>
            </a:r>
            <a:r>
              <a:rPr lang="en-US" sz="3000" baseline="30000" dirty="0"/>
              <a:t>th</a:t>
            </a:r>
            <a:r>
              <a:rPr lang="en-US" sz="3000" dirty="0"/>
              <a:t> payments is included with payment documentation on the secure FTP website</a:t>
            </a:r>
          </a:p>
        </p:txBody>
      </p:sp>
      <p:grpSp>
        <p:nvGrpSpPr>
          <p:cNvPr id="3" name="Group 2" descr="Image showing the ISEE Reports screen with &quot;Employment Placement Schedule including Summer School&quot; highlighted.">
            <a:extLst>
              <a:ext uri="{FF2B5EF4-FFF2-40B4-BE49-F238E27FC236}">
                <a16:creationId xmlns:a16="http://schemas.microsoft.com/office/drawing/2014/main" id="{4ACE6C8B-1627-4248-BEAF-409FC291B902}"/>
              </a:ext>
            </a:extLst>
          </p:cNvPr>
          <p:cNvGrpSpPr/>
          <p:nvPr/>
        </p:nvGrpSpPr>
        <p:grpSpPr>
          <a:xfrm>
            <a:off x="747367" y="1288794"/>
            <a:ext cx="4944737" cy="5289542"/>
            <a:chOff x="747367" y="1288794"/>
            <a:chExt cx="4944737" cy="52895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34595A-F97E-49EF-AF59-E78389107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3"/>
            <a:stretch/>
          </p:blipFill>
          <p:spPr>
            <a:xfrm>
              <a:off x="747367" y="1288794"/>
              <a:ext cx="4944737" cy="528954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862800-46EE-4DDA-A725-C628306334DE}"/>
                </a:ext>
              </a:extLst>
            </p:cNvPr>
            <p:cNvSpPr/>
            <p:nvPr/>
          </p:nvSpPr>
          <p:spPr>
            <a:xfrm>
              <a:off x="1105318" y="5224612"/>
              <a:ext cx="4079631" cy="311499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82F11CC-D68C-4BC5-85BF-BE1310F1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647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dirty="0"/>
              <a:t>Employment Placement Report - II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727788" y="2670865"/>
            <a:ext cx="10786187" cy="3940744"/>
          </a:xfrm>
        </p:spPr>
        <p:txBody>
          <a:bodyPr>
            <a:no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+mn-lt"/>
                <a:ea typeface="Times New Roman" pitchFamily="18" charset="0"/>
                <a:cs typeface="Times New Roman" pitchFamily="18" charset="0"/>
              </a:rPr>
              <a:t>Shows data for Salary Based Apportionment calculations for administrative staff only (including summer school)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+mn-lt"/>
                <a:ea typeface="Times New Roman" pitchFamily="18" charset="0"/>
                <a:cs typeface="Times New Roman" pitchFamily="18" charset="0"/>
              </a:rPr>
              <a:t>Only certificated administrative employees, paid from the general fund code 10 with administrative assignments active on the last Friday in September will populate this report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+mn-lt"/>
                <a:ea typeface="Times New Roman" pitchFamily="18" charset="0"/>
                <a:cs typeface="Times New Roman" pitchFamily="18" charset="0"/>
              </a:rPr>
              <a:t>Review all data elements for accuracy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latin typeface="+mn-lt"/>
                <a:ea typeface="Times New Roman" pitchFamily="18" charset="0"/>
                <a:cs typeface="Times New Roman" pitchFamily="18" charset="0"/>
              </a:rPr>
              <a:t>Ensure all relevant staff are listed on this report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latin typeface="+mn-lt"/>
                <a:ea typeface="Times New Roman" pitchFamily="18" charset="0"/>
                <a:cs typeface="Times New Roman" pitchFamily="18" charset="0"/>
              </a:rPr>
              <a:t>Check for accurate education, years of experience, and index placement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+mn-lt"/>
                <a:ea typeface="Times New Roman" pitchFamily="18" charset="0"/>
                <a:cs typeface="Times New Roman" pitchFamily="18" charset="0"/>
              </a:rPr>
              <a:t>If data is incorrect or missing</a:t>
            </a: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latin typeface="+mn-lt"/>
                <a:ea typeface="Times New Roman" pitchFamily="18" charset="0"/>
                <a:cs typeface="Times New Roman" pitchFamily="18" charset="0"/>
              </a:rPr>
              <a:t>Review the All Personnel Employment V-6 Report for possible discrepancies</a:t>
            </a: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latin typeface="+mn-lt"/>
                <a:ea typeface="Times New Roman" pitchFamily="18" charset="0"/>
                <a:cs typeface="Times New Roman" pitchFamily="18" charset="0"/>
              </a:rPr>
              <a:t>Review the Staff Assignments FTE report to ensure all assignments are entered correctly</a:t>
            </a: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latin typeface="+mn-lt"/>
                <a:ea typeface="Times New Roman" pitchFamily="18" charset="0"/>
                <a:cs typeface="Times New Roman" pitchFamily="18" charset="0"/>
              </a:rPr>
              <a:t>Make corrections in your system and resubmit the files</a:t>
            </a:r>
          </a:p>
        </p:txBody>
      </p:sp>
      <p:pic>
        <p:nvPicPr>
          <p:cNvPr id="7" name="Picture 6" descr="Image of a sample Employment Placement Report" title="Employment Placement Repor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6465" r="30000" b="29885"/>
          <a:stretch/>
        </p:blipFill>
        <p:spPr>
          <a:xfrm>
            <a:off x="1898779" y="1127138"/>
            <a:ext cx="8001000" cy="1554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70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9506-4F9C-49AA-A54C-7E73DF88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Instructional FTE &amp; Salary Report - 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174D8-9870-487B-BF13-F48E343595CB}"/>
              </a:ext>
            </a:extLst>
          </p:cNvPr>
          <p:cNvSpPr txBox="1"/>
          <p:nvPr/>
        </p:nvSpPr>
        <p:spPr>
          <a:xfrm>
            <a:off x="6096000" y="1288794"/>
            <a:ext cx="53404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Can be run on demand a few days after your first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 copy of the report as the data appeared for the February 15</a:t>
            </a:r>
            <a:r>
              <a:rPr lang="en-US" sz="3000" baseline="30000" dirty="0"/>
              <a:t>th</a:t>
            </a:r>
            <a:r>
              <a:rPr lang="en-US" sz="3000" dirty="0"/>
              <a:t>, May 15</a:t>
            </a:r>
            <a:r>
              <a:rPr lang="en-US" sz="3000" baseline="30000" dirty="0"/>
              <a:t>th</a:t>
            </a:r>
            <a:r>
              <a:rPr lang="en-US" sz="3000" dirty="0"/>
              <a:t>, and July 15</a:t>
            </a:r>
            <a:r>
              <a:rPr lang="en-US" sz="3000" baseline="30000" dirty="0"/>
              <a:t>th</a:t>
            </a:r>
            <a:r>
              <a:rPr lang="en-US" sz="3000" dirty="0"/>
              <a:t> payments is included with payment documentation on the secure FTP website</a:t>
            </a:r>
          </a:p>
        </p:txBody>
      </p:sp>
      <p:grpSp>
        <p:nvGrpSpPr>
          <p:cNvPr id="3" name="Group 2" descr="Image showing the ISEE Reports screen with &quot;Instructional FTE and Salary Including Summer School&quot; highlighted.">
            <a:extLst>
              <a:ext uri="{FF2B5EF4-FFF2-40B4-BE49-F238E27FC236}">
                <a16:creationId xmlns:a16="http://schemas.microsoft.com/office/drawing/2014/main" id="{633D4D3D-8B64-4008-8877-DB5A5CE24274}"/>
              </a:ext>
            </a:extLst>
          </p:cNvPr>
          <p:cNvGrpSpPr/>
          <p:nvPr/>
        </p:nvGrpSpPr>
        <p:grpSpPr>
          <a:xfrm>
            <a:off x="747367" y="1288794"/>
            <a:ext cx="4944737" cy="5289542"/>
            <a:chOff x="747367" y="1288794"/>
            <a:chExt cx="4944737" cy="52895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34595A-F97E-49EF-AF59-E78389107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3"/>
            <a:stretch/>
          </p:blipFill>
          <p:spPr>
            <a:xfrm>
              <a:off x="747367" y="1288794"/>
              <a:ext cx="4944737" cy="528954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862800-46EE-4DDA-A725-C628306334DE}"/>
                </a:ext>
              </a:extLst>
            </p:cNvPr>
            <p:cNvSpPr/>
            <p:nvPr/>
          </p:nvSpPr>
          <p:spPr>
            <a:xfrm>
              <a:off x="1179919" y="2943636"/>
              <a:ext cx="4079631" cy="311499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B409F13-5686-4330-B09A-12BFE7A3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105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the first tab of an example Instructional FTE &amp; Salary Report">
            <a:extLst>
              <a:ext uri="{FF2B5EF4-FFF2-40B4-BE49-F238E27FC236}">
                <a16:creationId xmlns:a16="http://schemas.microsoft.com/office/drawing/2014/main" id="{415977FB-329D-4B7E-9215-CA776B3F8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4" y="1029241"/>
            <a:ext cx="11430000" cy="38130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 bwMode="white"/>
        <p:txBody>
          <a:bodyPr>
            <a:noAutofit/>
          </a:bodyPr>
          <a:lstStyle/>
          <a:p>
            <a:r>
              <a:rPr lang="en-US" sz="3600" dirty="0"/>
              <a:t>Instructional FTE &amp; Salary Report - II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727788" y="4833256"/>
            <a:ext cx="10786187" cy="177835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Shows details of the instructional staff under fund 10</a:t>
            </a:r>
          </a:p>
          <a:p>
            <a:r>
              <a:rPr lang="en-US" sz="2400" dirty="0">
                <a:latin typeface="+mn-lt"/>
              </a:rPr>
              <a:t>Shows individual’s funding Fiscal Year</a:t>
            </a:r>
          </a:p>
          <a:p>
            <a:r>
              <a:rPr lang="en-US" sz="2400" dirty="0">
                <a:latin typeface="+mn-lt"/>
              </a:rPr>
              <a:t>Career ladder base, allocations, and FTEs derive the </a:t>
            </a:r>
            <a:r>
              <a:rPr lang="en-US" sz="2400" u="sng" dirty="0">
                <a:latin typeface="+mn-lt"/>
              </a:rPr>
              <a:t>weighted average instructional salary</a:t>
            </a:r>
            <a:r>
              <a:rPr lang="en-US" sz="2400" dirty="0">
                <a:latin typeface="+mn-lt"/>
              </a:rPr>
              <a:t> for SBA calculations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562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9506-4F9C-49AA-A54C-7E73DF88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Pupil  Services FTE &amp; Salary Report – 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174D8-9870-487B-BF13-F48E343595CB}"/>
              </a:ext>
            </a:extLst>
          </p:cNvPr>
          <p:cNvSpPr txBox="1"/>
          <p:nvPr/>
        </p:nvSpPr>
        <p:spPr>
          <a:xfrm>
            <a:off x="6104148" y="988601"/>
            <a:ext cx="53404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Not applicable unless employing Pupil Service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Can be run on demand a few days after your first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 copy of the report as the data appeared for the February 15</a:t>
            </a:r>
            <a:r>
              <a:rPr lang="en-US" sz="3000" baseline="30000" dirty="0"/>
              <a:t>th</a:t>
            </a:r>
            <a:r>
              <a:rPr lang="en-US" sz="3000" dirty="0"/>
              <a:t>, May 15</a:t>
            </a:r>
            <a:r>
              <a:rPr lang="en-US" sz="3000" baseline="30000" dirty="0"/>
              <a:t>th</a:t>
            </a:r>
            <a:r>
              <a:rPr lang="en-US" sz="3000" dirty="0"/>
              <a:t>, and July 15</a:t>
            </a:r>
            <a:r>
              <a:rPr lang="en-US" sz="3000" baseline="30000" dirty="0"/>
              <a:t>th</a:t>
            </a:r>
            <a:r>
              <a:rPr lang="en-US" sz="3000" dirty="0"/>
              <a:t> payments is included with payment documentation on the secure FTP website</a:t>
            </a:r>
          </a:p>
        </p:txBody>
      </p:sp>
      <p:grpSp>
        <p:nvGrpSpPr>
          <p:cNvPr id="3" name="Group 2" descr="Image showing the ISEE Reports screen with &quot;Pupil Services FTE and Salary Including Summer School&quot; highlighted.">
            <a:extLst>
              <a:ext uri="{FF2B5EF4-FFF2-40B4-BE49-F238E27FC236}">
                <a16:creationId xmlns:a16="http://schemas.microsoft.com/office/drawing/2014/main" id="{56C34FD4-BCA7-4DAC-B695-1E0F2C2E052E}"/>
              </a:ext>
            </a:extLst>
          </p:cNvPr>
          <p:cNvGrpSpPr/>
          <p:nvPr/>
        </p:nvGrpSpPr>
        <p:grpSpPr>
          <a:xfrm>
            <a:off x="747367" y="1288794"/>
            <a:ext cx="4944737" cy="5289542"/>
            <a:chOff x="747367" y="1288794"/>
            <a:chExt cx="4944737" cy="52895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34595A-F97E-49EF-AF59-E78389107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3"/>
            <a:stretch/>
          </p:blipFill>
          <p:spPr>
            <a:xfrm>
              <a:off x="747367" y="1288794"/>
              <a:ext cx="4944737" cy="528954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862800-46EE-4DDA-A725-C628306334DE}"/>
                </a:ext>
              </a:extLst>
            </p:cNvPr>
            <p:cNvSpPr/>
            <p:nvPr/>
          </p:nvSpPr>
          <p:spPr>
            <a:xfrm>
              <a:off x="1179919" y="3135057"/>
              <a:ext cx="4079631" cy="311499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84A5C01-D377-445D-A001-663F48F9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583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image of the first tab of an example Pupil Services FTE &amp; Salary Report" title="Pupil Services FTE &amp; Salary Report - 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4" y="2130383"/>
            <a:ext cx="10654795" cy="129861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 bwMode="white"/>
        <p:txBody>
          <a:bodyPr>
            <a:noAutofit/>
          </a:bodyPr>
          <a:lstStyle/>
          <a:p>
            <a:r>
              <a:rPr lang="en-US" sz="3600" dirty="0"/>
              <a:t>Pupil  Services FTE &amp; Salary Report – II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727788" y="4421283"/>
            <a:ext cx="10786187" cy="219032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Shows details of the pupil services staff under fund 10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Career ladder base, allocations, and FTEs derive the weighted average pupil services salary for SBA calculations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7855" y="6395774"/>
            <a:ext cx="4086007" cy="365125"/>
          </a:xfrm>
        </p:spPr>
        <p:txBody>
          <a:bodyPr/>
          <a:lstStyle/>
          <a:p>
            <a:r>
              <a:rPr lang="en-US" dirty="0"/>
              <a:t>Salary Based Apportionment and Benefit Apportionment | </a:t>
            </a:r>
            <a:fld id="{C26AAFF7-C4D7-4A72-B8FA-A17532192431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155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DE Template">
      <a:dk1>
        <a:srgbClr val="262626"/>
      </a:dk1>
      <a:lt1>
        <a:sysClr val="window" lastClr="FFFFFF"/>
      </a:lt1>
      <a:dk2>
        <a:srgbClr val="17365D"/>
      </a:dk2>
      <a:lt2>
        <a:srgbClr val="BFD4EF"/>
      </a:lt2>
      <a:accent1>
        <a:srgbClr val="FFC000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A63AC"/>
      </a:hlink>
      <a:folHlink>
        <a:srgbClr val="E36C0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E-PowerPoint-Template" id="{4698D733-748D-4EAE-B1ED-1939937F8C4E}" vid="{B6105CDE-2E6C-4848-90C4-7BE5D002D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18491</TotalTime>
  <Words>7512</Words>
  <Application>Microsoft Office PowerPoint</Application>
  <PresentationFormat>Widescreen</PresentationFormat>
  <Paragraphs>808</Paragraphs>
  <Slides>110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20" baseType="lpstr">
      <vt:lpstr>Arial</vt:lpstr>
      <vt:lpstr>Calibri</vt:lpstr>
      <vt:lpstr>Calibri Light</vt:lpstr>
      <vt:lpstr>Cambria</vt:lpstr>
      <vt:lpstr>Open Sans</vt:lpstr>
      <vt:lpstr>Open Sans Light</vt:lpstr>
      <vt:lpstr>Open Sans Semibold</vt:lpstr>
      <vt:lpstr>Times New Roman</vt:lpstr>
      <vt:lpstr>Wingdings</vt:lpstr>
      <vt:lpstr>1_Office Theme</vt:lpstr>
      <vt:lpstr>Salary Based Apportionment and Benefit Apportionment</vt:lpstr>
      <vt:lpstr>Staff Reporting &amp; Requirements</vt:lpstr>
      <vt:lpstr>Staffing Dates</vt:lpstr>
      <vt:lpstr>Current Year Corrections</vt:lpstr>
      <vt:lpstr>Prior Year CLDS Corrections</vt:lpstr>
      <vt:lpstr>Current Year Corrections (Cont.)</vt:lpstr>
      <vt:lpstr>What Does This Data Affect?</vt:lpstr>
      <vt:lpstr>Why ALL data is important</vt:lpstr>
      <vt:lpstr>Why ALL data is important (cont.)</vt:lpstr>
      <vt:lpstr>How Does ISEE Data Affect SBA Funding?</vt:lpstr>
      <vt:lpstr>Support Units</vt:lpstr>
      <vt:lpstr>What is Salary Based Apportionment?</vt:lpstr>
      <vt:lpstr>What is Salary Based Apportionment? (cont.)</vt:lpstr>
      <vt:lpstr>2022-2023 Salary Based &amp; Benefit Apportionment - Charter School</vt:lpstr>
      <vt:lpstr>2022-2023 Salary Based &amp; Benefit Apportionment - District</vt:lpstr>
      <vt:lpstr>2022-2023 Salary Based &amp; Benefit Apportionment - Charter School (Ratio)</vt:lpstr>
      <vt:lpstr>2022-2023 Salary Based &amp; Benefit Apportionment – District (Ratio)</vt:lpstr>
      <vt:lpstr>Salary Based Apportionment Formula Factors</vt:lpstr>
      <vt:lpstr>2022-2023 Salary Based &amp; Benefit Apportionment - Charter School (Allowances)</vt:lpstr>
      <vt:lpstr>2022-2023 Salary Based &amp; Benefit Apportionment – District (Allowances)</vt:lpstr>
      <vt:lpstr>2022-2023 Salary Based &amp; Benefit Apportionment – District (Other Allowances)</vt:lpstr>
      <vt:lpstr>Other School District Staff Allowances </vt:lpstr>
      <vt:lpstr>2022-2023 Salary Based &amp; Benefit Apportionment – District (FTE 1)</vt:lpstr>
      <vt:lpstr>SBA Staffing Percentage</vt:lpstr>
      <vt:lpstr>2022-2023 Salary Based &amp; Benefit Apportionment – District (FTE 2)</vt:lpstr>
      <vt:lpstr>2022-2023 Salary Based &amp; Benefit Apportionment – District (FTE 3)</vt:lpstr>
      <vt:lpstr>2022-2023 Salary Based &amp; Benefit Apportionment - Charter School (Index)</vt:lpstr>
      <vt:lpstr>2022-2023 Salary Based &amp; Benefit Apportionment – District (Index)</vt:lpstr>
      <vt:lpstr>Administrative Index (I.C. 33-1004A)</vt:lpstr>
      <vt:lpstr>Index Experience</vt:lpstr>
      <vt:lpstr>Admin Index Experience (Cont.) </vt:lpstr>
      <vt:lpstr>Admin Index Education </vt:lpstr>
      <vt:lpstr>Admin Index Education (Cont.) </vt:lpstr>
      <vt:lpstr>2022-2023 Salary Based &amp; Benefit Apportionment - Charter School (Base Salaries)</vt:lpstr>
      <vt:lpstr>2022-2023 Salary Based &amp; Benefit Apportionment – District (Base Salaries)</vt:lpstr>
      <vt:lpstr>Salary Based Apportionment Base Salaries</vt:lpstr>
      <vt:lpstr>2022-2023 Salary Based &amp; Benefit Apportionment - Charter School (Calculated Salaries)</vt:lpstr>
      <vt:lpstr>2022-2023 Salary Based &amp; Benefit Apportionment – District (Average Salary)</vt:lpstr>
      <vt:lpstr>Salary Based Apportionment Average Salaries</vt:lpstr>
      <vt:lpstr>Education Allocation</vt:lpstr>
      <vt:lpstr>Obtaining Professional or Advanced  Professional Endorsements</vt:lpstr>
      <vt:lpstr>Obtaining Professional or Advanced  Professional Endorsements (cont.)</vt:lpstr>
      <vt:lpstr>Education Allocation (Cont.)</vt:lpstr>
      <vt:lpstr>CTE Allocation</vt:lpstr>
      <vt:lpstr>When Does Movement Occur?</vt:lpstr>
      <vt:lpstr>Movement into 22-23 (Residency Rung)</vt:lpstr>
      <vt:lpstr>22-23 Career Ladder Advancement (Professional Rung)</vt:lpstr>
      <vt:lpstr>22-23 Career Ladder Advancement (Professional Rung, Cont.)</vt:lpstr>
      <vt:lpstr>22-23 Career Ladder Advancement (Advanced Professional Rung)</vt:lpstr>
      <vt:lpstr>Professional Compensation Rung Performance Criteria</vt:lpstr>
      <vt:lpstr>Advanced Professional Compensation Rung Performance Criteria</vt:lpstr>
      <vt:lpstr>Career Ladder Data System Application</vt:lpstr>
      <vt:lpstr>Performance Criteria Notes</vt:lpstr>
      <vt:lpstr>A Note on Exiting Staff and Movement</vt:lpstr>
      <vt:lpstr>Initial Career Ladder Placement for CTE Staff Under an OS Certificate</vt:lpstr>
      <vt:lpstr>First CL Placement with Prior Experience</vt:lpstr>
      <vt:lpstr>First CL Placement with Prior Experience (Cont.)</vt:lpstr>
      <vt:lpstr>First CL Placement with Prior Experience (Cont. II)</vt:lpstr>
      <vt:lpstr>New Form 10</vt:lpstr>
      <vt:lpstr>New Form 10 (Cont. II)</vt:lpstr>
      <vt:lpstr>Who Doesn’t Need a Form 10?</vt:lpstr>
      <vt:lpstr>Who Does Need a Form 10?</vt:lpstr>
      <vt:lpstr>Feedback is Appreciated!</vt:lpstr>
      <vt:lpstr>This is a Lot of New Data Right?!</vt:lpstr>
      <vt:lpstr>Still, Why Do We Have to Do This?!</vt:lpstr>
      <vt:lpstr>Still, Why Do We Have to Do This?! (cont.)</vt:lpstr>
      <vt:lpstr>Still, Why Do We Have to Do This?! (cont. II)</vt:lpstr>
      <vt:lpstr>2022-2023 Salary Based &amp; Benefit Apportionment - Charter School (Average Salaries)</vt:lpstr>
      <vt:lpstr>2022-2023 Salary Based &amp; Benefit Apportionment – District (Average Salaries)</vt:lpstr>
      <vt:lpstr>2022-2023 Salary Based &amp; Benefit Apportionment - Charter School (Salary Funding)</vt:lpstr>
      <vt:lpstr>2022-2023 Salary Based &amp; Benefit Apportionment – District (Preliminary SBA)</vt:lpstr>
      <vt:lpstr>2022-2023 Salary Based &amp; Benefit Apportionment – District (Recovering FTE)</vt:lpstr>
      <vt:lpstr>Unutilized FTE (Use it or Lose It)</vt:lpstr>
      <vt:lpstr>Recovering Unutilized FTEs</vt:lpstr>
      <vt:lpstr>ISEE Form 6 (Non District Contracted Staff)</vt:lpstr>
      <vt:lpstr>Virtual Template </vt:lpstr>
      <vt:lpstr>2022-2023 Salary Based &amp; Benefit Apportionment – District (Final SBA)</vt:lpstr>
      <vt:lpstr>2022-2023 Salary Based &amp; Benefit Apportionment - Charter School (Final SBA)</vt:lpstr>
      <vt:lpstr>2022-2023 Salary Based &amp; Benefit Apportionment – District (Actual Salaries)</vt:lpstr>
      <vt:lpstr>Minimum Salaries for FY23</vt:lpstr>
      <vt:lpstr>Minimum Salaries for FY23 (Cont.)</vt:lpstr>
      <vt:lpstr>Minimum Salaries for FY26</vt:lpstr>
      <vt:lpstr>2022-2023 Salary Based &amp; Benefit Apportionment - Charter School (Benefits)</vt:lpstr>
      <vt:lpstr>2022-2023 Salary Based &amp; Benefit Apportionment – District (Benefit Apportionment)</vt:lpstr>
      <vt:lpstr>2022-2023 Salary Based &amp; Benefit Apportionment - Charter School (Summary)</vt:lpstr>
      <vt:lpstr>2022-2023 Salary Based &amp; Benefit Apportionment – District (Summary)</vt:lpstr>
      <vt:lpstr>Certification Misassignment Withholdings</vt:lpstr>
      <vt:lpstr>Certification Misassignments Withholdings</vt:lpstr>
      <vt:lpstr>ISEE Reports</vt:lpstr>
      <vt:lpstr>Getting to Your ISEE Reports</vt:lpstr>
      <vt:lpstr>All Personnel Employment V-6 Report - I</vt:lpstr>
      <vt:lpstr>All Personnel Employment V-6 Report - II</vt:lpstr>
      <vt:lpstr>All Personnel Employment V-6 Report - III</vt:lpstr>
      <vt:lpstr>Employment Placement Report - I</vt:lpstr>
      <vt:lpstr>Employment Placement Report - II</vt:lpstr>
      <vt:lpstr>Instructional FTE &amp; Salary Report - I</vt:lpstr>
      <vt:lpstr>Instructional FTE &amp; Salary Report - II</vt:lpstr>
      <vt:lpstr>Pupil  Services FTE &amp; Salary Report – I</vt:lpstr>
      <vt:lpstr>Pupil  Services FTE &amp; Salary Report – II</vt:lpstr>
      <vt:lpstr>Education and Experience Report - I</vt:lpstr>
      <vt:lpstr>Education and Experience Report - II</vt:lpstr>
      <vt:lpstr>Salary Based Apportionment Sheet - I</vt:lpstr>
      <vt:lpstr>Salary Based Apportionment Sheet – Charter School</vt:lpstr>
      <vt:lpstr>Salary Based Apportionment Sheet - District</vt:lpstr>
      <vt:lpstr>Other Items</vt:lpstr>
      <vt:lpstr>Prior Year Correction / Payment Adjustment Request</vt:lpstr>
      <vt:lpstr>There Was No 10% Career Ladder Acceleration</vt:lpstr>
      <vt:lpstr>Staffing Summary</vt:lpstr>
      <vt:lpstr>Staffing Resources</vt:lpstr>
      <vt:lpstr>Questions</vt:lpstr>
    </vt:vector>
  </TitlesOfParts>
  <Company>Idaho State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NSLP Monthly Webinar</dc:title>
  <dc:subject>Idaho Child Nutrition Programs</dc:subject>
  <dc:creator>Idaho Child Nutrition Programs</dc:creator>
  <cp:lastModifiedBy>Tania Goretoy</cp:lastModifiedBy>
  <cp:revision>309</cp:revision>
  <cp:lastPrinted>2019-09-24T19:52:16Z</cp:lastPrinted>
  <dcterms:created xsi:type="dcterms:W3CDTF">2014-05-22T16:02:36Z</dcterms:created>
  <dcterms:modified xsi:type="dcterms:W3CDTF">2023-03-01T19:24:38Z</dcterms:modified>
</cp:coreProperties>
</file>