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98" r:id="rId1"/>
  </p:sldMasterIdLst>
  <p:notesMasterIdLst>
    <p:notesMasterId r:id="rId59"/>
  </p:notesMasterIdLst>
  <p:handoutMasterIdLst>
    <p:handoutMasterId r:id="rId60"/>
  </p:handoutMasterIdLst>
  <p:sldIdLst>
    <p:sldId id="256" r:id="rId2"/>
    <p:sldId id="417" r:id="rId3"/>
    <p:sldId id="418" r:id="rId4"/>
    <p:sldId id="258" r:id="rId5"/>
    <p:sldId id="267" r:id="rId6"/>
    <p:sldId id="419" r:id="rId7"/>
    <p:sldId id="260" r:id="rId8"/>
    <p:sldId id="262" r:id="rId9"/>
    <p:sldId id="420" r:id="rId10"/>
    <p:sldId id="263" r:id="rId11"/>
    <p:sldId id="268" r:id="rId12"/>
    <p:sldId id="269" r:id="rId13"/>
    <p:sldId id="421" r:id="rId14"/>
    <p:sldId id="347" r:id="rId15"/>
    <p:sldId id="277" r:id="rId16"/>
    <p:sldId id="422" r:id="rId17"/>
    <p:sldId id="276" r:id="rId18"/>
    <p:sldId id="348" r:id="rId19"/>
    <p:sldId id="271" r:id="rId20"/>
    <p:sldId id="278" r:id="rId21"/>
    <p:sldId id="410" r:id="rId22"/>
    <p:sldId id="411" r:id="rId23"/>
    <p:sldId id="273" r:id="rId24"/>
    <p:sldId id="274" r:id="rId25"/>
    <p:sldId id="261" r:id="rId26"/>
    <p:sldId id="266" r:id="rId27"/>
    <p:sldId id="270" r:id="rId28"/>
    <p:sldId id="272" r:id="rId29"/>
    <p:sldId id="423" r:id="rId30"/>
    <p:sldId id="264" r:id="rId31"/>
    <p:sldId id="349" r:id="rId32"/>
    <p:sldId id="275" r:id="rId33"/>
    <p:sldId id="350" r:id="rId34"/>
    <p:sldId id="351" r:id="rId35"/>
    <p:sldId id="416" r:id="rId36"/>
    <p:sldId id="352" r:id="rId37"/>
    <p:sldId id="424" r:id="rId38"/>
    <p:sldId id="406" r:id="rId39"/>
    <p:sldId id="370" r:id="rId40"/>
    <p:sldId id="425" r:id="rId41"/>
    <p:sldId id="343" r:id="rId42"/>
    <p:sldId id="407" r:id="rId43"/>
    <p:sldId id="328" r:id="rId44"/>
    <p:sldId id="279" r:id="rId45"/>
    <p:sldId id="346" r:id="rId46"/>
    <p:sldId id="280" r:id="rId47"/>
    <p:sldId id="344" r:id="rId48"/>
    <p:sldId id="345" r:id="rId49"/>
    <p:sldId id="426" r:id="rId50"/>
    <p:sldId id="409" r:id="rId51"/>
    <p:sldId id="413" r:id="rId52"/>
    <p:sldId id="414" r:id="rId53"/>
    <p:sldId id="412" r:id="rId54"/>
    <p:sldId id="415" r:id="rId55"/>
    <p:sldId id="372" r:id="rId56"/>
    <p:sldId id="297" r:id="rId57"/>
    <p:sldId id="342" r:id="rId5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5199" autoAdjust="0"/>
  </p:normalViewPr>
  <p:slideViewPr>
    <p:cSldViewPr snapToGrid="0">
      <p:cViewPr varScale="1">
        <p:scale>
          <a:sx n="102" d="100"/>
          <a:sy n="102" d="100"/>
        </p:scale>
        <p:origin x="150" y="2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A32511-380C-4734-A31A-42DDA9E23CC9}"/>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2E7F27-AD00-41B9-9D12-86A7420947A2}"/>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D035F527-98D4-4482-A776-90096C773E3B}" type="datetime1">
              <a:rPr lang="en-US" smtClean="0"/>
              <a:t>7/28/2021</a:t>
            </a:fld>
            <a:endParaRPr lang="en-US"/>
          </a:p>
        </p:txBody>
      </p:sp>
      <p:sp>
        <p:nvSpPr>
          <p:cNvPr id="4" name="Footer Placeholder 3">
            <a:extLst>
              <a:ext uri="{FF2B5EF4-FFF2-40B4-BE49-F238E27FC236}">
                <a16:creationId xmlns:a16="http://schemas.microsoft.com/office/drawing/2014/main" id="{A6DDF442-FFCE-4DA0-9176-3CA2D2D9231E}"/>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4D1F4A-0CCE-4EF3-A942-BF1AC1CBE8BF}"/>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FA7A17A-88B6-4D1B-805C-8D7EEE5181A2}" type="slidenum">
              <a:rPr lang="en-US" smtClean="0"/>
              <a:t>‹#›</a:t>
            </a:fld>
            <a:endParaRPr lang="en-US"/>
          </a:p>
        </p:txBody>
      </p:sp>
    </p:spTree>
    <p:extLst>
      <p:ext uri="{BB962C8B-B14F-4D97-AF65-F5344CB8AC3E}">
        <p14:creationId xmlns:p14="http://schemas.microsoft.com/office/powerpoint/2010/main" val="3919910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CB077388-F9FD-4D0B-B39E-9821142C9BA2}" type="datetime1">
              <a:rPr lang="en-US" smtClean="0"/>
              <a:t>7/28/2021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94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29801-D474-481F-A789-6FCEB655C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307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American Rescue Plan Act (ARPA) IDEA Part B Supplemental Funds</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6356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American Rescue Plan Act (ARPA) IDEA Part B Supplemental Funds</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79595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American Rescue Plan Act (ARPA) IDEA Part B Supplemental Funds</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31842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American Rescue Plan Act (ARPA) IDEA Part B Supplemental Funds</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517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American Rescue Plan Act (ARPA) IDEA Part B Supplemental Funds</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43115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American Rescue Plan Act (ARPA) IDEA Part B Supplemental Funds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178;https:/www2.ed.gov/policy/speced/leg/arp/arp-idea-fact-sheet.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2.ed.gov/policy/speced/leg/arp/arp-idea-fact-sheet.pdf" TargetMode="External"/><Relationship Id="rId2" Type="http://schemas.openxmlformats.org/officeDocument/2006/relationships/hyperlink" Target="https://sites.ed.gov/idea/files/CWD_Enrolled_by_Their_Parents_in_Private_Schools_11-16-06.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2.ed.gov/policy/speced/leg/arp/ffy-2021-part-b-preschool-grants-to-states-summary-table-arp.xlsx" TargetMode="External"/><Relationship Id="rId2" Type="http://schemas.openxmlformats.org/officeDocument/2006/relationships/hyperlink" Target="https://www2.ed.gov/policy/speced/leg/arp/ffy-2021-part-b-grants-to-states-summary-table-arp.xls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idahotc.com/Resources/View/ID/82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sites.ed.gov/idea/idea-files/osep-memo-15-10-local-educational-agency-lea-maintenance-of-effort-moe-questions-and-answer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2.ed.gov/policy/speced/leg/arp/arp-idea-fact-sheet.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2.ed.gov/policy/speced/leg/arp/arp-idea-fact-sheet.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2.ed.gov/policy/speced/leg/arp/arp-idea-fact-sheet.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apps.sde.idaho.gov/IDEA/Year/27/Home/Home."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apps.sde.idaho.gov/IDEA/Content/files/2018-2019IDEAPartBApplicationInstructions.pdf" TargetMode="External"/><Relationship Id="rId2" Type="http://schemas.openxmlformats.org/officeDocument/2006/relationships/hyperlink" Target="https://idahotc.com/Resources/View/ID/692" TargetMode="External"/><Relationship Id="rId1" Type="http://schemas.openxmlformats.org/officeDocument/2006/relationships/slideLayout" Target="../slideLayouts/slideLayout2.xml"/><Relationship Id="rId4" Type="http://schemas.openxmlformats.org/officeDocument/2006/relationships/hyperlink" Target="https://apps.sde.idaho.gov/IDEA/Content/files/IDEA-Part-B-Funding-Manual.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apps.sde.idaho.gov/IDEA/Content/files/Top-Errors-In-IDEA.pdf"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www.sde.idaho.gov/sped/" TargetMode="Externa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hyperlink" Target="mailto:gdehner@sde.idaho.gov" TargetMode="External"/><Relationship Id="rId5" Type="http://schemas.openxmlformats.org/officeDocument/2006/relationships/hyperlink" Target="mailto:Lpofelski-rosa@sde.idaho.gov" TargetMode="External"/><Relationship Id="rId4" Type="http://schemas.openxmlformats.org/officeDocument/2006/relationships/hyperlink" Target="mailto:csilva@sde.idaho.gov"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sde.idaho.gov/" TargetMode="External"/><Relationship Id="rId2" Type="http://schemas.openxmlformats.org/officeDocument/2006/relationships/hyperlink" Target="mailto:Lpofelskirosa@sde.idaho.gov"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de.idaho.gov/sped/fundi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a:xfrm>
            <a:off x="535460" y="3121918"/>
            <a:ext cx="9144000" cy="1070072"/>
          </a:xfrm>
        </p:spPr>
        <p:txBody>
          <a:bodyPr/>
          <a:lstStyle/>
          <a:p>
            <a:endParaRPr lang="en-US" dirty="0"/>
          </a:p>
          <a:p>
            <a:r>
              <a:rPr lang="en-US" dirty="0"/>
              <a:t>Lisa Pofelski-Rosa – Special Education Principal Financial Specialist</a:t>
            </a:r>
          </a:p>
        </p:txBody>
      </p:sp>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p:txBody>
          <a:bodyPr/>
          <a:lstStyle/>
          <a:p>
            <a:r>
              <a:rPr lang="en-US" dirty="0"/>
              <a:t>American Rescue Plan Act (ARPA) IDEA Part B Supplemental Funds</a:t>
            </a:r>
          </a:p>
        </p:txBody>
      </p:sp>
    </p:spTree>
    <p:extLst>
      <p:ext uri="{BB962C8B-B14F-4D97-AF65-F5344CB8AC3E}">
        <p14:creationId xmlns:p14="http://schemas.microsoft.com/office/powerpoint/2010/main" val="405715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4C4A3A-EEB2-4488-9D80-A113070E3B76}"/>
              </a:ext>
            </a:extLst>
          </p:cNvPr>
          <p:cNvSpPr>
            <a:spLocks noGrp="1"/>
          </p:cNvSpPr>
          <p:nvPr>
            <p:ph idx="13"/>
          </p:nvPr>
        </p:nvSpPr>
        <p:spPr>
          <a:xfrm>
            <a:off x="751112" y="1139483"/>
            <a:ext cx="10515600" cy="5256291"/>
          </a:xfrm>
        </p:spPr>
        <p:txBody>
          <a:bodyPr>
            <a:normAutofit fontScale="92500" lnSpcReduction="20000"/>
          </a:bodyPr>
          <a:lstStyle/>
          <a:p>
            <a:pPr marL="0" indent="0">
              <a:buNone/>
            </a:pPr>
            <a:r>
              <a:rPr lang="en-US" sz="3500" b="1" u="sng" dirty="0"/>
              <a:t>When will Regular Year IDEA Part B and </a:t>
            </a:r>
            <a:r>
              <a:rPr lang="en-US" sz="3500" b="1" u="sng" dirty="0">
                <a:solidFill>
                  <a:srgbClr val="FF0000"/>
                </a:solidFill>
              </a:rPr>
              <a:t>ARPA IDEA Part B Grants </a:t>
            </a:r>
            <a:r>
              <a:rPr lang="en-US" sz="3500" b="1" u="sng" dirty="0"/>
              <a:t>be available?</a:t>
            </a:r>
          </a:p>
          <a:p>
            <a:pPr marL="0" indent="0">
              <a:buNone/>
            </a:pPr>
            <a:endParaRPr lang="en-US" sz="2800" dirty="0"/>
          </a:p>
          <a:p>
            <a:r>
              <a:rPr lang="en-US" sz="3200" dirty="0"/>
              <a:t>Regular Year IDEA Part B</a:t>
            </a:r>
          </a:p>
          <a:p>
            <a:pPr lvl="1"/>
            <a:r>
              <a:rPr lang="en-US" sz="3200" dirty="0"/>
              <a:t>Grant Performance Period Effective date July </a:t>
            </a:r>
            <a:r>
              <a:rPr lang="en-US" sz="3200" dirty="0">
                <a:solidFill>
                  <a:schemeClr val="tx1"/>
                </a:solidFill>
              </a:rPr>
              <a:t>1, 2021 - 9/30/2023</a:t>
            </a:r>
          </a:p>
          <a:p>
            <a:pPr lvl="1"/>
            <a:r>
              <a:rPr lang="en-US" sz="3200" b="1" dirty="0"/>
              <a:t>GRA Grants awarded when final IDEA Part B Applications are approved</a:t>
            </a:r>
          </a:p>
          <a:p>
            <a:r>
              <a:rPr lang="en-US" sz="3200" dirty="0"/>
              <a:t>ARPA IDEA Part B</a:t>
            </a:r>
          </a:p>
          <a:p>
            <a:pPr lvl="1"/>
            <a:r>
              <a:rPr lang="en-US" sz="3200" dirty="0"/>
              <a:t>Grant Performance Period Effective date July 1, 2021 </a:t>
            </a:r>
            <a:r>
              <a:rPr lang="en-US" sz="3200" dirty="0">
                <a:solidFill>
                  <a:schemeClr val="tx1"/>
                </a:solidFill>
              </a:rPr>
              <a:t>- 9/30/2023</a:t>
            </a:r>
            <a:endParaRPr lang="en-US" sz="3200" dirty="0"/>
          </a:p>
          <a:p>
            <a:pPr lvl="1"/>
            <a:r>
              <a:rPr lang="en-US" sz="3200" b="1" dirty="0"/>
              <a:t>GRA Grants awarded when final IDEA Part B Applications are approved</a:t>
            </a:r>
          </a:p>
          <a:p>
            <a:pPr lvl="1"/>
            <a:endParaRPr lang="en-US" sz="2800" dirty="0"/>
          </a:p>
          <a:p>
            <a:pPr marL="0" indent="0">
              <a:buNone/>
            </a:pPr>
            <a:endParaRPr lang="en-US" dirty="0"/>
          </a:p>
        </p:txBody>
      </p:sp>
      <p:sp>
        <p:nvSpPr>
          <p:cNvPr id="3" name="Slide Number Placeholder 2">
            <a:extLst>
              <a:ext uri="{FF2B5EF4-FFF2-40B4-BE49-F238E27FC236}">
                <a16:creationId xmlns:a16="http://schemas.microsoft.com/office/drawing/2014/main" id="{CE95E7D8-AA8F-4585-A549-96DFCBAFF97C}"/>
              </a:ext>
            </a:extLst>
          </p:cNvPr>
          <p:cNvSpPr>
            <a:spLocks noGrp="1"/>
          </p:cNvSpPr>
          <p:nvPr>
            <p:ph type="sldNum" sz="quarter" idx="12"/>
          </p:nvPr>
        </p:nvSpPr>
        <p:spPr/>
        <p:txBody>
          <a:bodyPr/>
          <a:lstStyle/>
          <a:p>
            <a:r>
              <a:rPr lang="en-US" dirty="0"/>
              <a:t> American Rescue Plan Act (ARPA) IDEA Part B Supplemental Funds| </a:t>
            </a:r>
            <a:fld id="{C26AAFF7-C4D7-4A72-B8FA-A17532192431}" type="slidenum">
              <a:rPr lang="en-US" smtClean="0"/>
              <a:pPr/>
              <a:t>10</a:t>
            </a:fld>
            <a:endParaRPr lang="en-US" dirty="0"/>
          </a:p>
        </p:txBody>
      </p:sp>
      <p:sp>
        <p:nvSpPr>
          <p:cNvPr id="4" name="Title 3">
            <a:extLst>
              <a:ext uri="{FF2B5EF4-FFF2-40B4-BE49-F238E27FC236}">
                <a16:creationId xmlns:a16="http://schemas.microsoft.com/office/drawing/2014/main" id="{D39F8F06-A7D7-44BD-907D-864456CE1A89}"/>
              </a:ext>
            </a:extLst>
          </p:cNvPr>
          <p:cNvSpPr>
            <a:spLocks noGrp="1"/>
          </p:cNvSpPr>
          <p:nvPr>
            <p:ph type="title"/>
          </p:nvPr>
        </p:nvSpPr>
        <p:spPr/>
        <p:txBody>
          <a:bodyPr>
            <a:normAutofit fontScale="90000"/>
          </a:bodyPr>
          <a:lstStyle/>
          <a:p>
            <a:r>
              <a:rPr lang="en-US" dirty="0"/>
              <a:t>GRA (GRANT REIMBURSEMENT APPLICATION)</a:t>
            </a:r>
          </a:p>
        </p:txBody>
      </p:sp>
    </p:spTree>
    <p:extLst>
      <p:ext uri="{BB962C8B-B14F-4D97-AF65-F5344CB8AC3E}">
        <p14:creationId xmlns:p14="http://schemas.microsoft.com/office/powerpoint/2010/main" val="2141786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B7EEEB-075D-4594-B37B-E827A6CBE8EF}"/>
              </a:ext>
            </a:extLst>
          </p:cNvPr>
          <p:cNvSpPr>
            <a:spLocks noGrp="1"/>
          </p:cNvSpPr>
          <p:nvPr>
            <p:ph type="sldNum" sz="quarter" idx="12"/>
          </p:nvPr>
        </p:nvSpPr>
        <p:spPr/>
        <p:txBody>
          <a:bodyPr/>
          <a:lstStyle/>
          <a:p>
            <a:r>
              <a:rPr lang="en-US" dirty="0"/>
              <a:t> American Rescue Plan Act (ARPA) IDEA Part B Supplemental Funds| </a:t>
            </a:r>
            <a:fld id="{C26AAFF7-C4D7-4A72-B8FA-A17532192431}" type="slidenum">
              <a:rPr lang="en-US" smtClean="0"/>
              <a:pPr/>
              <a:t>11</a:t>
            </a:fld>
            <a:endParaRPr lang="en-US" dirty="0"/>
          </a:p>
        </p:txBody>
      </p:sp>
      <p:pic>
        <p:nvPicPr>
          <p:cNvPr id="8" name="Content Placeholder 7" descr="ARPA IDEA Part B Allocations will appear in the GRA along with your other “Regular Year IDEA Part B” allocations.&#10;">
            <a:extLst>
              <a:ext uri="{FF2B5EF4-FFF2-40B4-BE49-F238E27FC236}">
                <a16:creationId xmlns:a16="http://schemas.microsoft.com/office/drawing/2014/main" id="{5EEC79CF-3FDF-4A64-8C9D-64293D8C6F56}"/>
              </a:ext>
            </a:extLst>
          </p:cNvPr>
          <p:cNvPicPr>
            <a:picLocks noGrp="1" noChangeAspect="1"/>
          </p:cNvPicPr>
          <p:nvPr>
            <p:ph idx="13"/>
          </p:nvPr>
        </p:nvPicPr>
        <p:blipFill>
          <a:blip r:embed="rId2"/>
          <a:stretch>
            <a:fillRect/>
          </a:stretch>
        </p:blipFill>
        <p:spPr>
          <a:xfrm>
            <a:off x="952153" y="2927758"/>
            <a:ext cx="8459133" cy="3219824"/>
          </a:xfrm>
          <a:prstGeom prst="rect">
            <a:avLst/>
          </a:prstGeom>
        </p:spPr>
      </p:pic>
      <p:sp>
        <p:nvSpPr>
          <p:cNvPr id="7" name="Rectangle 6" descr="ARPA IDEA Part B Allocations will appear in the GRA along with your other “Regular Year IDEA Part B” allocations.&#10;">
            <a:extLst>
              <a:ext uri="{FF2B5EF4-FFF2-40B4-BE49-F238E27FC236}">
                <a16:creationId xmlns:a16="http://schemas.microsoft.com/office/drawing/2014/main" id="{9EC4F73C-A166-4370-ADF0-A40BBE51EF72}"/>
              </a:ext>
            </a:extLst>
          </p:cNvPr>
          <p:cNvSpPr/>
          <p:nvPr/>
        </p:nvSpPr>
        <p:spPr>
          <a:xfrm>
            <a:off x="234372" y="1177084"/>
            <a:ext cx="10715531" cy="2031325"/>
          </a:xfrm>
          <a:prstGeom prst="rect">
            <a:avLst/>
          </a:prstGeom>
        </p:spPr>
        <p:txBody>
          <a:bodyPr wrap="square">
            <a:spAutoFit/>
          </a:bodyPr>
          <a:lstStyle/>
          <a:p>
            <a:r>
              <a:rPr lang="en-US" sz="3600" dirty="0"/>
              <a:t>Grants – ARPA IDEA Part B Allocations will appear in the GRA along with your other “Regular Year IDEA Part B” allocations.</a:t>
            </a:r>
          </a:p>
          <a:p>
            <a:endParaRPr lang="en-US" dirty="0"/>
          </a:p>
        </p:txBody>
      </p:sp>
      <p:sp>
        <p:nvSpPr>
          <p:cNvPr id="4" name="Title 3">
            <a:extLst>
              <a:ext uri="{FF2B5EF4-FFF2-40B4-BE49-F238E27FC236}">
                <a16:creationId xmlns:a16="http://schemas.microsoft.com/office/drawing/2014/main" id="{ED18FBC1-ABE7-4F31-9EA7-EA2C7B8D0DA0}"/>
              </a:ext>
            </a:extLst>
          </p:cNvPr>
          <p:cNvSpPr>
            <a:spLocks noGrp="1"/>
          </p:cNvSpPr>
          <p:nvPr>
            <p:ph type="title"/>
          </p:nvPr>
        </p:nvSpPr>
        <p:spPr/>
        <p:txBody>
          <a:bodyPr/>
          <a:lstStyle/>
          <a:p>
            <a:r>
              <a:rPr lang="en-US" dirty="0"/>
              <a:t>GRA - DRAWDOWN</a:t>
            </a:r>
          </a:p>
        </p:txBody>
      </p:sp>
    </p:spTree>
    <p:extLst>
      <p:ext uri="{BB962C8B-B14F-4D97-AF65-F5344CB8AC3E}">
        <p14:creationId xmlns:p14="http://schemas.microsoft.com/office/powerpoint/2010/main" val="408892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E520BB-7E7E-4284-9E69-315462CA9E36}"/>
              </a:ext>
            </a:extLst>
          </p:cNvPr>
          <p:cNvSpPr>
            <a:spLocks noGrp="1"/>
          </p:cNvSpPr>
          <p:nvPr>
            <p:ph type="sldNum" sz="quarter" idx="12"/>
          </p:nvPr>
        </p:nvSpPr>
        <p:spPr/>
        <p:txBody>
          <a:bodyPr/>
          <a:lstStyle/>
          <a:p>
            <a:r>
              <a:rPr lang="en-US" dirty="0"/>
              <a:t> American Rescue Plan Act (ARPA) IDEA Part B Supplemental Funds| </a:t>
            </a:r>
            <a:fld id="{C26AAFF7-C4D7-4A72-B8FA-A17532192431}" type="slidenum">
              <a:rPr lang="en-US" smtClean="0"/>
              <a:pPr/>
              <a:t>12</a:t>
            </a:fld>
            <a:endParaRPr lang="en-US" dirty="0"/>
          </a:p>
        </p:txBody>
      </p:sp>
      <p:pic>
        <p:nvPicPr>
          <p:cNvPr id="3074" name="Picture 2" descr="Complete ARPA reimbursement request as you would with a traditional IDEA Part B GRA request.&#10;">
            <a:extLst>
              <a:ext uri="{FF2B5EF4-FFF2-40B4-BE49-F238E27FC236}">
                <a16:creationId xmlns:a16="http://schemas.microsoft.com/office/drawing/2014/main" id="{7F977D06-50A7-4933-B035-5D7EF60C0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746" y="2296814"/>
            <a:ext cx="8629650" cy="40989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descr="GRA reimbursement request example. Complete ARPA reimbursement request as you would with a traditional IDEA Part B GRA request.&#10;">
            <a:extLst>
              <a:ext uri="{FF2B5EF4-FFF2-40B4-BE49-F238E27FC236}">
                <a16:creationId xmlns:a16="http://schemas.microsoft.com/office/drawing/2014/main" id="{4AE6E1F0-21AE-4F17-AF5B-9ADB13A5E91A}"/>
              </a:ext>
            </a:extLst>
          </p:cNvPr>
          <p:cNvSpPr/>
          <p:nvPr/>
        </p:nvSpPr>
        <p:spPr>
          <a:xfrm>
            <a:off x="995627" y="1233355"/>
            <a:ext cx="9709888" cy="1477328"/>
          </a:xfrm>
          <a:prstGeom prst="rect">
            <a:avLst/>
          </a:prstGeom>
        </p:spPr>
        <p:txBody>
          <a:bodyPr wrap="square">
            <a:spAutoFit/>
          </a:bodyPr>
          <a:lstStyle/>
          <a:p>
            <a:r>
              <a:rPr lang="en-US" sz="3600" dirty="0"/>
              <a:t>Complete ARPA reimbursement request as you would with a traditional IDEA Part B GRA request.</a:t>
            </a:r>
          </a:p>
          <a:p>
            <a:endParaRPr lang="en-US" dirty="0"/>
          </a:p>
        </p:txBody>
      </p:sp>
      <p:sp>
        <p:nvSpPr>
          <p:cNvPr id="4" name="Title 3">
            <a:extLst>
              <a:ext uri="{FF2B5EF4-FFF2-40B4-BE49-F238E27FC236}">
                <a16:creationId xmlns:a16="http://schemas.microsoft.com/office/drawing/2014/main" id="{9265B7BC-54EA-421D-95DB-E58F6470C466}"/>
              </a:ext>
            </a:extLst>
          </p:cNvPr>
          <p:cNvSpPr>
            <a:spLocks noGrp="1"/>
          </p:cNvSpPr>
          <p:nvPr>
            <p:ph type="title"/>
          </p:nvPr>
        </p:nvSpPr>
        <p:spPr/>
        <p:txBody>
          <a:bodyPr/>
          <a:lstStyle/>
          <a:p>
            <a:r>
              <a:rPr lang="en-US" dirty="0"/>
              <a:t>GRA Reimbursement claims</a:t>
            </a:r>
          </a:p>
        </p:txBody>
      </p:sp>
    </p:spTree>
    <p:extLst>
      <p:ext uri="{BB962C8B-B14F-4D97-AF65-F5344CB8AC3E}">
        <p14:creationId xmlns:p14="http://schemas.microsoft.com/office/powerpoint/2010/main" val="1808180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441E34-BAB6-47C0-B164-7C3BE66C12A3}"/>
              </a:ext>
            </a:extLst>
          </p:cNvPr>
          <p:cNvSpPr>
            <a:spLocks noGrp="1"/>
          </p:cNvSpPr>
          <p:nvPr>
            <p:ph type="sldNum" sz="quarter" idx="12"/>
          </p:nvPr>
        </p:nvSpPr>
        <p:spPr/>
        <p:txBody>
          <a:bodyPr/>
          <a:lstStyle/>
          <a:p>
            <a:r>
              <a:rPr lang="en-US"/>
              <a:t> Presentation Title | </a:t>
            </a:r>
            <a:fld id="{C26AAFF7-C4D7-4A72-B8FA-A17532192431}" type="slidenum">
              <a:rPr lang="en-US" smtClean="0"/>
              <a:pPr/>
              <a:t>13</a:t>
            </a:fld>
            <a:endParaRPr lang="en-US" dirty="0"/>
          </a:p>
        </p:txBody>
      </p:sp>
      <p:sp>
        <p:nvSpPr>
          <p:cNvPr id="3" name="Title 2">
            <a:extLst>
              <a:ext uri="{FF2B5EF4-FFF2-40B4-BE49-F238E27FC236}">
                <a16:creationId xmlns:a16="http://schemas.microsoft.com/office/drawing/2014/main" id="{9377159A-440D-40F5-91B9-D1AF30D4EC05}"/>
              </a:ext>
            </a:extLst>
          </p:cNvPr>
          <p:cNvSpPr>
            <a:spLocks noGrp="1"/>
          </p:cNvSpPr>
          <p:nvPr>
            <p:ph type="ctrTitle"/>
          </p:nvPr>
        </p:nvSpPr>
        <p:spPr>
          <a:xfrm>
            <a:off x="535460" y="1266590"/>
            <a:ext cx="9144000" cy="2567179"/>
          </a:xfrm>
        </p:spPr>
        <p:txBody>
          <a:bodyPr/>
          <a:lstStyle/>
          <a:p>
            <a:r>
              <a:rPr lang="en-US" dirty="0"/>
              <a:t>Basics for ARPA IDEA Part B</a:t>
            </a:r>
            <a:br>
              <a:rPr lang="en-US" dirty="0"/>
            </a:br>
            <a:endParaRPr lang="en-US" dirty="0"/>
          </a:p>
        </p:txBody>
      </p:sp>
    </p:spTree>
    <p:extLst>
      <p:ext uri="{BB962C8B-B14F-4D97-AF65-F5344CB8AC3E}">
        <p14:creationId xmlns:p14="http://schemas.microsoft.com/office/powerpoint/2010/main" val="1062155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5EBD9F-81E1-417F-8F47-649676C69A86}"/>
              </a:ext>
            </a:extLst>
          </p:cNvPr>
          <p:cNvSpPr>
            <a:spLocks noGrp="1"/>
          </p:cNvSpPr>
          <p:nvPr>
            <p:ph idx="13"/>
          </p:nvPr>
        </p:nvSpPr>
        <p:spPr>
          <a:xfrm>
            <a:off x="751112" y="1139483"/>
            <a:ext cx="10515600" cy="5387925"/>
          </a:xfrm>
        </p:spPr>
        <p:txBody>
          <a:bodyPr>
            <a:normAutofit fontScale="92500"/>
          </a:bodyPr>
          <a:lstStyle/>
          <a:p>
            <a:r>
              <a:rPr lang="en-US" dirty="0"/>
              <a:t>ARPA IDEA Part B funds </a:t>
            </a:r>
            <a:r>
              <a:rPr lang="en-US" sz="4800" b="1" u="sng" dirty="0">
                <a:solidFill>
                  <a:srgbClr val="FF0000"/>
                </a:solidFill>
              </a:rPr>
              <a:t>do</a:t>
            </a:r>
            <a:r>
              <a:rPr lang="en-US" dirty="0"/>
              <a:t> contain a supplement not supplant requirement. </a:t>
            </a:r>
            <a:r>
              <a:rPr lang="en-US" i="1" dirty="0">
                <a:highlight>
                  <a:srgbClr val="FFFF00"/>
                </a:highlight>
              </a:rPr>
              <a:t>This is different from ESSERIII</a:t>
            </a:r>
            <a:r>
              <a:rPr lang="en-US" dirty="0">
                <a:highlight>
                  <a:srgbClr val="FFFF00"/>
                </a:highlight>
              </a:rPr>
              <a:t>.</a:t>
            </a:r>
          </a:p>
          <a:p>
            <a:endParaRPr lang="en-US" dirty="0">
              <a:highlight>
                <a:srgbClr val="FFFF00"/>
              </a:highlight>
            </a:endParaRPr>
          </a:p>
          <a:p>
            <a:r>
              <a:rPr lang="en-US" dirty="0"/>
              <a:t>ARPA IDEA funds are governed by the Uniform Grant Guidance (UGG) and the Education Department General Administrative Regulations (EDGAR).</a:t>
            </a:r>
          </a:p>
          <a:p>
            <a:r>
              <a:rPr lang="en-US" dirty="0"/>
              <a:t>All expenditures must be reasonable and necessary.</a:t>
            </a:r>
          </a:p>
          <a:p>
            <a:r>
              <a:rPr lang="en-US" i="1" dirty="0"/>
              <a:t>These are one time funds for one time resources.  </a:t>
            </a:r>
          </a:p>
          <a:p>
            <a:pPr marL="0" indent="0">
              <a:buNone/>
            </a:pPr>
            <a:endParaRPr lang="en-US" dirty="0"/>
          </a:p>
        </p:txBody>
      </p:sp>
      <p:pic>
        <p:nvPicPr>
          <p:cNvPr id="5122" name="Picture 2" descr="ClipArt Images Of Stop Signs">
            <a:extLst>
              <a:ext uri="{FF2B5EF4-FFF2-40B4-BE49-F238E27FC236}">
                <a16:creationId xmlns:a16="http://schemas.microsoft.com/office/drawing/2014/main" id="{4BC69260-8CB8-4C27-8010-DDF8D4C49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080" y="2307417"/>
            <a:ext cx="1259058" cy="126467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B3F4A95-DCC0-4136-90FD-84A3D421A7AB}"/>
              </a:ext>
            </a:extLst>
          </p:cNvPr>
          <p:cNvSpPr>
            <a:spLocks noGrp="1"/>
          </p:cNvSpPr>
          <p:nvPr>
            <p:ph type="sldNum" sz="quarter" idx="12"/>
          </p:nvPr>
        </p:nvSpPr>
        <p:spPr/>
        <p:txBody>
          <a:bodyPr/>
          <a:lstStyle/>
          <a:p>
            <a:r>
              <a:rPr lang="en-US" dirty="0"/>
              <a:t> American Rescue Plan Act (ARPA) IDEA Part B Supplemental Funds| </a:t>
            </a:r>
            <a:fld id="{C26AAFF7-C4D7-4A72-B8FA-A17532192431}" type="slidenum">
              <a:rPr lang="en-US" smtClean="0"/>
              <a:pPr/>
              <a:t>14</a:t>
            </a:fld>
            <a:endParaRPr lang="en-US" dirty="0"/>
          </a:p>
        </p:txBody>
      </p:sp>
      <p:sp>
        <p:nvSpPr>
          <p:cNvPr id="4" name="Title 3">
            <a:extLst>
              <a:ext uri="{FF2B5EF4-FFF2-40B4-BE49-F238E27FC236}">
                <a16:creationId xmlns:a16="http://schemas.microsoft.com/office/drawing/2014/main" id="{04CFC41F-CADC-4381-9415-9A575BD5004A}"/>
              </a:ext>
            </a:extLst>
          </p:cNvPr>
          <p:cNvSpPr>
            <a:spLocks noGrp="1"/>
          </p:cNvSpPr>
          <p:nvPr>
            <p:ph type="title"/>
          </p:nvPr>
        </p:nvSpPr>
        <p:spPr>
          <a:xfrm>
            <a:off x="196948" y="0"/>
            <a:ext cx="10752956" cy="988601"/>
          </a:xfrm>
        </p:spPr>
        <p:txBody>
          <a:bodyPr>
            <a:normAutofit fontScale="90000"/>
          </a:bodyPr>
          <a:lstStyle/>
          <a:p>
            <a:r>
              <a:rPr lang="en-US" dirty="0"/>
              <a:t>ARPA IDEA Part B EXPENDITURES – THE BASICS</a:t>
            </a:r>
          </a:p>
        </p:txBody>
      </p:sp>
    </p:spTree>
    <p:extLst>
      <p:ext uri="{BB962C8B-B14F-4D97-AF65-F5344CB8AC3E}">
        <p14:creationId xmlns:p14="http://schemas.microsoft.com/office/powerpoint/2010/main" val="606118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9A1A46-5018-4DCD-90CC-6B90B36512E6}"/>
              </a:ext>
            </a:extLst>
          </p:cNvPr>
          <p:cNvSpPr>
            <a:spLocks noGrp="1"/>
          </p:cNvSpPr>
          <p:nvPr>
            <p:ph type="sldNum" sz="quarter" idx="12"/>
          </p:nvPr>
        </p:nvSpPr>
        <p:spPr/>
        <p:txBody>
          <a:bodyPr/>
          <a:lstStyle/>
          <a:p>
            <a:r>
              <a:rPr lang="en-US" dirty="0"/>
              <a:t> American Rescue Plan Act (ARPA) IDEA Part B Supplemental Funds| </a:t>
            </a:r>
            <a:fld id="{C26AAFF7-C4D7-4A72-B8FA-A17532192431}" type="slidenum">
              <a:rPr lang="en-US" smtClean="0"/>
              <a:pPr/>
              <a:t>15</a:t>
            </a:fld>
            <a:endParaRPr lang="en-US" dirty="0"/>
          </a:p>
        </p:txBody>
      </p:sp>
      <p:pic>
        <p:nvPicPr>
          <p:cNvPr id="2050" name="Picture 2" descr="ClipArt Audit image">
            <a:extLst>
              <a:ext uri="{FF2B5EF4-FFF2-40B4-BE49-F238E27FC236}">
                <a16:creationId xmlns:a16="http://schemas.microsoft.com/office/drawing/2014/main" id="{BEA08C6D-8E43-4604-90F9-CB5446FD2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084" y="4357453"/>
            <a:ext cx="1663058" cy="182251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1E2B01E0-A839-4031-BAD6-8D0FE5283D32}"/>
              </a:ext>
            </a:extLst>
          </p:cNvPr>
          <p:cNvSpPr>
            <a:spLocks noGrp="1"/>
          </p:cNvSpPr>
          <p:nvPr>
            <p:ph idx="13"/>
          </p:nvPr>
        </p:nvSpPr>
        <p:spPr>
          <a:xfrm>
            <a:off x="300946" y="1200008"/>
            <a:ext cx="10515600" cy="4768556"/>
          </a:xfrm>
        </p:spPr>
        <p:txBody>
          <a:bodyPr/>
          <a:lstStyle/>
          <a:p>
            <a:r>
              <a:rPr lang="en-US" dirty="0"/>
              <a:t>ARPA IDEA Part B funds awarded are not a separate grant </a:t>
            </a:r>
            <a:r>
              <a:rPr lang="en-US" i="1" dirty="0"/>
              <a:t>program</a:t>
            </a:r>
            <a:r>
              <a:rPr lang="en-US" dirty="0"/>
              <a:t>.</a:t>
            </a:r>
          </a:p>
          <a:p>
            <a:r>
              <a:rPr lang="en-US" dirty="0"/>
              <a:t>ARPA IDEA Part B funds serve as a </a:t>
            </a:r>
            <a:r>
              <a:rPr lang="en-US" b="1" i="1" dirty="0"/>
              <a:t>supplement</a:t>
            </a:r>
            <a:r>
              <a:rPr lang="en-US" dirty="0"/>
              <a:t> to the FFY2021 IDEA Funds</a:t>
            </a:r>
          </a:p>
          <a:p>
            <a:r>
              <a:rPr lang="en-US" dirty="0"/>
              <a:t>States must ensure that the SEA and its LEAs can account for, and track the use of IDEA ARPA funds.</a:t>
            </a:r>
          </a:p>
        </p:txBody>
      </p:sp>
      <p:sp>
        <p:nvSpPr>
          <p:cNvPr id="4" name="Title 3">
            <a:extLst>
              <a:ext uri="{FF2B5EF4-FFF2-40B4-BE49-F238E27FC236}">
                <a16:creationId xmlns:a16="http://schemas.microsoft.com/office/drawing/2014/main" id="{7A7E14F3-BAFE-48BC-BB97-19F66C333173}"/>
              </a:ext>
            </a:extLst>
          </p:cNvPr>
          <p:cNvSpPr>
            <a:spLocks noGrp="1"/>
          </p:cNvSpPr>
          <p:nvPr>
            <p:ph type="title"/>
          </p:nvPr>
        </p:nvSpPr>
        <p:spPr/>
        <p:txBody>
          <a:bodyPr>
            <a:normAutofit/>
          </a:bodyPr>
          <a:lstStyle/>
          <a:p>
            <a:r>
              <a:rPr lang="en-US" altLang="en-US" dirty="0"/>
              <a:t>ARPA IDEA Expenditure Considerations</a:t>
            </a:r>
            <a:endParaRPr lang="en-US" dirty="0"/>
          </a:p>
        </p:txBody>
      </p:sp>
    </p:spTree>
    <p:extLst>
      <p:ext uri="{BB962C8B-B14F-4D97-AF65-F5344CB8AC3E}">
        <p14:creationId xmlns:p14="http://schemas.microsoft.com/office/powerpoint/2010/main" val="1285589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9AB399-E086-4D2F-BF9B-28E0F91CD6D3}"/>
              </a:ext>
            </a:extLst>
          </p:cNvPr>
          <p:cNvSpPr>
            <a:spLocks noGrp="1"/>
          </p:cNvSpPr>
          <p:nvPr>
            <p:ph type="sldNum" sz="quarter" idx="12"/>
          </p:nvPr>
        </p:nvSpPr>
        <p:spPr/>
        <p:txBody>
          <a:bodyPr/>
          <a:lstStyle/>
          <a:p>
            <a:r>
              <a:rPr lang="en-US"/>
              <a:t> Presentation Title | </a:t>
            </a:r>
            <a:fld id="{C26AAFF7-C4D7-4A72-B8FA-A17532192431}" type="slidenum">
              <a:rPr lang="en-US" smtClean="0"/>
              <a:pPr/>
              <a:t>16</a:t>
            </a:fld>
            <a:endParaRPr lang="en-US" dirty="0"/>
          </a:p>
        </p:txBody>
      </p:sp>
      <p:sp>
        <p:nvSpPr>
          <p:cNvPr id="3" name="Title 2">
            <a:extLst>
              <a:ext uri="{FF2B5EF4-FFF2-40B4-BE49-F238E27FC236}">
                <a16:creationId xmlns:a16="http://schemas.microsoft.com/office/drawing/2014/main" id="{1DD202D9-E9B8-41D1-981F-5CD397A2083A}"/>
              </a:ext>
            </a:extLst>
          </p:cNvPr>
          <p:cNvSpPr>
            <a:spLocks noGrp="1"/>
          </p:cNvSpPr>
          <p:nvPr>
            <p:ph type="ctrTitle"/>
          </p:nvPr>
        </p:nvSpPr>
        <p:spPr>
          <a:xfrm>
            <a:off x="535460" y="1266590"/>
            <a:ext cx="9144000" cy="2382621"/>
          </a:xfrm>
        </p:spPr>
        <p:txBody>
          <a:bodyPr/>
          <a:lstStyle/>
          <a:p>
            <a:r>
              <a:rPr lang="en-US" dirty="0"/>
              <a:t>Allowable Expenditures, Considerations, and Setup</a:t>
            </a:r>
            <a:br>
              <a:rPr lang="en-US" dirty="0"/>
            </a:br>
            <a:endParaRPr lang="en-US" dirty="0"/>
          </a:p>
        </p:txBody>
      </p:sp>
    </p:spTree>
    <p:extLst>
      <p:ext uri="{BB962C8B-B14F-4D97-AF65-F5344CB8AC3E}">
        <p14:creationId xmlns:p14="http://schemas.microsoft.com/office/powerpoint/2010/main" val="1779042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8C9864-5E92-48E3-A213-7615EF64138D}"/>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17</a:t>
            </a:fld>
            <a:endParaRPr lang="en-US" dirty="0"/>
          </a:p>
        </p:txBody>
      </p:sp>
      <p:sp>
        <p:nvSpPr>
          <p:cNvPr id="2" name="Content Placeholder 1">
            <a:extLst>
              <a:ext uri="{FF2B5EF4-FFF2-40B4-BE49-F238E27FC236}">
                <a16:creationId xmlns:a16="http://schemas.microsoft.com/office/drawing/2014/main" id="{89DB214F-25EE-4DF9-A36E-D2C0F537C686}"/>
              </a:ext>
            </a:extLst>
          </p:cNvPr>
          <p:cNvSpPr>
            <a:spLocks noGrp="1"/>
          </p:cNvSpPr>
          <p:nvPr>
            <p:ph idx="13"/>
          </p:nvPr>
        </p:nvSpPr>
        <p:spPr>
          <a:xfrm>
            <a:off x="218138" y="1181686"/>
            <a:ext cx="10226839" cy="5202475"/>
          </a:xfrm>
        </p:spPr>
        <p:txBody>
          <a:bodyPr>
            <a:normAutofit/>
          </a:bodyPr>
          <a:lstStyle/>
          <a:p>
            <a:pPr marL="0" indent="0">
              <a:buNone/>
            </a:pPr>
            <a:r>
              <a:rPr lang="en-US" altLang="en-US" sz="3200" dirty="0"/>
              <a:t>ARPA IDEA Part B funds are IDEA Part B funds </a:t>
            </a:r>
          </a:p>
          <a:p>
            <a:pPr marL="0" indent="0">
              <a:buNone/>
            </a:pPr>
            <a:r>
              <a:rPr lang="en-US" altLang="en-US" sz="3200" dirty="0">
                <a:solidFill>
                  <a:srgbClr val="FF0000"/>
                </a:solidFill>
              </a:rPr>
              <a:t>=</a:t>
            </a:r>
            <a:r>
              <a:rPr lang="en-US" altLang="en-US" sz="3200" dirty="0"/>
              <a:t> </a:t>
            </a:r>
            <a:r>
              <a:rPr lang="en-US" altLang="en-US" sz="3200" dirty="0">
                <a:solidFill>
                  <a:srgbClr val="FF0000"/>
                </a:solidFill>
              </a:rPr>
              <a:t>All the requirements for the use of IDEA funds apply!</a:t>
            </a:r>
          </a:p>
          <a:p>
            <a:r>
              <a:rPr lang="en-US" altLang="en-US" sz="3200" dirty="0"/>
              <a:t>Consider a focus on challenges from the Pandemic – “Cleaning Up for COVID”</a:t>
            </a:r>
          </a:p>
          <a:p>
            <a:pPr lvl="1"/>
            <a:r>
              <a:rPr lang="en-US" altLang="en-US" sz="3200" dirty="0"/>
              <a:t>Disruption in the education of children with disabilities (Learning Loss response)</a:t>
            </a:r>
          </a:p>
          <a:p>
            <a:pPr lvl="1"/>
            <a:r>
              <a:rPr lang="en-US" altLang="en-US" sz="3200" dirty="0"/>
              <a:t>Mental Health/Social Emotional Response Services</a:t>
            </a:r>
          </a:p>
          <a:p>
            <a:r>
              <a:rPr lang="en-US" altLang="en-US" sz="3200" dirty="0"/>
              <a:t>Consider a focus on the issue of </a:t>
            </a:r>
            <a:r>
              <a:rPr lang="en-US" altLang="en-US" sz="3200" b="1" u="sng" dirty="0"/>
              <a:t>equity</a:t>
            </a:r>
            <a:r>
              <a:rPr lang="en-US" altLang="en-US" sz="3200" dirty="0"/>
              <a:t> in Special Education and Early Intervention services.</a:t>
            </a:r>
          </a:p>
          <a:p>
            <a:r>
              <a:rPr lang="en-US" altLang="en-US" sz="3200" dirty="0"/>
              <a:t>Consider Sustainability</a:t>
            </a:r>
          </a:p>
          <a:p>
            <a:endParaRPr lang="en-US" altLang="en-US" sz="3200" dirty="0"/>
          </a:p>
          <a:p>
            <a:pPr marL="0" indent="0">
              <a:buNone/>
            </a:pPr>
            <a:endParaRPr lang="en-US" dirty="0"/>
          </a:p>
        </p:txBody>
      </p:sp>
      <p:pic>
        <p:nvPicPr>
          <p:cNvPr id="1026" name="Picture 2" descr="Free Breaking News Cliparts, Download Free Breaking News Cliparts png  images, Free ClipArts on Clipart Library">
            <a:extLst>
              <a:ext uri="{FF2B5EF4-FFF2-40B4-BE49-F238E27FC236}">
                <a16:creationId xmlns:a16="http://schemas.microsoft.com/office/drawing/2014/main" id="{4BDED648-62E1-43AA-A41A-55895F11F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86997">
            <a:off x="9620752" y="1541785"/>
            <a:ext cx="2405088" cy="15116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D706D76-9DC5-4F60-8D3D-3BD6B9755858}"/>
              </a:ext>
            </a:extLst>
          </p:cNvPr>
          <p:cNvSpPr>
            <a:spLocks noGrp="1"/>
          </p:cNvSpPr>
          <p:nvPr>
            <p:ph type="title"/>
          </p:nvPr>
        </p:nvSpPr>
        <p:spPr/>
        <p:txBody>
          <a:bodyPr>
            <a:normAutofit/>
          </a:bodyPr>
          <a:lstStyle/>
          <a:p>
            <a:r>
              <a:rPr lang="en-US" dirty="0"/>
              <a:t>What can we spend ARPA IDEA PART B on?</a:t>
            </a:r>
          </a:p>
        </p:txBody>
      </p:sp>
    </p:spTree>
    <p:extLst>
      <p:ext uri="{BB962C8B-B14F-4D97-AF65-F5344CB8AC3E}">
        <p14:creationId xmlns:p14="http://schemas.microsoft.com/office/powerpoint/2010/main" val="3093276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B226C0-25AC-42C7-A8BA-6CE9CD67C454}"/>
              </a:ext>
            </a:extLst>
          </p:cNvPr>
          <p:cNvSpPr>
            <a:spLocks noGrp="1"/>
          </p:cNvSpPr>
          <p:nvPr>
            <p:ph idx="13"/>
          </p:nvPr>
        </p:nvSpPr>
        <p:spPr>
          <a:xfrm>
            <a:off x="751112" y="988602"/>
            <a:ext cx="10515600" cy="5772298"/>
          </a:xfrm>
        </p:spPr>
        <p:txBody>
          <a:bodyPr>
            <a:noAutofit/>
          </a:bodyPr>
          <a:lstStyle/>
          <a:p>
            <a:pPr marL="0" indent="0">
              <a:buNone/>
            </a:pPr>
            <a:r>
              <a:rPr lang="en-US" sz="3600" b="1" dirty="0"/>
              <a:t>Addressing learning loss among students examples include:</a:t>
            </a:r>
          </a:p>
          <a:p>
            <a:r>
              <a:rPr lang="en-US" sz="3600" dirty="0"/>
              <a:t>Planning and implementing activities related to summer learning and supplemental programming.</a:t>
            </a:r>
          </a:p>
          <a:p>
            <a:r>
              <a:rPr lang="en-US" sz="3600" dirty="0"/>
              <a:t>Purchasing educational technology (including hardware, software, assistive technology or adaptive equipment and connectivity)</a:t>
            </a:r>
          </a:p>
          <a:p>
            <a:r>
              <a:rPr lang="en-US" sz="3600" dirty="0"/>
              <a:t>Implementing evidence-based activities to meet the comprehensive needs of students</a:t>
            </a:r>
          </a:p>
          <a:p>
            <a:pPr marL="0" indent="0">
              <a:buNone/>
            </a:pPr>
            <a:endParaRPr lang="en-US" sz="2400" dirty="0"/>
          </a:p>
        </p:txBody>
      </p:sp>
      <p:sp>
        <p:nvSpPr>
          <p:cNvPr id="3" name="Slide Number Placeholder 2">
            <a:extLst>
              <a:ext uri="{FF2B5EF4-FFF2-40B4-BE49-F238E27FC236}">
                <a16:creationId xmlns:a16="http://schemas.microsoft.com/office/drawing/2014/main" id="{74270D65-0016-4DD8-B295-E68D731CC092}"/>
              </a:ext>
            </a:extLst>
          </p:cNvPr>
          <p:cNvSpPr>
            <a:spLocks noGrp="1"/>
          </p:cNvSpPr>
          <p:nvPr>
            <p:ph type="sldNum" sz="quarter" idx="12"/>
          </p:nvPr>
        </p:nvSpPr>
        <p:spPr/>
        <p:txBody>
          <a:bodyPr/>
          <a:lstStyle/>
          <a:p>
            <a:r>
              <a:rPr lang="en-US" dirty="0"/>
              <a:t> American Rescue Plan Act (ARPA) IDEA Part B Supplemental Funds| </a:t>
            </a:r>
            <a:fld id="{C26AAFF7-C4D7-4A72-B8FA-A17532192431}" type="slidenum">
              <a:rPr lang="en-US" smtClean="0"/>
              <a:pPr/>
              <a:t>18</a:t>
            </a:fld>
            <a:endParaRPr lang="en-US" dirty="0"/>
          </a:p>
        </p:txBody>
      </p:sp>
      <p:sp>
        <p:nvSpPr>
          <p:cNvPr id="4" name="Title 3">
            <a:extLst>
              <a:ext uri="{FF2B5EF4-FFF2-40B4-BE49-F238E27FC236}">
                <a16:creationId xmlns:a16="http://schemas.microsoft.com/office/drawing/2014/main" id="{C99AD03E-044B-4610-9901-1E9B914EC7A6}"/>
              </a:ext>
            </a:extLst>
          </p:cNvPr>
          <p:cNvSpPr>
            <a:spLocks noGrp="1"/>
          </p:cNvSpPr>
          <p:nvPr>
            <p:ph type="title"/>
          </p:nvPr>
        </p:nvSpPr>
        <p:spPr/>
        <p:txBody>
          <a:bodyPr/>
          <a:lstStyle/>
          <a:p>
            <a:r>
              <a:rPr lang="en-US" dirty="0"/>
              <a:t>Learning Loss Considerations</a:t>
            </a:r>
          </a:p>
        </p:txBody>
      </p:sp>
    </p:spTree>
    <p:extLst>
      <p:ext uri="{BB962C8B-B14F-4D97-AF65-F5344CB8AC3E}">
        <p14:creationId xmlns:p14="http://schemas.microsoft.com/office/powerpoint/2010/main" val="195113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B55D21-8853-4086-8B58-8710AD7563BC}"/>
              </a:ext>
            </a:extLst>
          </p:cNvPr>
          <p:cNvSpPr>
            <a:spLocks noGrp="1"/>
          </p:cNvSpPr>
          <p:nvPr>
            <p:ph type="sldNum" sz="quarter" idx="12"/>
          </p:nvPr>
        </p:nvSpPr>
        <p:spPr/>
        <p:txBody>
          <a:bodyPr/>
          <a:lstStyle/>
          <a:p>
            <a:r>
              <a:rPr lang="en-US" dirty="0"/>
              <a:t> American Rescue Plan Act (ARPA) IDEA Part B Supplemental Funds| </a:t>
            </a:r>
            <a:fld id="{C26AAFF7-C4D7-4A72-B8FA-A17532192431}" type="slidenum">
              <a:rPr lang="en-US" smtClean="0"/>
              <a:pPr/>
              <a:t>19</a:t>
            </a:fld>
            <a:endParaRPr lang="en-US" dirty="0"/>
          </a:p>
        </p:txBody>
      </p:sp>
      <p:sp>
        <p:nvSpPr>
          <p:cNvPr id="2" name="Content Placeholder 1">
            <a:extLst>
              <a:ext uri="{FF2B5EF4-FFF2-40B4-BE49-F238E27FC236}">
                <a16:creationId xmlns:a16="http://schemas.microsoft.com/office/drawing/2014/main" id="{5AD07143-B698-4C6E-BE54-B91F8FA64342}"/>
              </a:ext>
            </a:extLst>
          </p:cNvPr>
          <p:cNvSpPr>
            <a:spLocks noGrp="1"/>
          </p:cNvSpPr>
          <p:nvPr>
            <p:ph idx="13"/>
          </p:nvPr>
        </p:nvSpPr>
        <p:spPr>
          <a:xfrm>
            <a:off x="751112" y="1340124"/>
            <a:ext cx="10515600" cy="4351338"/>
          </a:xfrm>
        </p:spPr>
        <p:txBody>
          <a:bodyPr>
            <a:normAutofit fontScale="92500" lnSpcReduction="20000"/>
          </a:bodyPr>
          <a:lstStyle/>
          <a:p>
            <a:r>
              <a:rPr lang="en-US" altLang="en-US" dirty="0"/>
              <a:t>ARPA IDEA funds must be used only to pay the </a:t>
            </a:r>
            <a:r>
              <a:rPr lang="en-US" altLang="en-US" b="1" u="sng" dirty="0"/>
              <a:t>excess cost </a:t>
            </a:r>
            <a:r>
              <a:rPr lang="en-US" altLang="en-US" dirty="0"/>
              <a:t>of providing special education and related services in accordance with Part B of IDEA.¹ ²</a:t>
            </a:r>
          </a:p>
          <a:p>
            <a:r>
              <a:rPr lang="en-US" altLang="en-US" dirty="0"/>
              <a:t>Funds may be used for all allowable purposes under Part B of IDEA and are subject to all requirements and provisions that apply to IDEA funds.² </a:t>
            </a:r>
          </a:p>
          <a:p>
            <a:r>
              <a:rPr lang="en-US" dirty="0"/>
              <a:t>Remember the Supplement, not Supplant Rule!</a:t>
            </a:r>
          </a:p>
          <a:p>
            <a:endParaRPr lang="en-US" altLang="en-US" dirty="0"/>
          </a:p>
          <a:p>
            <a:pPr marL="0" indent="0">
              <a:buNone/>
              <a:defRPr/>
            </a:pPr>
            <a:r>
              <a:rPr lang="en-US" sz="2100" dirty="0"/>
              <a:t>¹34 C.F.R. §§ 300.705(a) and 300.815; see also 34 C.F.R. § 300.202(a)(2)</a:t>
            </a:r>
          </a:p>
          <a:p>
            <a:pPr marL="0" indent="0">
              <a:buNone/>
              <a:defRPr/>
            </a:pPr>
            <a:r>
              <a:rPr lang="en-US" sz="2100" dirty="0">
                <a:hlinkClick r:id="rId2"/>
              </a:rPr>
              <a:t>²https://www2.ed.gov/policy/speced/leg/arp/arp-idea-fact-sheet.pdf</a:t>
            </a:r>
            <a:endParaRPr lang="en-US" sz="2100" dirty="0"/>
          </a:p>
        </p:txBody>
      </p:sp>
      <p:pic>
        <p:nvPicPr>
          <p:cNvPr id="4098" name="Picture 2" descr="Free Remember Clipart Pictures - Clipartix">
            <a:extLst>
              <a:ext uri="{FF2B5EF4-FFF2-40B4-BE49-F238E27FC236}">
                <a16:creationId xmlns:a16="http://schemas.microsoft.com/office/drawing/2014/main" id="{59902022-37E8-4B64-9A69-A93741412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114" y="4437331"/>
            <a:ext cx="2533650"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B3CE34B-A271-499C-B1BF-A36EFB959B5E}"/>
              </a:ext>
            </a:extLst>
          </p:cNvPr>
          <p:cNvSpPr>
            <a:spLocks noGrp="1"/>
          </p:cNvSpPr>
          <p:nvPr>
            <p:ph type="title"/>
          </p:nvPr>
        </p:nvSpPr>
        <p:spPr/>
        <p:txBody>
          <a:bodyPr/>
          <a:lstStyle/>
          <a:p>
            <a:r>
              <a:rPr lang="en-US" altLang="en-US" dirty="0"/>
              <a:t>Budgeting ARPA IDEA Part B Funds</a:t>
            </a:r>
            <a:endParaRPr lang="en-US" dirty="0"/>
          </a:p>
        </p:txBody>
      </p:sp>
    </p:spTree>
    <p:extLst>
      <p:ext uri="{BB962C8B-B14F-4D97-AF65-F5344CB8AC3E}">
        <p14:creationId xmlns:p14="http://schemas.microsoft.com/office/powerpoint/2010/main" val="36250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0E3583-2B8B-4BA5-B377-4235A3908BF5}"/>
              </a:ext>
            </a:extLst>
          </p:cNvPr>
          <p:cNvSpPr>
            <a:spLocks noGrp="1"/>
          </p:cNvSpPr>
          <p:nvPr>
            <p:ph idx="13"/>
          </p:nvPr>
        </p:nvSpPr>
        <p:spPr/>
        <p:txBody>
          <a:bodyPr>
            <a:normAutofit fontScale="77500" lnSpcReduction="20000"/>
          </a:bodyPr>
          <a:lstStyle/>
          <a:p>
            <a:r>
              <a:rPr lang="en-US" dirty="0"/>
              <a:t>The American Rescue Plan Act (ARPA) – IDEA Part B Overview</a:t>
            </a:r>
          </a:p>
          <a:p>
            <a:r>
              <a:rPr lang="en-US" dirty="0"/>
              <a:t>ARPA IDEA Part B Allocations</a:t>
            </a:r>
          </a:p>
          <a:p>
            <a:r>
              <a:rPr lang="en-US" dirty="0"/>
              <a:t>GRA ARPA IDEA Part B Grants</a:t>
            </a:r>
          </a:p>
          <a:p>
            <a:r>
              <a:rPr lang="en-US" dirty="0"/>
              <a:t>Basics for ARPA IDEA Part B</a:t>
            </a:r>
          </a:p>
          <a:p>
            <a:r>
              <a:rPr lang="en-US" dirty="0"/>
              <a:t>Allowable Expenditures, Considerations, and Setup</a:t>
            </a:r>
          </a:p>
          <a:p>
            <a:r>
              <a:rPr lang="en-US" dirty="0"/>
              <a:t>New Sections of the IDEA Part B Application</a:t>
            </a:r>
          </a:p>
          <a:p>
            <a:r>
              <a:rPr lang="en-US" dirty="0"/>
              <a:t>Monitoring, Fiscal Year close out</a:t>
            </a:r>
          </a:p>
          <a:p>
            <a:r>
              <a:rPr lang="en-US" dirty="0"/>
              <a:t>Maintenance of Effort, Adjustment to local effort</a:t>
            </a:r>
          </a:p>
          <a:p>
            <a:r>
              <a:rPr lang="en-US" dirty="0"/>
              <a:t>Fiscal Year End, Important date reminders, and Resources</a:t>
            </a:r>
          </a:p>
          <a:p>
            <a:endParaRPr lang="en-US" dirty="0"/>
          </a:p>
          <a:p>
            <a:endParaRPr lang="en-US" dirty="0"/>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72AAE004-C031-4E11-B600-CF5C048CB62B}"/>
              </a:ext>
            </a:extLst>
          </p:cNvPr>
          <p:cNvSpPr>
            <a:spLocks noGrp="1"/>
          </p:cNvSpPr>
          <p:nvPr>
            <p:ph type="sldNum" sz="quarter" idx="12"/>
          </p:nvPr>
        </p:nvSpPr>
        <p:spPr/>
        <p:txBody>
          <a:bodyPr/>
          <a:lstStyle/>
          <a:p>
            <a:r>
              <a:rPr lang="en-US"/>
              <a:t> Presentation Title | </a:t>
            </a:r>
            <a:fld id="{C26AAFF7-C4D7-4A72-B8FA-A17532192431}" type="slidenum">
              <a:rPr lang="en-US" smtClean="0"/>
              <a:pPr/>
              <a:t>2</a:t>
            </a:fld>
            <a:endParaRPr lang="en-US" dirty="0"/>
          </a:p>
        </p:txBody>
      </p:sp>
      <p:sp>
        <p:nvSpPr>
          <p:cNvPr id="4" name="Title 3">
            <a:extLst>
              <a:ext uri="{FF2B5EF4-FFF2-40B4-BE49-F238E27FC236}">
                <a16:creationId xmlns:a16="http://schemas.microsoft.com/office/drawing/2014/main" id="{C73D9D69-B00D-4DC7-80D5-D7ED7E7483CA}"/>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1693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4A9518-C4E1-4139-AA02-C9D10F9A5BE6}"/>
              </a:ext>
            </a:extLst>
          </p:cNvPr>
          <p:cNvSpPr>
            <a:spLocks noGrp="1"/>
          </p:cNvSpPr>
          <p:nvPr>
            <p:ph idx="13"/>
          </p:nvPr>
        </p:nvSpPr>
        <p:spPr/>
        <p:txBody>
          <a:bodyPr>
            <a:normAutofit lnSpcReduction="10000"/>
          </a:bodyPr>
          <a:lstStyle/>
          <a:p>
            <a:pPr marL="0" indent="0">
              <a:buNone/>
            </a:pPr>
            <a:r>
              <a:rPr lang="en-US" altLang="en-US" dirty="0"/>
              <a:t>ARPA IDEA Part B - Equipment/Construction</a:t>
            </a:r>
          </a:p>
          <a:p>
            <a:r>
              <a:rPr lang="en-US" altLang="en-US" dirty="0"/>
              <a:t>LEA will be required to submit equipment and construction requests when using ARPA IDEA Part B funds.</a:t>
            </a:r>
          </a:p>
          <a:p>
            <a:r>
              <a:rPr lang="en-US" altLang="en-US" dirty="0"/>
              <a:t>Equipment and construction requests will be reviewed during the Final IDEA Part B Application if requested in the ARPA budget section.</a:t>
            </a:r>
          </a:p>
          <a:p>
            <a:pPr marL="0" indent="0">
              <a:buNone/>
            </a:pPr>
            <a:endParaRPr lang="en-US" dirty="0"/>
          </a:p>
        </p:txBody>
      </p:sp>
      <p:sp>
        <p:nvSpPr>
          <p:cNvPr id="3" name="Slide Number Placeholder 2">
            <a:extLst>
              <a:ext uri="{FF2B5EF4-FFF2-40B4-BE49-F238E27FC236}">
                <a16:creationId xmlns:a16="http://schemas.microsoft.com/office/drawing/2014/main" id="{F7ACD39A-CBD7-43E7-9C13-41CB9FA39BD3}"/>
              </a:ext>
            </a:extLst>
          </p:cNvPr>
          <p:cNvSpPr>
            <a:spLocks noGrp="1"/>
          </p:cNvSpPr>
          <p:nvPr>
            <p:ph type="sldNum" sz="quarter" idx="12"/>
          </p:nvPr>
        </p:nvSpPr>
        <p:spPr/>
        <p:txBody>
          <a:bodyPr/>
          <a:lstStyle/>
          <a:p>
            <a:r>
              <a:rPr lang="en-US" dirty="0"/>
              <a:t> American Rescue Plan Act (ARPA) IDEA Part B Supplemental Funds| </a:t>
            </a:r>
            <a:fld id="{C26AAFF7-C4D7-4A72-B8FA-A17532192431}" type="slidenum">
              <a:rPr lang="en-US" smtClean="0"/>
              <a:pPr/>
              <a:t>20</a:t>
            </a:fld>
            <a:endParaRPr lang="en-US" dirty="0"/>
          </a:p>
        </p:txBody>
      </p:sp>
      <p:sp>
        <p:nvSpPr>
          <p:cNvPr id="4" name="Title 3">
            <a:extLst>
              <a:ext uri="{FF2B5EF4-FFF2-40B4-BE49-F238E27FC236}">
                <a16:creationId xmlns:a16="http://schemas.microsoft.com/office/drawing/2014/main" id="{75622D15-BBB5-4EE6-8646-875692B64678}"/>
              </a:ext>
            </a:extLst>
          </p:cNvPr>
          <p:cNvSpPr>
            <a:spLocks noGrp="1"/>
          </p:cNvSpPr>
          <p:nvPr>
            <p:ph type="title"/>
          </p:nvPr>
        </p:nvSpPr>
        <p:spPr/>
        <p:txBody>
          <a:bodyPr/>
          <a:lstStyle/>
          <a:p>
            <a:r>
              <a:rPr lang="en-US" dirty="0"/>
              <a:t>Capital Expenditures Requirements</a:t>
            </a:r>
          </a:p>
        </p:txBody>
      </p:sp>
    </p:spTree>
    <p:extLst>
      <p:ext uri="{BB962C8B-B14F-4D97-AF65-F5344CB8AC3E}">
        <p14:creationId xmlns:p14="http://schemas.microsoft.com/office/powerpoint/2010/main" val="836935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6753F3-C208-4495-A1CD-5C67AEFB1D08}"/>
              </a:ext>
            </a:extLst>
          </p:cNvPr>
          <p:cNvSpPr>
            <a:spLocks noGrp="1"/>
          </p:cNvSpPr>
          <p:nvPr>
            <p:ph idx="13"/>
          </p:nvPr>
        </p:nvSpPr>
        <p:spPr/>
        <p:txBody>
          <a:bodyPr>
            <a:normAutofit lnSpcReduction="10000"/>
          </a:bodyPr>
          <a:lstStyle/>
          <a:p>
            <a:r>
              <a:rPr lang="en-US" dirty="0"/>
              <a:t>Indirect costs are restricted under 34 C.F.R § 76.563 of EDGAR</a:t>
            </a:r>
          </a:p>
          <a:p>
            <a:r>
              <a:rPr lang="en-US" dirty="0"/>
              <a:t> 34 C.F.R. §§ 76.564 through 76.569 apply to agencies of State and local governments that are grantees under programs with a statutory requirement prohibiting the use of Federal funds to supplant non-Federal funds, and to their subgrantees under these programs.</a:t>
            </a:r>
          </a:p>
        </p:txBody>
      </p:sp>
      <p:sp>
        <p:nvSpPr>
          <p:cNvPr id="3" name="Slide Number Placeholder 2">
            <a:extLst>
              <a:ext uri="{FF2B5EF4-FFF2-40B4-BE49-F238E27FC236}">
                <a16:creationId xmlns:a16="http://schemas.microsoft.com/office/drawing/2014/main" id="{4D5A2791-E891-41F3-AC66-C3B9ACCAB594}"/>
              </a:ext>
            </a:extLst>
          </p:cNvPr>
          <p:cNvSpPr>
            <a:spLocks noGrp="1"/>
          </p:cNvSpPr>
          <p:nvPr>
            <p:ph type="sldNum" sz="quarter" idx="12"/>
          </p:nvPr>
        </p:nvSpPr>
        <p:spPr/>
        <p:txBody>
          <a:bodyPr/>
          <a:lstStyle/>
          <a:p>
            <a:r>
              <a:rPr lang="en-US" dirty="0"/>
              <a:t> American Rescue Plan Act (ARPA) IDEA Part B Supplemental Funds| </a:t>
            </a:r>
            <a:fld id="{C26AAFF7-C4D7-4A72-B8FA-A17532192431}" type="slidenum">
              <a:rPr lang="en-US" smtClean="0"/>
              <a:pPr/>
              <a:t>21</a:t>
            </a:fld>
            <a:endParaRPr lang="en-US" dirty="0"/>
          </a:p>
        </p:txBody>
      </p:sp>
      <p:sp>
        <p:nvSpPr>
          <p:cNvPr id="4" name="Title 3">
            <a:extLst>
              <a:ext uri="{FF2B5EF4-FFF2-40B4-BE49-F238E27FC236}">
                <a16:creationId xmlns:a16="http://schemas.microsoft.com/office/drawing/2014/main" id="{71B04794-1F44-417D-84B5-3FC802063EE7}"/>
              </a:ext>
            </a:extLst>
          </p:cNvPr>
          <p:cNvSpPr>
            <a:spLocks noGrp="1"/>
          </p:cNvSpPr>
          <p:nvPr>
            <p:ph type="title"/>
          </p:nvPr>
        </p:nvSpPr>
        <p:spPr/>
        <p:txBody>
          <a:bodyPr/>
          <a:lstStyle/>
          <a:p>
            <a:r>
              <a:rPr lang="en-US" dirty="0"/>
              <a:t>Indirect Costs	</a:t>
            </a:r>
          </a:p>
        </p:txBody>
      </p:sp>
    </p:spTree>
    <p:extLst>
      <p:ext uri="{BB962C8B-B14F-4D97-AF65-F5344CB8AC3E}">
        <p14:creationId xmlns:p14="http://schemas.microsoft.com/office/powerpoint/2010/main" val="750048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D8814B-CFDE-45B5-ACF4-290F36A07519}"/>
              </a:ext>
            </a:extLst>
          </p:cNvPr>
          <p:cNvSpPr>
            <a:spLocks noGrp="1"/>
          </p:cNvSpPr>
          <p:nvPr>
            <p:ph idx="13"/>
          </p:nvPr>
        </p:nvSpPr>
        <p:spPr/>
        <p:txBody>
          <a:bodyPr>
            <a:normAutofit fontScale="92500" lnSpcReduction="20000"/>
          </a:bodyPr>
          <a:lstStyle/>
          <a:p>
            <a:r>
              <a:rPr lang="en-US" dirty="0"/>
              <a:t>Restricted indirect cost rates apply to the IDEA Part B regular formula grant funds and supplemental funds provided by the ARPA. States should calculate their restricted indirect costs on the IDEA Part B ARPA funds in the same way as they calculate indirect costs on their IDEA Part B regular formula grant award.</a:t>
            </a:r>
          </a:p>
          <a:p>
            <a:r>
              <a:rPr lang="en-US" dirty="0"/>
              <a:t>Only LEAs that have an indirect cost rate negotiated with the SDE’s Public School Finance may charge indirect costs to IDEA grants.</a:t>
            </a:r>
          </a:p>
        </p:txBody>
      </p:sp>
      <p:sp>
        <p:nvSpPr>
          <p:cNvPr id="3" name="Slide Number Placeholder 2">
            <a:extLst>
              <a:ext uri="{FF2B5EF4-FFF2-40B4-BE49-F238E27FC236}">
                <a16:creationId xmlns:a16="http://schemas.microsoft.com/office/drawing/2014/main" id="{E51CAC3D-25DA-4EE6-A312-924B736A4D0D}"/>
              </a:ext>
            </a:extLst>
          </p:cNvPr>
          <p:cNvSpPr>
            <a:spLocks noGrp="1"/>
          </p:cNvSpPr>
          <p:nvPr>
            <p:ph type="sldNum" sz="quarter" idx="12"/>
          </p:nvPr>
        </p:nvSpPr>
        <p:spPr/>
        <p:txBody>
          <a:bodyPr/>
          <a:lstStyle/>
          <a:p>
            <a:r>
              <a:rPr lang="en-US"/>
              <a:t> Presentation Title | </a:t>
            </a:r>
            <a:fld id="{C26AAFF7-C4D7-4A72-B8FA-A17532192431}" type="slidenum">
              <a:rPr lang="en-US" smtClean="0"/>
              <a:pPr/>
              <a:t>22</a:t>
            </a:fld>
            <a:endParaRPr lang="en-US" dirty="0"/>
          </a:p>
        </p:txBody>
      </p:sp>
      <p:sp>
        <p:nvSpPr>
          <p:cNvPr id="4" name="Title 3">
            <a:extLst>
              <a:ext uri="{FF2B5EF4-FFF2-40B4-BE49-F238E27FC236}">
                <a16:creationId xmlns:a16="http://schemas.microsoft.com/office/drawing/2014/main" id="{C48E7A1A-5EB4-491A-8131-6C04D8BB38A9}"/>
              </a:ext>
            </a:extLst>
          </p:cNvPr>
          <p:cNvSpPr>
            <a:spLocks noGrp="1"/>
          </p:cNvSpPr>
          <p:nvPr>
            <p:ph type="title"/>
          </p:nvPr>
        </p:nvSpPr>
        <p:spPr/>
        <p:txBody>
          <a:bodyPr/>
          <a:lstStyle/>
          <a:p>
            <a:r>
              <a:rPr lang="en-US" dirty="0"/>
              <a:t>Indirect Costs Continued</a:t>
            </a:r>
          </a:p>
        </p:txBody>
      </p:sp>
    </p:spTree>
    <p:extLst>
      <p:ext uri="{BB962C8B-B14F-4D97-AF65-F5344CB8AC3E}">
        <p14:creationId xmlns:p14="http://schemas.microsoft.com/office/powerpoint/2010/main" val="1004944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2BC06F-F15C-4A66-9DDA-544EB398C501}"/>
              </a:ext>
            </a:extLst>
          </p:cNvPr>
          <p:cNvSpPr>
            <a:spLocks noGrp="1"/>
          </p:cNvSpPr>
          <p:nvPr>
            <p:ph idx="13"/>
          </p:nvPr>
        </p:nvSpPr>
        <p:spPr/>
        <p:txBody>
          <a:bodyPr>
            <a:normAutofit fontScale="85000" lnSpcReduction="20000"/>
          </a:bodyPr>
          <a:lstStyle/>
          <a:p>
            <a:pPr marL="0" indent="0">
              <a:buNone/>
            </a:pPr>
            <a:r>
              <a:rPr lang="en-US" dirty="0">
                <a:hlinkClick r:id="rId2"/>
              </a:rPr>
              <a:t>34 C.F.R. §§ 300.130-300.144</a:t>
            </a:r>
            <a:r>
              <a:rPr lang="en-US" dirty="0"/>
              <a:t>. Amounts to be expended for the provision of those services (including direct services to parentally placed private school children) by the LEA shall be equal to a proportionate amount of Federal funds 	 made available under Part B of the IDEA. 	</a:t>
            </a:r>
          </a:p>
          <a:p>
            <a:r>
              <a:rPr lang="en-US" dirty="0"/>
              <a:t>The proportionate share is based on the total FFY 2021 funds received under the section 611 and 619 for both the Regular Year IDEA funds, and ARPA IDEA funds. </a:t>
            </a:r>
          </a:p>
          <a:p>
            <a:pPr marL="0" indent="0">
              <a:buNone/>
            </a:pPr>
            <a:r>
              <a:rPr lang="en-US" dirty="0">
                <a:hlinkClick r:id="rId3"/>
              </a:rPr>
              <a:t>https://www2.ed.gov/policy/speced/leg/arp/arp-idea-fact-sheet.pdf</a:t>
            </a:r>
            <a:endParaRPr lang="en-US" dirty="0"/>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2A24DC41-3FF4-4EB8-AE0A-03963B779800}"/>
              </a:ext>
            </a:extLst>
          </p:cNvPr>
          <p:cNvSpPr>
            <a:spLocks noGrp="1"/>
          </p:cNvSpPr>
          <p:nvPr>
            <p:ph type="sldNum" sz="quarter" idx="12"/>
          </p:nvPr>
        </p:nvSpPr>
        <p:spPr/>
        <p:txBody>
          <a:bodyPr/>
          <a:lstStyle/>
          <a:p>
            <a:r>
              <a:rPr lang="en-US" dirty="0"/>
              <a:t> American Rescue Plan Act (ARPA) IDEA Part B Supplemental Funds| </a:t>
            </a:r>
            <a:fld id="{C26AAFF7-C4D7-4A72-B8FA-A17532192431}" type="slidenum">
              <a:rPr lang="en-US" smtClean="0"/>
              <a:pPr/>
              <a:t>23</a:t>
            </a:fld>
            <a:endParaRPr lang="en-US" dirty="0"/>
          </a:p>
        </p:txBody>
      </p:sp>
      <p:sp>
        <p:nvSpPr>
          <p:cNvPr id="4" name="Title 3">
            <a:extLst>
              <a:ext uri="{FF2B5EF4-FFF2-40B4-BE49-F238E27FC236}">
                <a16:creationId xmlns:a16="http://schemas.microsoft.com/office/drawing/2014/main" id="{94C2CF1B-6ACA-4044-98F8-F79EF45FC2CB}"/>
              </a:ext>
            </a:extLst>
          </p:cNvPr>
          <p:cNvSpPr>
            <a:spLocks noGrp="1"/>
          </p:cNvSpPr>
          <p:nvPr>
            <p:ph type="title"/>
          </p:nvPr>
        </p:nvSpPr>
        <p:spPr>
          <a:xfrm>
            <a:off x="434304" y="365760"/>
            <a:ext cx="10515600" cy="622841"/>
          </a:xfrm>
        </p:spPr>
        <p:txBody>
          <a:bodyPr>
            <a:normAutofit fontScale="90000"/>
          </a:bodyPr>
          <a:lstStyle/>
          <a:p>
            <a:r>
              <a:rPr lang="en-US" altLang="en-US" dirty="0"/>
              <a:t>Private School Proportionate Share (PSPS)</a:t>
            </a:r>
            <a:br>
              <a:rPr lang="en-US" altLang="en-US" dirty="0"/>
            </a:br>
            <a:endParaRPr lang="en-US" dirty="0"/>
          </a:p>
        </p:txBody>
      </p:sp>
    </p:spTree>
    <p:extLst>
      <p:ext uri="{BB962C8B-B14F-4D97-AF65-F5344CB8AC3E}">
        <p14:creationId xmlns:p14="http://schemas.microsoft.com/office/powerpoint/2010/main" val="1458444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2C9BFD-2E49-4A5E-8F79-E0C77CE9218E}"/>
              </a:ext>
            </a:extLst>
          </p:cNvPr>
          <p:cNvSpPr>
            <a:spLocks noGrp="1"/>
          </p:cNvSpPr>
          <p:nvPr>
            <p:ph idx="13"/>
          </p:nvPr>
        </p:nvSpPr>
        <p:spPr/>
        <p:txBody>
          <a:bodyPr>
            <a:normAutofit fontScale="85000" lnSpcReduction="20000"/>
          </a:bodyPr>
          <a:lstStyle/>
          <a:p>
            <a:pPr marL="0" indent="0">
              <a:buNone/>
            </a:pPr>
            <a:r>
              <a:rPr lang="en-US" dirty="0"/>
              <a:t>Under section 618(d)(2)(B) of the IDEA and the regulations in 34 C.F.R. § 300.646(d), the State or the Secretary of the Interior shall require any LEA identified under 34 C.F.R. § 300.646(a) and (b) to reserve the maximum amount of funds under section 613(f) of the IDEA (</a:t>
            </a:r>
            <a:r>
              <a:rPr lang="en-US" i="1" dirty="0"/>
              <a:t>i.e.</a:t>
            </a:r>
            <a:r>
              <a:rPr lang="en-US" dirty="0"/>
              <a:t>, 15 percent of the amount the LEA receives under Part B for any fiscal year) to provide CCEIS to address factors contributing to the significant disproportionality. 	</a:t>
            </a:r>
          </a:p>
          <a:p>
            <a:r>
              <a:rPr lang="en-US" dirty="0"/>
              <a:t>CEIS and CCEIS calculations are based on the total FFY 2021 funds received under the section 611 and 619 for both the Regular Year IDEA funds, </a:t>
            </a:r>
            <a:r>
              <a:rPr lang="en-US" u="sng" dirty="0">
                <a:highlight>
                  <a:srgbClr val="FFFF00"/>
                </a:highlight>
              </a:rPr>
              <a:t>and ARPA IDEA funds</a:t>
            </a:r>
            <a:r>
              <a:rPr lang="en-US" dirty="0"/>
              <a:t>. </a:t>
            </a:r>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7D6EB98E-A8DD-4921-BD99-273A2D9F750C}"/>
              </a:ext>
            </a:extLst>
          </p:cNvPr>
          <p:cNvSpPr>
            <a:spLocks noGrp="1"/>
          </p:cNvSpPr>
          <p:nvPr>
            <p:ph type="sldNum" sz="quarter" idx="12"/>
          </p:nvPr>
        </p:nvSpPr>
        <p:spPr/>
        <p:txBody>
          <a:bodyPr/>
          <a:lstStyle/>
          <a:p>
            <a:r>
              <a:rPr lang="en-US" dirty="0"/>
              <a:t> American Rescue Plan Act (ARPA) IDEA Part B Supplemental Funds| </a:t>
            </a:r>
            <a:fld id="{C26AAFF7-C4D7-4A72-B8FA-A17532192431}" type="slidenum">
              <a:rPr lang="en-US" smtClean="0"/>
              <a:pPr/>
              <a:t>24</a:t>
            </a:fld>
            <a:endParaRPr lang="en-US" dirty="0"/>
          </a:p>
        </p:txBody>
      </p:sp>
      <p:sp>
        <p:nvSpPr>
          <p:cNvPr id="4" name="Title 3">
            <a:extLst>
              <a:ext uri="{FF2B5EF4-FFF2-40B4-BE49-F238E27FC236}">
                <a16:creationId xmlns:a16="http://schemas.microsoft.com/office/drawing/2014/main" id="{E2361EE7-3F47-4795-AD32-563273609B7B}"/>
              </a:ext>
            </a:extLst>
          </p:cNvPr>
          <p:cNvSpPr>
            <a:spLocks noGrp="1"/>
          </p:cNvSpPr>
          <p:nvPr>
            <p:ph type="title"/>
          </p:nvPr>
        </p:nvSpPr>
        <p:spPr/>
        <p:txBody>
          <a:bodyPr/>
          <a:lstStyle/>
          <a:p>
            <a:r>
              <a:rPr lang="en-US" altLang="en-US" dirty="0"/>
              <a:t>CEIS &amp; CCEIS</a:t>
            </a:r>
            <a:endParaRPr lang="en-US" dirty="0"/>
          </a:p>
        </p:txBody>
      </p:sp>
    </p:spTree>
    <p:extLst>
      <p:ext uri="{BB962C8B-B14F-4D97-AF65-F5344CB8AC3E}">
        <p14:creationId xmlns:p14="http://schemas.microsoft.com/office/powerpoint/2010/main" val="3817784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6FEE28-BB6F-41C0-8780-EEEDA5DB82CE}"/>
              </a:ext>
            </a:extLst>
          </p:cNvPr>
          <p:cNvSpPr>
            <a:spLocks noGrp="1"/>
          </p:cNvSpPr>
          <p:nvPr>
            <p:ph idx="13"/>
          </p:nvPr>
        </p:nvSpPr>
        <p:spPr>
          <a:xfrm>
            <a:off x="751112" y="1340123"/>
            <a:ext cx="10515600" cy="4919999"/>
          </a:xfrm>
        </p:spPr>
        <p:txBody>
          <a:bodyPr>
            <a:normAutofit fontScale="92500" lnSpcReduction="20000"/>
          </a:bodyPr>
          <a:lstStyle/>
          <a:p>
            <a:r>
              <a:rPr lang="en-US" dirty="0">
                <a:highlight>
                  <a:srgbClr val="FFFF00"/>
                </a:highlight>
              </a:rPr>
              <a:t>New Fund 259 </a:t>
            </a:r>
            <a:r>
              <a:rPr lang="en-US" dirty="0"/>
              <a:t>has been created for ARPA IDEA Part B tracking. (track School Age using function 521/Preschool using function 522)</a:t>
            </a:r>
          </a:p>
          <a:p>
            <a:r>
              <a:rPr lang="en-US" dirty="0"/>
              <a:t>ARPA IDEA Part B Grant Performance Period Effective date July 1, 2021 </a:t>
            </a:r>
            <a:r>
              <a:rPr lang="en-US" dirty="0">
                <a:solidFill>
                  <a:schemeClr val="tx1"/>
                </a:solidFill>
              </a:rPr>
              <a:t>- 9/30/2023</a:t>
            </a:r>
            <a:endParaRPr lang="en-US" dirty="0"/>
          </a:p>
          <a:p>
            <a:r>
              <a:rPr lang="en-US" dirty="0"/>
              <a:t>ARPA IDEA Part B funds will require additional budgeting, reporting, and tracking within your accounting systems in each year you utilize the funds. </a:t>
            </a:r>
          </a:p>
          <a:p>
            <a:r>
              <a:rPr lang="en-US" altLang="en-US" dirty="0"/>
              <a:t>The separate fund codes will allow LEA and the SEA to track ARPA IDEA Part B expenditures.</a:t>
            </a:r>
          </a:p>
          <a:p>
            <a:endParaRPr lang="en-US"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DFDDF13E-9AF5-4EF7-A208-D8D40FEB3A1F}"/>
              </a:ext>
            </a:extLst>
          </p:cNvPr>
          <p:cNvSpPr>
            <a:spLocks noGrp="1"/>
          </p:cNvSpPr>
          <p:nvPr>
            <p:ph type="sldNum" sz="quarter" idx="12"/>
          </p:nvPr>
        </p:nvSpPr>
        <p:spPr/>
        <p:txBody>
          <a:bodyPr/>
          <a:lstStyle/>
          <a:p>
            <a:r>
              <a:rPr lang="en-US" dirty="0"/>
              <a:t> American Rescue Plan Act (ARPA) IDEA Part B Supplemental Funds| </a:t>
            </a:r>
            <a:fld id="{C26AAFF7-C4D7-4A72-B8FA-A17532192431}" type="slidenum">
              <a:rPr lang="en-US" smtClean="0"/>
              <a:pPr/>
              <a:t>25</a:t>
            </a:fld>
            <a:endParaRPr lang="en-US" dirty="0"/>
          </a:p>
        </p:txBody>
      </p:sp>
      <p:sp>
        <p:nvSpPr>
          <p:cNvPr id="4" name="Title 3">
            <a:extLst>
              <a:ext uri="{FF2B5EF4-FFF2-40B4-BE49-F238E27FC236}">
                <a16:creationId xmlns:a16="http://schemas.microsoft.com/office/drawing/2014/main" id="{6A537078-805F-4894-AAB0-ADD39D8272F2}"/>
              </a:ext>
            </a:extLst>
          </p:cNvPr>
          <p:cNvSpPr>
            <a:spLocks noGrp="1"/>
          </p:cNvSpPr>
          <p:nvPr>
            <p:ph type="title"/>
          </p:nvPr>
        </p:nvSpPr>
        <p:spPr>
          <a:xfrm>
            <a:off x="295422" y="0"/>
            <a:ext cx="10654482" cy="988601"/>
          </a:xfrm>
        </p:spPr>
        <p:txBody>
          <a:bodyPr/>
          <a:lstStyle/>
          <a:p>
            <a:r>
              <a:rPr lang="en-US" dirty="0"/>
              <a:t>ARPA IDEA Part B –Accounting in Fund 259</a:t>
            </a:r>
          </a:p>
        </p:txBody>
      </p:sp>
    </p:spTree>
    <p:extLst>
      <p:ext uri="{BB962C8B-B14F-4D97-AF65-F5344CB8AC3E}">
        <p14:creationId xmlns:p14="http://schemas.microsoft.com/office/powerpoint/2010/main" val="1041862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1A1255-B648-4521-B485-5C16DC4E8FF4}"/>
              </a:ext>
            </a:extLst>
          </p:cNvPr>
          <p:cNvSpPr>
            <a:spLocks noGrp="1"/>
          </p:cNvSpPr>
          <p:nvPr>
            <p:ph idx="13"/>
          </p:nvPr>
        </p:nvSpPr>
        <p:spPr>
          <a:xfrm>
            <a:off x="751111" y="1340124"/>
            <a:ext cx="11222751" cy="4351338"/>
          </a:xfrm>
        </p:spPr>
        <p:txBody>
          <a:bodyPr>
            <a:normAutofit fontScale="85000" lnSpcReduction="20000"/>
          </a:bodyPr>
          <a:lstStyle/>
          <a:p>
            <a:pPr marL="0" indent="0">
              <a:buNone/>
            </a:pPr>
            <a:r>
              <a:rPr lang="en-US" b="1" u="sng" dirty="0"/>
              <a:t>CFDA Numbers for SEFA(Schedule of Expenditures of Federal Awards):</a:t>
            </a:r>
          </a:p>
          <a:p>
            <a:pPr marL="0" indent="0">
              <a:buNone/>
            </a:pPr>
            <a:r>
              <a:rPr lang="en-US" altLang="en-US" dirty="0"/>
              <a:t>Regular Year IDEA Part B Section 611 - School Age: </a:t>
            </a:r>
            <a:r>
              <a:rPr lang="en-US" altLang="en-US" dirty="0">
                <a:solidFill>
                  <a:srgbClr val="00B050"/>
                </a:solidFill>
              </a:rPr>
              <a:t>84.027A</a:t>
            </a:r>
          </a:p>
          <a:p>
            <a:pPr marL="0" indent="0">
              <a:buNone/>
            </a:pPr>
            <a:r>
              <a:rPr lang="en-US" altLang="en-US" dirty="0"/>
              <a:t>ARPA IDEA Part B Section 611 - School Age: </a:t>
            </a:r>
            <a:r>
              <a:rPr lang="en-US" altLang="en-US" dirty="0">
                <a:solidFill>
                  <a:srgbClr val="FF0000"/>
                </a:solidFill>
              </a:rPr>
              <a:t>84.027X</a:t>
            </a:r>
            <a:endParaRPr lang="en-US" dirty="0">
              <a:solidFill>
                <a:srgbClr val="FF0000"/>
              </a:solidFill>
            </a:endParaRPr>
          </a:p>
          <a:p>
            <a:r>
              <a:rPr lang="en-US" dirty="0"/>
              <a:t>Funds for students with disabilities, ages 3 through 21</a:t>
            </a:r>
          </a:p>
          <a:p>
            <a:pPr marL="0" indent="0">
              <a:buNone/>
            </a:pPr>
            <a:endParaRPr lang="en-US" dirty="0"/>
          </a:p>
          <a:p>
            <a:pPr marL="0" indent="0">
              <a:buNone/>
            </a:pPr>
            <a:r>
              <a:rPr lang="en-US" altLang="en-US" dirty="0"/>
              <a:t>Regular Year IDEA Part B Section 619 - Preschool Age: </a:t>
            </a:r>
            <a:r>
              <a:rPr lang="en-US" altLang="en-US" dirty="0">
                <a:solidFill>
                  <a:srgbClr val="00B050"/>
                </a:solidFill>
              </a:rPr>
              <a:t>84.173A</a:t>
            </a:r>
          </a:p>
          <a:p>
            <a:pPr marL="0" indent="0">
              <a:buNone/>
            </a:pPr>
            <a:r>
              <a:rPr lang="en-US" altLang="en-US" dirty="0"/>
              <a:t>ARPA IDEA Part B Section 619 - Preschool Age: </a:t>
            </a:r>
            <a:r>
              <a:rPr lang="en-US" altLang="en-US" dirty="0">
                <a:solidFill>
                  <a:srgbClr val="FF0000"/>
                </a:solidFill>
              </a:rPr>
              <a:t>84.173X</a:t>
            </a:r>
          </a:p>
          <a:p>
            <a:r>
              <a:rPr lang="en-US" dirty="0"/>
              <a:t>Funds for students with disabilities, ages 3 through 5</a:t>
            </a:r>
          </a:p>
          <a:p>
            <a:pPr marL="0" indent="0">
              <a:buNone/>
            </a:pPr>
            <a:endParaRPr lang="en-US" dirty="0"/>
          </a:p>
        </p:txBody>
      </p:sp>
      <p:sp>
        <p:nvSpPr>
          <p:cNvPr id="3" name="Slide Number Placeholder 2">
            <a:extLst>
              <a:ext uri="{FF2B5EF4-FFF2-40B4-BE49-F238E27FC236}">
                <a16:creationId xmlns:a16="http://schemas.microsoft.com/office/drawing/2014/main" id="{8AF7FDFD-C46D-4172-A6D2-3C6530DE6C3E}"/>
              </a:ext>
            </a:extLst>
          </p:cNvPr>
          <p:cNvSpPr>
            <a:spLocks noGrp="1"/>
          </p:cNvSpPr>
          <p:nvPr>
            <p:ph type="sldNum" sz="quarter" idx="12"/>
          </p:nvPr>
        </p:nvSpPr>
        <p:spPr/>
        <p:txBody>
          <a:bodyPr/>
          <a:lstStyle/>
          <a:p>
            <a:r>
              <a:rPr lang="en-US" dirty="0"/>
              <a:t>American Rescue Plan Act (ARPA) IDEA Part B Supplemental Funds| </a:t>
            </a:r>
            <a:fld id="{C26AAFF7-C4D7-4A72-B8FA-A17532192431}" type="slidenum">
              <a:rPr lang="en-US" smtClean="0"/>
              <a:pPr/>
              <a:t>26</a:t>
            </a:fld>
            <a:endParaRPr lang="en-US" dirty="0"/>
          </a:p>
        </p:txBody>
      </p:sp>
      <p:sp>
        <p:nvSpPr>
          <p:cNvPr id="4" name="Title 3">
            <a:extLst>
              <a:ext uri="{FF2B5EF4-FFF2-40B4-BE49-F238E27FC236}">
                <a16:creationId xmlns:a16="http://schemas.microsoft.com/office/drawing/2014/main" id="{18020C7B-3FD9-41AA-8DA5-9B94BA12629E}"/>
              </a:ext>
            </a:extLst>
          </p:cNvPr>
          <p:cNvSpPr>
            <a:spLocks noGrp="1"/>
          </p:cNvSpPr>
          <p:nvPr>
            <p:ph type="title"/>
          </p:nvPr>
        </p:nvSpPr>
        <p:spPr>
          <a:xfrm>
            <a:off x="434304" y="0"/>
            <a:ext cx="10622902" cy="988601"/>
          </a:xfrm>
        </p:spPr>
        <p:txBody>
          <a:bodyPr>
            <a:normAutofit fontScale="90000"/>
          </a:bodyPr>
          <a:lstStyle/>
          <a:p>
            <a:r>
              <a:rPr lang="en-US" dirty="0"/>
              <a:t>CFDA (Catalog of Federal Domestic Assistance</a:t>
            </a:r>
          </a:p>
        </p:txBody>
      </p:sp>
    </p:spTree>
    <p:extLst>
      <p:ext uri="{BB962C8B-B14F-4D97-AF65-F5344CB8AC3E}">
        <p14:creationId xmlns:p14="http://schemas.microsoft.com/office/powerpoint/2010/main" val="1497134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4FFF29-E109-4FB2-8388-808AFF42A9C4}"/>
              </a:ext>
            </a:extLst>
          </p:cNvPr>
          <p:cNvSpPr>
            <a:spLocks noGrp="1"/>
          </p:cNvSpPr>
          <p:nvPr>
            <p:ph idx="13"/>
          </p:nvPr>
        </p:nvSpPr>
        <p:spPr>
          <a:xfrm>
            <a:off x="751112" y="1340124"/>
            <a:ext cx="10515600" cy="4948134"/>
          </a:xfrm>
        </p:spPr>
        <p:txBody>
          <a:bodyPr>
            <a:normAutofit fontScale="92500" lnSpcReduction="10000"/>
          </a:bodyPr>
          <a:lstStyle/>
          <a:p>
            <a:pPr marL="0" indent="0">
              <a:buNone/>
            </a:pPr>
            <a:r>
              <a:rPr lang="en-US" altLang="en-US" sz="3600" b="1" dirty="0"/>
              <a:t>ARPA IDEA Part B Fund and Revenue Codes:</a:t>
            </a:r>
          </a:p>
          <a:p>
            <a:pPr marL="0" indent="0">
              <a:buNone/>
            </a:pPr>
            <a:r>
              <a:rPr lang="en-US" sz="3600" dirty="0"/>
              <a:t>Use the same revenue code identifier 445600 for both 611 and 619 funds, (identified in the Idaho Dept. of Ed. Chart of Accounts) but separate for your School Age, vs. Preschool Reimbursements using another element of account code within your accounting system. You must tie out your general ledger to the GRA.</a:t>
            </a:r>
          </a:p>
          <a:p>
            <a:pPr marL="0" indent="0">
              <a:buNone/>
            </a:pPr>
            <a:r>
              <a:rPr lang="en-US" sz="3600" dirty="0"/>
              <a:t>Example:</a:t>
            </a:r>
          </a:p>
          <a:p>
            <a:pPr marL="0" indent="0">
              <a:buNone/>
            </a:pPr>
            <a:r>
              <a:rPr lang="en-US" sz="3600" dirty="0"/>
              <a:t>259-445600-01… School Age 611 funds</a:t>
            </a:r>
          </a:p>
          <a:p>
            <a:pPr marL="0" indent="0">
              <a:buNone/>
            </a:pPr>
            <a:r>
              <a:rPr lang="en-US" sz="3600" dirty="0"/>
              <a:t>259-445600-02… Preschool 619 funds</a:t>
            </a:r>
          </a:p>
          <a:p>
            <a:pPr marL="0" indent="0">
              <a:buNone/>
            </a:pPr>
            <a:endParaRPr lang="en-US"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AAA1B1F3-8E31-4A62-8697-EB52D6828B30}"/>
              </a:ext>
            </a:extLst>
          </p:cNvPr>
          <p:cNvSpPr>
            <a:spLocks noGrp="1"/>
          </p:cNvSpPr>
          <p:nvPr>
            <p:ph type="sldNum" sz="quarter" idx="12"/>
          </p:nvPr>
        </p:nvSpPr>
        <p:spPr/>
        <p:txBody>
          <a:bodyPr/>
          <a:lstStyle/>
          <a:p>
            <a:r>
              <a:rPr lang="en-US" dirty="0"/>
              <a:t> American Rescue Plan Act (ARPA) IDEA Part B Supplemental Funds| </a:t>
            </a:r>
            <a:fld id="{C26AAFF7-C4D7-4A72-B8FA-A17532192431}" type="slidenum">
              <a:rPr lang="en-US" smtClean="0"/>
              <a:pPr/>
              <a:t>27</a:t>
            </a:fld>
            <a:endParaRPr lang="en-US" dirty="0"/>
          </a:p>
        </p:txBody>
      </p:sp>
      <p:sp>
        <p:nvSpPr>
          <p:cNvPr id="4" name="Title 3">
            <a:extLst>
              <a:ext uri="{FF2B5EF4-FFF2-40B4-BE49-F238E27FC236}">
                <a16:creationId xmlns:a16="http://schemas.microsoft.com/office/drawing/2014/main" id="{D607EE78-AE43-4436-8582-0E7074A8B917}"/>
              </a:ext>
            </a:extLst>
          </p:cNvPr>
          <p:cNvSpPr>
            <a:spLocks noGrp="1"/>
          </p:cNvSpPr>
          <p:nvPr>
            <p:ph type="title"/>
          </p:nvPr>
        </p:nvSpPr>
        <p:spPr/>
        <p:txBody>
          <a:bodyPr/>
          <a:lstStyle/>
          <a:p>
            <a:r>
              <a:rPr lang="en-US" dirty="0"/>
              <a:t>ARPA IDEA Part B Revenue Coding</a:t>
            </a:r>
          </a:p>
        </p:txBody>
      </p:sp>
    </p:spTree>
    <p:extLst>
      <p:ext uri="{BB962C8B-B14F-4D97-AF65-F5344CB8AC3E}">
        <p14:creationId xmlns:p14="http://schemas.microsoft.com/office/powerpoint/2010/main" val="1217297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350D4-C5A4-4516-AC2A-0EABD8367265}"/>
              </a:ext>
            </a:extLst>
          </p:cNvPr>
          <p:cNvSpPr>
            <a:spLocks noGrp="1"/>
          </p:cNvSpPr>
          <p:nvPr>
            <p:ph idx="13"/>
          </p:nvPr>
        </p:nvSpPr>
        <p:spPr/>
        <p:txBody>
          <a:bodyPr>
            <a:normAutofit lnSpcReduction="10000"/>
          </a:bodyPr>
          <a:lstStyle/>
          <a:p>
            <a:pPr marL="0" indent="0">
              <a:buNone/>
            </a:pPr>
            <a:r>
              <a:rPr lang="en-US" altLang="en-US" b="1" dirty="0"/>
              <a:t>ARPA IDEA Part B Fund and Expenditure Codes:</a:t>
            </a:r>
          </a:p>
          <a:p>
            <a:pPr marL="0" indent="0">
              <a:buNone/>
            </a:pPr>
            <a:r>
              <a:rPr lang="en-US" dirty="0"/>
              <a:t>Use the same method of coding that you would for the Regular Year IDEA Part B expenditures, by function and object.</a:t>
            </a:r>
          </a:p>
          <a:p>
            <a:pPr marL="0" indent="0">
              <a:buNone/>
            </a:pPr>
            <a:r>
              <a:rPr lang="en-US" dirty="0"/>
              <a:t>Example:</a:t>
            </a:r>
          </a:p>
          <a:p>
            <a:pPr marL="0" indent="0">
              <a:buNone/>
            </a:pPr>
            <a:r>
              <a:rPr lang="en-US" dirty="0"/>
              <a:t>259-521…object… School Age 611 expenditures</a:t>
            </a:r>
          </a:p>
          <a:p>
            <a:pPr marL="0" indent="0">
              <a:buNone/>
            </a:pPr>
            <a:r>
              <a:rPr lang="en-US" dirty="0"/>
              <a:t>259-522…object… Preschool 619 expenditures</a:t>
            </a:r>
          </a:p>
        </p:txBody>
      </p:sp>
      <p:sp>
        <p:nvSpPr>
          <p:cNvPr id="3" name="Slide Number Placeholder 2">
            <a:extLst>
              <a:ext uri="{FF2B5EF4-FFF2-40B4-BE49-F238E27FC236}">
                <a16:creationId xmlns:a16="http://schemas.microsoft.com/office/drawing/2014/main" id="{206ECCC3-13A8-46F0-BF6A-6C83BD8430F0}"/>
              </a:ext>
            </a:extLst>
          </p:cNvPr>
          <p:cNvSpPr>
            <a:spLocks noGrp="1"/>
          </p:cNvSpPr>
          <p:nvPr>
            <p:ph type="sldNum" sz="quarter" idx="12"/>
          </p:nvPr>
        </p:nvSpPr>
        <p:spPr>
          <a:xfrm>
            <a:off x="9230662" y="6395774"/>
            <a:ext cx="2743200" cy="365125"/>
          </a:xfrm>
        </p:spPr>
        <p:txBody>
          <a:bodyPr/>
          <a:lstStyle/>
          <a:p>
            <a:r>
              <a:rPr lang="en-US" dirty="0"/>
              <a:t> American Rescue Plan Act (ARPA) IDEA Part B Supplemental Funds| </a:t>
            </a:r>
            <a:fld id="{C26AAFF7-C4D7-4A72-B8FA-A17532192431}" type="slidenum">
              <a:rPr lang="en-US" smtClean="0"/>
              <a:pPr/>
              <a:t>28</a:t>
            </a:fld>
            <a:endParaRPr lang="en-US" dirty="0"/>
          </a:p>
        </p:txBody>
      </p:sp>
      <p:sp>
        <p:nvSpPr>
          <p:cNvPr id="4" name="Title 3">
            <a:extLst>
              <a:ext uri="{FF2B5EF4-FFF2-40B4-BE49-F238E27FC236}">
                <a16:creationId xmlns:a16="http://schemas.microsoft.com/office/drawing/2014/main" id="{569A2D1F-2D56-4FA8-BF4F-C272DDB16C56}"/>
              </a:ext>
            </a:extLst>
          </p:cNvPr>
          <p:cNvSpPr>
            <a:spLocks noGrp="1"/>
          </p:cNvSpPr>
          <p:nvPr>
            <p:ph type="title"/>
          </p:nvPr>
        </p:nvSpPr>
        <p:spPr/>
        <p:txBody>
          <a:bodyPr/>
          <a:lstStyle/>
          <a:p>
            <a:r>
              <a:rPr lang="en-US" dirty="0"/>
              <a:t>ARPA IDEA Part B Expenditure Coding</a:t>
            </a:r>
          </a:p>
        </p:txBody>
      </p:sp>
    </p:spTree>
    <p:extLst>
      <p:ext uri="{BB962C8B-B14F-4D97-AF65-F5344CB8AC3E}">
        <p14:creationId xmlns:p14="http://schemas.microsoft.com/office/powerpoint/2010/main" val="2106675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0F1BC9-07E2-48EC-8FD7-AAC9B18348FB}"/>
              </a:ext>
            </a:extLst>
          </p:cNvPr>
          <p:cNvSpPr>
            <a:spLocks noGrp="1"/>
          </p:cNvSpPr>
          <p:nvPr>
            <p:ph type="sldNum" sz="quarter" idx="12"/>
          </p:nvPr>
        </p:nvSpPr>
        <p:spPr/>
        <p:txBody>
          <a:bodyPr/>
          <a:lstStyle/>
          <a:p>
            <a:r>
              <a:rPr lang="en-US"/>
              <a:t> Presentation Title | </a:t>
            </a:r>
            <a:fld id="{C26AAFF7-C4D7-4A72-B8FA-A17532192431}" type="slidenum">
              <a:rPr lang="en-US" smtClean="0"/>
              <a:pPr/>
              <a:t>29</a:t>
            </a:fld>
            <a:endParaRPr lang="en-US" dirty="0"/>
          </a:p>
        </p:txBody>
      </p:sp>
      <p:sp>
        <p:nvSpPr>
          <p:cNvPr id="3" name="Title 2">
            <a:extLst>
              <a:ext uri="{FF2B5EF4-FFF2-40B4-BE49-F238E27FC236}">
                <a16:creationId xmlns:a16="http://schemas.microsoft.com/office/drawing/2014/main" id="{D6A4CE23-A54C-4A5E-8461-2026F38C08AD}"/>
              </a:ext>
            </a:extLst>
          </p:cNvPr>
          <p:cNvSpPr>
            <a:spLocks noGrp="1"/>
          </p:cNvSpPr>
          <p:nvPr>
            <p:ph type="ctrTitle"/>
          </p:nvPr>
        </p:nvSpPr>
        <p:spPr>
          <a:xfrm>
            <a:off x="292179" y="2122267"/>
            <a:ext cx="9144000" cy="1876899"/>
          </a:xfrm>
        </p:spPr>
        <p:txBody>
          <a:bodyPr/>
          <a:lstStyle/>
          <a:p>
            <a:r>
              <a:rPr lang="en-US" dirty="0"/>
              <a:t>New Sections of the IDEA Part B Application</a:t>
            </a:r>
            <a:br>
              <a:rPr lang="en-US" dirty="0"/>
            </a:br>
            <a:endParaRPr lang="en-US" dirty="0"/>
          </a:p>
        </p:txBody>
      </p:sp>
    </p:spTree>
    <p:extLst>
      <p:ext uri="{BB962C8B-B14F-4D97-AF65-F5344CB8AC3E}">
        <p14:creationId xmlns:p14="http://schemas.microsoft.com/office/powerpoint/2010/main" val="952813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AC4672-18AB-4DE9-98B1-3E105AA7C56D}"/>
              </a:ext>
            </a:extLst>
          </p:cNvPr>
          <p:cNvSpPr>
            <a:spLocks noGrp="1"/>
          </p:cNvSpPr>
          <p:nvPr>
            <p:ph type="sldNum" sz="quarter" idx="12"/>
          </p:nvPr>
        </p:nvSpPr>
        <p:spPr/>
        <p:txBody>
          <a:bodyPr/>
          <a:lstStyle/>
          <a:p>
            <a:r>
              <a:rPr lang="en-US"/>
              <a:t> Presentation Title | </a:t>
            </a:r>
            <a:fld id="{C26AAFF7-C4D7-4A72-B8FA-A17532192431}" type="slidenum">
              <a:rPr lang="en-US" smtClean="0"/>
              <a:pPr/>
              <a:t>3</a:t>
            </a:fld>
            <a:endParaRPr lang="en-US" dirty="0"/>
          </a:p>
        </p:txBody>
      </p:sp>
      <p:sp>
        <p:nvSpPr>
          <p:cNvPr id="3" name="Title 2">
            <a:extLst>
              <a:ext uri="{FF2B5EF4-FFF2-40B4-BE49-F238E27FC236}">
                <a16:creationId xmlns:a16="http://schemas.microsoft.com/office/drawing/2014/main" id="{514B2336-E91C-413F-AD4C-E788C3DC4D5F}"/>
              </a:ext>
            </a:extLst>
          </p:cNvPr>
          <p:cNvSpPr>
            <a:spLocks noGrp="1"/>
          </p:cNvSpPr>
          <p:nvPr>
            <p:ph type="ctrTitle"/>
          </p:nvPr>
        </p:nvSpPr>
        <p:spPr>
          <a:xfrm>
            <a:off x="535460" y="1266590"/>
            <a:ext cx="7014632" cy="2432955"/>
          </a:xfrm>
        </p:spPr>
        <p:txBody>
          <a:bodyPr>
            <a:normAutofit/>
          </a:bodyPr>
          <a:lstStyle/>
          <a:p>
            <a:r>
              <a:rPr lang="en-US" dirty="0"/>
              <a:t>The American Rescue Plan Act (ARPA) – IDEA Part B Overview</a:t>
            </a:r>
            <a:br>
              <a:rPr lang="en-US" dirty="0"/>
            </a:br>
            <a:endParaRPr lang="en-US" dirty="0"/>
          </a:p>
        </p:txBody>
      </p:sp>
    </p:spTree>
    <p:extLst>
      <p:ext uri="{BB962C8B-B14F-4D97-AF65-F5344CB8AC3E}">
        <p14:creationId xmlns:p14="http://schemas.microsoft.com/office/powerpoint/2010/main" val="3167826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88FF5-75E7-43E9-9F37-E63CE3F5B9AA}"/>
              </a:ext>
            </a:extLst>
          </p:cNvPr>
          <p:cNvSpPr>
            <a:spLocks noGrp="1"/>
          </p:cNvSpPr>
          <p:nvPr>
            <p:ph type="sldNum" sz="quarter" idx="12"/>
          </p:nvPr>
        </p:nvSpPr>
        <p:spPr/>
        <p:txBody>
          <a:bodyPr/>
          <a:lstStyle/>
          <a:p>
            <a:r>
              <a:rPr lang="en-US" dirty="0"/>
              <a:t> American Rescue Plan Act (ARPA) IDEA Part B Supplemental Funds| </a:t>
            </a:r>
            <a:fld id="{C26AAFF7-C4D7-4A72-B8FA-A17532192431}" type="slidenum">
              <a:rPr lang="en-US" smtClean="0"/>
              <a:pPr/>
              <a:t>30</a:t>
            </a:fld>
            <a:endParaRPr lang="en-US" dirty="0"/>
          </a:p>
        </p:txBody>
      </p:sp>
      <p:pic>
        <p:nvPicPr>
          <p:cNvPr id="1028" name="Picture 4" descr="Excited Clip Art">
            <a:extLst>
              <a:ext uri="{FF2B5EF4-FFF2-40B4-BE49-F238E27FC236}">
                <a16:creationId xmlns:a16="http://schemas.microsoft.com/office/drawing/2014/main" id="{79FDF82A-8F83-44C0-B783-6C8C03949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0417" y="1457909"/>
            <a:ext cx="1812466" cy="181986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8B852E3C-A934-4D1C-A513-2183C755320C}"/>
              </a:ext>
            </a:extLst>
          </p:cNvPr>
          <p:cNvSpPr>
            <a:spLocks noGrp="1"/>
          </p:cNvSpPr>
          <p:nvPr>
            <p:ph idx="13"/>
          </p:nvPr>
        </p:nvSpPr>
        <p:spPr/>
        <p:txBody>
          <a:bodyPr/>
          <a:lstStyle/>
          <a:p>
            <a:r>
              <a:rPr lang="en-US" dirty="0"/>
              <a:t>There will be an additional budget and expenditure section in the IDEA Part B Application for ARPA IDEA related tracking.</a:t>
            </a:r>
          </a:p>
          <a:p>
            <a:r>
              <a:rPr lang="en-US" dirty="0"/>
              <a:t>ARPA IDEA Part B LEA Allocations will flow through separate Sub Grants in the GRA, which will generate after the final IDEA application is approved.</a:t>
            </a:r>
          </a:p>
          <a:p>
            <a:endParaRPr lang="en-US" dirty="0"/>
          </a:p>
        </p:txBody>
      </p:sp>
      <p:sp>
        <p:nvSpPr>
          <p:cNvPr id="4" name="Title 3">
            <a:extLst>
              <a:ext uri="{FF2B5EF4-FFF2-40B4-BE49-F238E27FC236}">
                <a16:creationId xmlns:a16="http://schemas.microsoft.com/office/drawing/2014/main" id="{EE8946AB-0E20-4060-A240-091B72D47400}"/>
              </a:ext>
            </a:extLst>
          </p:cNvPr>
          <p:cNvSpPr>
            <a:spLocks noGrp="1"/>
          </p:cNvSpPr>
          <p:nvPr>
            <p:ph type="title"/>
          </p:nvPr>
        </p:nvSpPr>
        <p:spPr/>
        <p:txBody>
          <a:bodyPr>
            <a:normAutofit fontScale="90000"/>
          </a:bodyPr>
          <a:lstStyle/>
          <a:p>
            <a:r>
              <a:rPr lang="en-US" dirty="0"/>
              <a:t>New ARPA Sections Created in the IDEA Part B Application</a:t>
            </a:r>
          </a:p>
        </p:txBody>
      </p:sp>
    </p:spTree>
    <p:extLst>
      <p:ext uri="{BB962C8B-B14F-4D97-AF65-F5344CB8AC3E}">
        <p14:creationId xmlns:p14="http://schemas.microsoft.com/office/powerpoint/2010/main" val="716470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E72FF0-9301-4DFC-B04E-97D0F260098B}"/>
              </a:ext>
            </a:extLst>
          </p:cNvPr>
          <p:cNvSpPr>
            <a:spLocks noGrp="1"/>
          </p:cNvSpPr>
          <p:nvPr>
            <p:ph type="sldNum" sz="quarter" idx="12"/>
          </p:nvPr>
        </p:nvSpPr>
        <p:spPr/>
        <p:txBody>
          <a:bodyPr/>
          <a:lstStyle/>
          <a:p>
            <a:r>
              <a:rPr lang="en-US" dirty="0"/>
              <a:t> American Rescue Plan Act (ARPA) IDEA Part B Supplemental Funds| </a:t>
            </a:r>
            <a:fld id="{C26AAFF7-C4D7-4A72-B8FA-A17532192431}" type="slidenum">
              <a:rPr lang="en-US" smtClean="0"/>
              <a:pPr/>
              <a:t>31</a:t>
            </a:fld>
            <a:endParaRPr lang="en-US" dirty="0"/>
          </a:p>
        </p:txBody>
      </p:sp>
      <p:pic>
        <p:nvPicPr>
          <p:cNvPr id="7" name="Picture 2" descr="Free Fun Clipart">
            <a:extLst>
              <a:ext uri="{FF2B5EF4-FFF2-40B4-BE49-F238E27FC236}">
                <a16:creationId xmlns:a16="http://schemas.microsoft.com/office/drawing/2014/main" id="{49FC46F7-2B0D-413B-9C7E-BDCBC8BB2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82761">
            <a:off x="9834068" y="2222178"/>
            <a:ext cx="2262661" cy="27372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here are new sections that will need to be completed during your IDEA Part B “Final Application” that will correspond to the new ARPA IDEA Allocations.&#10;">
            <a:extLst>
              <a:ext uri="{FF2B5EF4-FFF2-40B4-BE49-F238E27FC236}">
                <a16:creationId xmlns:a16="http://schemas.microsoft.com/office/drawing/2014/main" id="{0AC415CA-B448-40DD-9A27-39E6069B5092}"/>
              </a:ext>
            </a:extLst>
          </p:cNvPr>
          <p:cNvPicPr>
            <a:picLocks noChangeAspect="1"/>
          </p:cNvPicPr>
          <p:nvPr/>
        </p:nvPicPr>
        <p:blipFill>
          <a:blip r:embed="rId3"/>
          <a:stretch>
            <a:fillRect/>
          </a:stretch>
        </p:blipFill>
        <p:spPr>
          <a:xfrm>
            <a:off x="7423054" y="1306106"/>
            <a:ext cx="2408148" cy="5114286"/>
          </a:xfrm>
          <a:prstGeom prst="rect">
            <a:avLst/>
          </a:prstGeom>
        </p:spPr>
      </p:pic>
      <p:sp>
        <p:nvSpPr>
          <p:cNvPr id="2" name="Content Placeholder 1" descr="There are new sections that will need to be completed during your IDEA Part B “Final Application” that will correspond to the new ARPA IDEA Allocations.&#10;">
            <a:extLst>
              <a:ext uri="{FF2B5EF4-FFF2-40B4-BE49-F238E27FC236}">
                <a16:creationId xmlns:a16="http://schemas.microsoft.com/office/drawing/2014/main" id="{B14C8FED-9E3A-4250-B788-9153AC1DB88C}"/>
              </a:ext>
            </a:extLst>
          </p:cNvPr>
          <p:cNvSpPr>
            <a:spLocks noGrp="1"/>
          </p:cNvSpPr>
          <p:nvPr>
            <p:ph idx="13"/>
          </p:nvPr>
        </p:nvSpPr>
        <p:spPr>
          <a:xfrm>
            <a:off x="751112" y="1340124"/>
            <a:ext cx="6282734" cy="5080268"/>
          </a:xfrm>
        </p:spPr>
        <p:txBody>
          <a:bodyPr>
            <a:normAutofit/>
          </a:bodyPr>
          <a:lstStyle/>
          <a:p>
            <a:r>
              <a:rPr lang="en-US" dirty="0"/>
              <a:t>There are new sections that will need to be completed during your IDEA Part B “Final Application” that will correspond to the new ARPA IDEA Allocations.</a:t>
            </a:r>
          </a:p>
        </p:txBody>
      </p:sp>
      <p:sp>
        <p:nvSpPr>
          <p:cNvPr id="4" name="Title 3">
            <a:extLst>
              <a:ext uri="{FF2B5EF4-FFF2-40B4-BE49-F238E27FC236}">
                <a16:creationId xmlns:a16="http://schemas.microsoft.com/office/drawing/2014/main" id="{102240F7-2B7A-41FD-9892-21141C27D408}"/>
              </a:ext>
            </a:extLst>
          </p:cNvPr>
          <p:cNvSpPr>
            <a:spLocks noGrp="1"/>
          </p:cNvSpPr>
          <p:nvPr>
            <p:ph type="title"/>
          </p:nvPr>
        </p:nvSpPr>
        <p:spPr/>
        <p:txBody>
          <a:bodyPr>
            <a:normAutofit fontScale="90000"/>
          </a:bodyPr>
          <a:lstStyle/>
          <a:p>
            <a:r>
              <a:rPr lang="en-US" dirty="0"/>
              <a:t>New ARPA IDEA Part B in the Web Application</a:t>
            </a:r>
          </a:p>
        </p:txBody>
      </p:sp>
    </p:spTree>
    <p:extLst>
      <p:ext uri="{BB962C8B-B14F-4D97-AF65-F5344CB8AC3E}">
        <p14:creationId xmlns:p14="http://schemas.microsoft.com/office/powerpoint/2010/main" val="3542872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E9A526-B514-4548-ACFB-540F93293C0D}"/>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32</a:t>
            </a:fld>
            <a:endParaRPr lang="en-US" dirty="0"/>
          </a:p>
        </p:txBody>
      </p:sp>
      <p:pic>
        <p:nvPicPr>
          <p:cNvPr id="5" name="Picture 4" descr="New location of ARPA IDEA Budget and Expenditure Sections.&#10;">
            <a:extLst>
              <a:ext uri="{FF2B5EF4-FFF2-40B4-BE49-F238E27FC236}">
                <a16:creationId xmlns:a16="http://schemas.microsoft.com/office/drawing/2014/main" id="{012EA426-1ABB-4E14-AE68-1E44853DFE56}"/>
              </a:ext>
            </a:extLst>
          </p:cNvPr>
          <p:cNvPicPr>
            <a:picLocks noChangeAspect="1"/>
          </p:cNvPicPr>
          <p:nvPr/>
        </p:nvPicPr>
        <p:blipFill>
          <a:blip r:embed="rId2"/>
          <a:stretch>
            <a:fillRect/>
          </a:stretch>
        </p:blipFill>
        <p:spPr>
          <a:xfrm>
            <a:off x="3699803" y="1166538"/>
            <a:ext cx="7741085" cy="5001065"/>
          </a:xfrm>
          <a:prstGeom prst="rect">
            <a:avLst/>
          </a:prstGeom>
        </p:spPr>
      </p:pic>
      <p:sp>
        <p:nvSpPr>
          <p:cNvPr id="2" name="Content Placeholder 1" descr="Location of new ARPA IDEA Budget and Expenditure Sections.&#10;">
            <a:extLst>
              <a:ext uri="{FF2B5EF4-FFF2-40B4-BE49-F238E27FC236}">
                <a16:creationId xmlns:a16="http://schemas.microsoft.com/office/drawing/2014/main" id="{7B3BC5AB-A127-4465-A8D8-9A7A4BB75B55}"/>
              </a:ext>
            </a:extLst>
          </p:cNvPr>
          <p:cNvSpPr>
            <a:spLocks noGrp="1"/>
          </p:cNvSpPr>
          <p:nvPr>
            <p:ph idx="13"/>
          </p:nvPr>
        </p:nvSpPr>
        <p:spPr>
          <a:xfrm>
            <a:off x="751113" y="1340123"/>
            <a:ext cx="2737676" cy="5420776"/>
          </a:xfrm>
        </p:spPr>
        <p:txBody>
          <a:bodyPr>
            <a:normAutofit fontScale="85000" lnSpcReduction="20000"/>
          </a:bodyPr>
          <a:lstStyle/>
          <a:p>
            <a:r>
              <a:rPr lang="en-US" dirty="0"/>
              <a:t>Both new sections look just like your regular year IDEA Budget and Expenditure Sections.</a:t>
            </a:r>
          </a:p>
          <a:p>
            <a:r>
              <a:rPr lang="en-US" dirty="0"/>
              <a:t>The total budget must equal the total allocation.</a:t>
            </a:r>
          </a:p>
          <a:p>
            <a:endParaRPr lang="en-US" dirty="0"/>
          </a:p>
          <a:p>
            <a:endParaRPr lang="en-US" dirty="0"/>
          </a:p>
        </p:txBody>
      </p:sp>
      <p:sp>
        <p:nvSpPr>
          <p:cNvPr id="4" name="Title 3">
            <a:extLst>
              <a:ext uri="{FF2B5EF4-FFF2-40B4-BE49-F238E27FC236}">
                <a16:creationId xmlns:a16="http://schemas.microsoft.com/office/drawing/2014/main" id="{6F54E178-E8C7-4975-A19D-43C041CF1BD7}"/>
              </a:ext>
            </a:extLst>
          </p:cNvPr>
          <p:cNvSpPr>
            <a:spLocks noGrp="1"/>
          </p:cNvSpPr>
          <p:nvPr>
            <p:ph type="title"/>
          </p:nvPr>
        </p:nvSpPr>
        <p:spPr/>
        <p:txBody>
          <a:bodyPr/>
          <a:lstStyle/>
          <a:p>
            <a:r>
              <a:rPr lang="en-US" dirty="0"/>
              <a:t>ARPA Budget View in the Application</a:t>
            </a:r>
          </a:p>
        </p:txBody>
      </p:sp>
    </p:spTree>
    <p:extLst>
      <p:ext uri="{BB962C8B-B14F-4D97-AF65-F5344CB8AC3E}">
        <p14:creationId xmlns:p14="http://schemas.microsoft.com/office/powerpoint/2010/main" val="1293396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5D08A0-B44A-4AB6-BCBE-E879D2085519}"/>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33</a:t>
            </a:fld>
            <a:endParaRPr lang="en-US" dirty="0"/>
          </a:p>
        </p:txBody>
      </p:sp>
      <p:pic>
        <p:nvPicPr>
          <p:cNvPr id="5" name="Picture 4" descr="there are now two additional tabs to complete for ARPA School Age and ARPA Preschool calculations. &#10;">
            <a:extLst>
              <a:ext uri="{FF2B5EF4-FFF2-40B4-BE49-F238E27FC236}">
                <a16:creationId xmlns:a16="http://schemas.microsoft.com/office/drawing/2014/main" id="{4D4F7A2C-EE8E-49A4-8D52-2FADF1866918}"/>
              </a:ext>
            </a:extLst>
          </p:cNvPr>
          <p:cNvPicPr>
            <a:picLocks noChangeAspect="1"/>
          </p:cNvPicPr>
          <p:nvPr/>
        </p:nvPicPr>
        <p:blipFill>
          <a:blip r:embed="rId2"/>
          <a:stretch>
            <a:fillRect/>
          </a:stretch>
        </p:blipFill>
        <p:spPr>
          <a:xfrm>
            <a:off x="5528603" y="1097280"/>
            <a:ext cx="6180451" cy="5298494"/>
          </a:xfrm>
          <a:prstGeom prst="rect">
            <a:avLst/>
          </a:prstGeom>
        </p:spPr>
      </p:pic>
      <p:sp>
        <p:nvSpPr>
          <p:cNvPr id="2" name="Content Placeholder 1" descr="there are now two additional tabs to complete for ARPA School Age and ARPA Preschool calculations. &#10;">
            <a:extLst>
              <a:ext uri="{FF2B5EF4-FFF2-40B4-BE49-F238E27FC236}">
                <a16:creationId xmlns:a16="http://schemas.microsoft.com/office/drawing/2014/main" id="{D0C071BD-BBFD-45CB-9A76-6725FEC4B72F}"/>
              </a:ext>
            </a:extLst>
          </p:cNvPr>
          <p:cNvSpPr>
            <a:spLocks noGrp="1"/>
          </p:cNvSpPr>
          <p:nvPr>
            <p:ph idx="13"/>
          </p:nvPr>
        </p:nvSpPr>
        <p:spPr>
          <a:xfrm>
            <a:off x="434304" y="1097280"/>
            <a:ext cx="5094299" cy="5663619"/>
          </a:xfrm>
        </p:spPr>
        <p:txBody>
          <a:bodyPr>
            <a:normAutofit fontScale="85000" lnSpcReduction="20000"/>
          </a:bodyPr>
          <a:lstStyle/>
          <a:p>
            <a:r>
              <a:rPr lang="en-US" dirty="0"/>
              <a:t>Just like the existing sections of the Private School calculation, there are now two additional tabs to complete for ARPA School Age and ARPA Preschool calculations. </a:t>
            </a:r>
          </a:p>
          <a:p>
            <a:endParaRPr lang="en-US" dirty="0"/>
          </a:p>
          <a:p>
            <a:r>
              <a:rPr lang="en-US" dirty="0"/>
              <a:t>Your private school proportionate allocation amounts auto-populate when you enter your student count.</a:t>
            </a:r>
          </a:p>
          <a:p>
            <a:pPr marL="0" indent="0">
              <a:buNone/>
            </a:pPr>
            <a:endParaRPr lang="en-US" dirty="0"/>
          </a:p>
        </p:txBody>
      </p:sp>
      <p:sp>
        <p:nvSpPr>
          <p:cNvPr id="4" name="Title 3">
            <a:extLst>
              <a:ext uri="{FF2B5EF4-FFF2-40B4-BE49-F238E27FC236}">
                <a16:creationId xmlns:a16="http://schemas.microsoft.com/office/drawing/2014/main" id="{2D3AAAB4-C6F5-45FE-8B9A-6217B95C8FDB}"/>
              </a:ext>
            </a:extLst>
          </p:cNvPr>
          <p:cNvSpPr>
            <a:spLocks noGrp="1"/>
          </p:cNvSpPr>
          <p:nvPr>
            <p:ph type="title"/>
          </p:nvPr>
        </p:nvSpPr>
        <p:spPr>
          <a:xfrm>
            <a:off x="65988" y="0"/>
            <a:ext cx="10883916" cy="988601"/>
          </a:xfrm>
        </p:spPr>
        <p:txBody>
          <a:bodyPr>
            <a:normAutofit fontScale="90000"/>
          </a:bodyPr>
          <a:lstStyle/>
          <a:p>
            <a:r>
              <a:rPr lang="en-US" dirty="0"/>
              <a:t>New ARPA Section of Private School Calculations</a:t>
            </a:r>
          </a:p>
        </p:txBody>
      </p:sp>
    </p:spTree>
    <p:extLst>
      <p:ext uri="{BB962C8B-B14F-4D97-AF65-F5344CB8AC3E}">
        <p14:creationId xmlns:p14="http://schemas.microsoft.com/office/powerpoint/2010/main" val="1710290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2A9096-5C0E-4588-9DA2-1A0066B00F9E}"/>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34</a:t>
            </a:fld>
            <a:endParaRPr lang="en-US" dirty="0"/>
          </a:p>
        </p:txBody>
      </p:sp>
      <p:pic>
        <p:nvPicPr>
          <p:cNvPr id="5" name="Picture 4" descr="New section in the application - If you are required to use 15% of your Regular Year allocations for CCEIS, you are also required to set aside 15% of both of the ARPA allocations. &#10;">
            <a:extLst>
              <a:ext uri="{FF2B5EF4-FFF2-40B4-BE49-F238E27FC236}">
                <a16:creationId xmlns:a16="http://schemas.microsoft.com/office/drawing/2014/main" id="{2EABB948-D4B3-4726-9319-1BB517D70612}"/>
              </a:ext>
            </a:extLst>
          </p:cNvPr>
          <p:cNvPicPr>
            <a:picLocks noChangeAspect="1"/>
          </p:cNvPicPr>
          <p:nvPr/>
        </p:nvPicPr>
        <p:blipFill>
          <a:blip r:embed="rId2"/>
          <a:stretch>
            <a:fillRect/>
          </a:stretch>
        </p:blipFill>
        <p:spPr>
          <a:xfrm>
            <a:off x="4234374" y="1340125"/>
            <a:ext cx="7455877" cy="5055650"/>
          </a:xfrm>
          <a:prstGeom prst="rect">
            <a:avLst/>
          </a:prstGeom>
        </p:spPr>
      </p:pic>
      <p:sp>
        <p:nvSpPr>
          <p:cNvPr id="2" name="Content Placeholder 1" descr="NEW ">
            <a:extLst>
              <a:ext uri="{FF2B5EF4-FFF2-40B4-BE49-F238E27FC236}">
                <a16:creationId xmlns:a16="http://schemas.microsoft.com/office/drawing/2014/main" id="{BE283767-F083-41F9-A50A-A4BEFDEBE872}"/>
              </a:ext>
            </a:extLst>
          </p:cNvPr>
          <p:cNvSpPr>
            <a:spLocks noGrp="1"/>
          </p:cNvSpPr>
          <p:nvPr>
            <p:ph idx="13"/>
          </p:nvPr>
        </p:nvSpPr>
        <p:spPr>
          <a:xfrm>
            <a:off x="218138" y="1340124"/>
            <a:ext cx="4016237" cy="5055650"/>
          </a:xfrm>
        </p:spPr>
        <p:txBody>
          <a:bodyPr>
            <a:normAutofit fontScale="77500" lnSpcReduction="20000"/>
          </a:bodyPr>
          <a:lstStyle/>
          <a:p>
            <a:r>
              <a:rPr lang="en-US" dirty="0"/>
              <a:t>If you are required to use 15% of your Regular Year allocations for CCEIS, you are also required to set aside 15% of both of the ARPA allocations. </a:t>
            </a:r>
          </a:p>
          <a:p>
            <a:endParaRPr lang="en-US" dirty="0"/>
          </a:p>
          <a:p>
            <a:r>
              <a:rPr lang="en-US" dirty="0"/>
              <a:t>The application will auto populate based off of both of your ARPA allocations.</a:t>
            </a:r>
          </a:p>
        </p:txBody>
      </p:sp>
      <p:sp>
        <p:nvSpPr>
          <p:cNvPr id="4" name="Title 3">
            <a:extLst>
              <a:ext uri="{FF2B5EF4-FFF2-40B4-BE49-F238E27FC236}">
                <a16:creationId xmlns:a16="http://schemas.microsoft.com/office/drawing/2014/main" id="{028F0505-7947-411E-9594-F92A73698E80}"/>
              </a:ext>
            </a:extLst>
          </p:cNvPr>
          <p:cNvSpPr>
            <a:spLocks noGrp="1"/>
          </p:cNvSpPr>
          <p:nvPr>
            <p:ph type="title"/>
          </p:nvPr>
        </p:nvSpPr>
        <p:spPr/>
        <p:txBody>
          <a:bodyPr/>
          <a:lstStyle/>
          <a:p>
            <a:r>
              <a:rPr lang="en-US" dirty="0"/>
              <a:t>New ARPA CEIS and ARPA CCEIS</a:t>
            </a:r>
          </a:p>
        </p:txBody>
      </p:sp>
    </p:spTree>
    <p:extLst>
      <p:ext uri="{BB962C8B-B14F-4D97-AF65-F5344CB8AC3E}">
        <p14:creationId xmlns:p14="http://schemas.microsoft.com/office/powerpoint/2010/main" val="2858612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F54069-699D-4053-8F24-785EFE28E1A2}"/>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35</a:t>
            </a:fld>
            <a:endParaRPr lang="en-US" dirty="0"/>
          </a:p>
        </p:txBody>
      </p:sp>
      <p:pic>
        <p:nvPicPr>
          <p:cNvPr id="5" name="Picture 4" descr="There is a new “Add Files” button to add your reports for the detailed expenditures for:&#10;Private School Proportionate Share&#10;CCEIS&#10;">
            <a:extLst>
              <a:ext uri="{FF2B5EF4-FFF2-40B4-BE49-F238E27FC236}">
                <a16:creationId xmlns:a16="http://schemas.microsoft.com/office/drawing/2014/main" id="{75E75E15-32AF-45DB-99DD-76D94E895626}"/>
              </a:ext>
            </a:extLst>
          </p:cNvPr>
          <p:cNvPicPr>
            <a:picLocks noChangeAspect="1"/>
          </p:cNvPicPr>
          <p:nvPr/>
        </p:nvPicPr>
        <p:blipFill>
          <a:blip r:embed="rId2"/>
          <a:stretch>
            <a:fillRect/>
          </a:stretch>
        </p:blipFill>
        <p:spPr>
          <a:xfrm>
            <a:off x="5032366" y="1278702"/>
            <a:ext cx="6479051" cy="4981421"/>
          </a:xfrm>
          <a:prstGeom prst="rect">
            <a:avLst/>
          </a:prstGeom>
        </p:spPr>
      </p:pic>
      <p:sp>
        <p:nvSpPr>
          <p:cNvPr id="2" name="Content Placeholder 1" descr="There is a new “Add Files” button to add your reports for the detailed expenditures for:&#10;Private School Proportionate Share&#10;CCEIS&#10;">
            <a:extLst>
              <a:ext uri="{FF2B5EF4-FFF2-40B4-BE49-F238E27FC236}">
                <a16:creationId xmlns:a16="http://schemas.microsoft.com/office/drawing/2014/main" id="{91748A47-2FF8-4967-AC9E-F488E4C0EDDF}"/>
              </a:ext>
            </a:extLst>
          </p:cNvPr>
          <p:cNvSpPr>
            <a:spLocks noGrp="1"/>
          </p:cNvSpPr>
          <p:nvPr>
            <p:ph idx="13"/>
          </p:nvPr>
        </p:nvSpPr>
        <p:spPr>
          <a:xfrm>
            <a:off x="599440" y="1278702"/>
            <a:ext cx="4227537" cy="5359490"/>
          </a:xfrm>
        </p:spPr>
        <p:txBody>
          <a:bodyPr>
            <a:normAutofit fontScale="77500" lnSpcReduction="20000"/>
          </a:bodyPr>
          <a:lstStyle/>
          <a:p>
            <a:pPr marL="0" indent="0">
              <a:buNone/>
            </a:pPr>
            <a:r>
              <a:rPr lang="en-US" dirty="0"/>
              <a:t>There is a new “</a:t>
            </a:r>
            <a:r>
              <a:rPr lang="en-US" u="sng" dirty="0"/>
              <a:t>Add Files</a:t>
            </a:r>
            <a:r>
              <a:rPr lang="en-US" dirty="0"/>
              <a:t>” button to add your reports for the detailed expenditures for:</a:t>
            </a:r>
          </a:p>
          <a:p>
            <a:r>
              <a:rPr lang="en-US" dirty="0"/>
              <a:t>Private School Proportionate Share</a:t>
            </a:r>
          </a:p>
          <a:p>
            <a:r>
              <a:rPr lang="en-US" dirty="0"/>
              <a:t>CCEIS</a:t>
            </a:r>
          </a:p>
          <a:p>
            <a:pPr marL="0" indent="0">
              <a:buNone/>
            </a:pPr>
            <a:r>
              <a:rPr lang="en-US" dirty="0"/>
              <a:t>This applies to the Regular Year grants and will apply to the ARPA grants.</a:t>
            </a:r>
          </a:p>
          <a:p>
            <a:pPr marL="0" indent="0">
              <a:buNone/>
            </a:pPr>
            <a:r>
              <a:rPr lang="en-US" dirty="0"/>
              <a:t>Upload a general ledger report by object code.</a:t>
            </a:r>
          </a:p>
        </p:txBody>
      </p:sp>
      <p:sp>
        <p:nvSpPr>
          <p:cNvPr id="4" name="Title 3">
            <a:extLst>
              <a:ext uri="{FF2B5EF4-FFF2-40B4-BE49-F238E27FC236}">
                <a16:creationId xmlns:a16="http://schemas.microsoft.com/office/drawing/2014/main" id="{64C8B197-F1EE-4570-B65B-CBB1A47C265F}"/>
              </a:ext>
            </a:extLst>
          </p:cNvPr>
          <p:cNvSpPr>
            <a:spLocks noGrp="1"/>
          </p:cNvSpPr>
          <p:nvPr>
            <p:ph type="title"/>
          </p:nvPr>
        </p:nvSpPr>
        <p:spPr/>
        <p:txBody>
          <a:bodyPr/>
          <a:lstStyle/>
          <a:p>
            <a:r>
              <a:rPr lang="en-US" dirty="0"/>
              <a:t>New Reports Required</a:t>
            </a:r>
          </a:p>
        </p:txBody>
      </p:sp>
    </p:spTree>
    <p:extLst>
      <p:ext uri="{BB962C8B-B14F-4D97-AF65-F5344CB8AC3E}">
        <p14:creationId xmlns:p14="http://schemas.microsoft.com/office/powerpoint/2010/main" val="3847821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19EE1C-28F2-4865-9291-CF248C4CBD81}"/>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36</a:t>
            </a:fld>
            <a:endParaRPr lang="en-US" dirty="0"/>
          </a:p>
        </p:txBody>
      </p:sp>
      <p:pic>
        <p:nvPicPr>
          <p:cNvPr id="6" name="Picture 5" descr="New ARPA line in the Excess Cost Calculation section of the Application&#10;">
            <a:extLst>
              <a:ext uri="{FF2B5EF4-FFF2-40B4-BE49-F238E27FC236}">
                <a16:creationId xmlns:a16="http://schemas.microsoft.com/office/drawing/2014/main" id="{F818C344-B953-4115-8413-B245248A23C4}"/>
              </a:ext>
            </a:extLst>
          </p:cNvPr>
          <p:cNvPicPr>
            <a:picLocks noChangeAspect="1"/>
          </p:cNvPicPr>
          <p:nvPr/>
        </p:nvPicPr>
        <p:blipFill>
          <a:blip r:embed="rId2"/>
          <a:stretch>
            <a:fillRect/>
          </a:stretch>
        </p:blipFill>
        <p:spPr>
          <a:xfrm>
            <a:off x="3565321" y="1125415"/>
            <a:ext cx="8254767" cy="4998815"/>
          </a:xfrm>
          <a:prstGeom prst="rect">
            <a:avLst/>
          </a:prstGeom>
        </p:spPr>
      </p:pic>
      <p:sp>
        <p:nvSpPr>
          <p:cNvPr id="2" name="Content Placeholder 1">
            <a:extLst>
              <a:ext uri="{FF2B5EF4-FFF2-40B4-BE49-F238E27FC236}">
                <a16:creationId xmlns:a16="http://schemas.microsoft.com/office/drawing/2014/main" id="{AB84E66E-5F3F-4BCD-8F6B-E61C06456C1E}"/>
              </a:ext>
            </a:extLst>
          </p:cNvPr>
          <p:cNvSpPr>
            <a:spLocks noGrp="1"/>
          </p:cNvSpPr>
          <p:nvPr>
            <p:ph idx="13"/>
          </p:nvPr>
        </p:nvSpPr>
        <p:spPr>
          <a:xfrm>
            <a:off x="218139" y="1125415"/>
            <a:ext cx="3459300" cy="5635483"/>
          </a:xfrm>
        </p:spPr>
        <p:txBody>
          <a:bodyPr>
            <a:normAutofit fontScale="62500" lnSpcReduction="20000"/>
          </a:bodyPr>
          <a:lstStyle/>
          <a:p>
            <a:r>
              <a:rPr lang="en-US" dirty="0"/>
              <a:t>Since ARPA IDEA Part B funds are federal allocations, they are now added to the excess cost calculation section of the application. </a:t>
            </a:r>
          </a:p>
          <a:p>
            <a:r>
              <a:rPr lang="en-US" dirty="0"/>
              <a:t>You will enter expense based on your enrollment by age/grade. </a:t>
            </a:r>
          </a:p>
          <a:p>
            <a:r>
              <a:rPr lang="en-US" dirty="0"/>
              <a:t>Note, this line and the IDEA Part B line above must match what you report in the expenditure section of the IDEA Budgets sections.</a:t>
            </a:r>
          </a:p>
        </p:txBody>
      </p:sp>
      <p:sp>
        <p:nvSpPr>
          <p:cNvPr id="4" name="Title 3">
            <a:extLst>
              <a:ext uri="{FF2B5EF4-FFF2-40B4-BE49-F238E27FC236}">
                <a16:creationId xmlns:a16="http://schemas.microsoft.com/office/drawing/2014/main" id="{898B9767-D4BF-4A9D-923B-57EE74F9668C}"/>
              </a:ext>
            </a:extLst>
          </p:cNvPr>
          <p:cNvSpPr>
            <a:spLocks noGrp="1"/>
          </p:cNvSpPr>
          <p:nvPr>
            <p:ph type="title"/>
          </p:nvPr>
        </p:nvSpPr>
        <p:spPr/>
        <p:txBody>
          <a:bodyPr/>
          <a:lstStyle/>
          <a:p>
            <a:r>
              <a:rPr lang="en-US" dirty="0"/>
              <a:t>New Section of the Excess Cost Calculation</a:t>
            </a:r>
          </a:p>
        </p:txBody>
      </p:sp>
    </p:spTree>
    <p:extLst>
      <p:ext uri="{BB962C8B-B14F-4D97-AF65-F5344CB8AC3E}">
        <p14:creationId xmlns:p14="http://schemas.microsoft.com/office/powerpoint/2010/main" val="658326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AD9D9B-A675-4153-A934-90F2DCB43B1C}"/>
              </a:ext>
            </a:extLst>
          </p:cNvPr>
          <p:cNvSpPr>
            <a:spLocks noGrp="1"/>
          </p:cNvSpPr>
          <p:nvPr>
            <p:ph type="sldNum" sz="quarter" idx="12"/>
          </p:nvPr>
        </p:nvSpPr>
        <p:spPr/>
        <p:txBody>
          <a:bodyPr/>
          <a:lstStyle/>
          <a:p>
            <a:r>
              <a:rPr lang="en-US"/>
              <a:t> Presentation Title | </a:t>
            </a:r>
            <a:fld id="{C26AAFF7-C4D7-4A72-B8FA-A17532192431}" type="slidenum">
              <a:rPr lang="en-US" smtClean="0"/>
              <a:pPr/>
              <a:t>37</a:t>
            </a:fld>
            <a:endParaRPr lang="en-US" dirty="0"/>
          </a:p>
        </p:txBody>
      </p:sp>
      <p:sp>
        <p:nvSpPr>
          <p:cNvPr id="3" name="Title 2">
            <a:extLst>
              <a:ext uri="{FF2B5EF4-FFF2-40B4-BE49-F238E27FC236}">
                <a16:creationId xmlns:a16="http://schemas.microsoft.com/office/drawing/2014/main" id="{E6CF2FD2-5158-480D-90C3-5427BF96DE7E}"/>
              </a:ext>
            </a:extLst>
          </p:cNvPr>
          <p:cNvSpPr>
            <a:spLocks noGrp="1"/>
          </p:cNvSpPr>
          <p:nvPr>
            <p:ph type="ctrTitle"/>
          </p:nvPr>
        </p:nvSpPr>
        <p:spPr>
          <a:xfrm>
            <a:off x="535460" y="1266590"/>
            <a:ext cx="6721017" cy="2483289"/>
          </a:xfrm>
        </p:spPr>
        <p:txBody>
          <a:bodyPr/>
          <a:lstStyle/>
          <a:p>
            <a:r>
              <a:rPr lang="en-US" dirty="0"/>
              <a:t>Monitoring, Fiscal Year close out</a:t>
            </a:r>
            <a:br>
              <a:rPr lang="en-US" dirty="0"/>
            </a:br>
            <a:endParaRPr lang="en-US" dirty="0"/>
          </a:p>
        </p:txBody>
      </p:sp>
    </p:spTree>
    <p:extLst>
      <p:ext uri="{BB962C8B-B14F-4D97-AF65-F5344CB8AC3E}">
        <p14:creationId xmlns:p14="http://schemas.microsoft.com/office/powerpoint/2010/main" val="5725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38</a:t>
            </a:fld>
            <a:endParaRPr lang="en-US" dirty="0"/>
          </a:p>
        </p:txBody>
      </p:sp>
      <p:pic>
        <p:nvPicPr>
          <p:cNvPr id="9" name="Content Placeholder 4" descr="Image of a man with a transparent glass with the word &quot;trust&quot; and &quot; verify&quot;. To emphasize the need of our fiscal monitoring because we trust what district report to use but we have to verify" title="Trust but Verify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711" y="3183293"/>
            <a:ext cx="3552624" cy="3212481"/>
          </a:xfrm>
          <a:prstGeom prst="rect">
            <a:avLst/>
          </a:prstGeom>
        </p:spPr>
      </p:pic>
      <p:sp>
        <p:nvSpPr>
          <p:cNvPr id="3" name="Content Placeholder 2"/>
          <p:cNvSpPr>
            <a:spLocks noGrp="1"/>
          </p:cNvSpPr>
          <p:nvPr>
            <p:ph idx="13"/>
          </p:nvPr>
        </p:nvSpPr>
        <p:spPr>
          <a:xfrm>
            <a:off x="434304" y="1241800"/>
            <a:ext cx="10515600" cy="4301750"/>
          </a:xfrm>
        </p:spPr>
        <p:txBody>
          <a:bodyPr>
            <a:normAutofit/>
          </a:bodyPr>
          <a:lstStyle/>
          <a:p>
            <a:pPr marL="571500" indent="-571500">
              <a:buFont typeface="Arial" panose="020B0604020202020204" pitchFamily="34" charset="0"/>
              <a:buChar char="•"/>
            </a:pPr>
            <a:r>
              <a:rPr lang="en-US" dirty="0"/>
              <a:t>All ARPA IDEA Part B expenditures must be monitored. </a:t>
            </a:r>
          </a:p>
          <a:p>
            <a:pPr marL="571500" indent="-571500">
              <a:buFont typeface="Arial" panose="020B0604020202020204" pitchFamily="34" charset="0"/>
              <a:buChar char="•"/>
            </a:pPr>
            <a:r>
              <a:rPr lang="en-US" dirty="0"/>
              <a:t>All LEAs are reviewed for Fiscal Monitoring at least once every four to five years.</a:t>
            </a:r>
          </a:p>
          <a:p>
            <a:pPr marL="571500" indent="-571500">
              <a:buFont typeface="Arial" panose="020B0604020202020204" pitchFamily="34" charset="0"/>
              <a:buChar char="•"/>
            </a:pPr>
            <a:r>
              <a:rPr lang="en-US" dirty="0"/>
              <a:t>Desk or field/on-site reviews.</a:t>
            </a:r>
            <a:endParaRPr lang="en-US" sz="3200" dirty="0"/>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endParaRPr lang="en-US" sz="3200" dirty="0"/>
          </a:p>
        </p:txBody>
      </p:sp>
      <p:sp>
        <p:nvSpPr>
          <p:cNvPr id="2" name="Title 1"/>
          <p:cNvSpPr>
            <a:spLocks noGrp="1"/>
          </p:cNvSpPr>
          <p:nvPr>
            <p:ph type="title"/>
          </p:nvPr>
        </p:nvSpPr>
        <p:spPr/>
        <p:txBody>
          <a:bodyPr>
            <a:normAutofit/>
          </a:bodyPr>
          <a:lstStyle/>
          <a:p>
            <a:r>
              <a:rPr lang="en-US" dirty="0"/>
              <a:t>Fiscal Monitoring &amp; Reporting</a:t>
            </a:r>
          </a:p>
        </p:txBody>
      </p:sp>
    </p:spTree>
    <p:extLst>
      <p:ext uri="{BB962C8B-B14F-4D97-AF65-F5344CB8AC3E}">
        <p14:creationId xmlns:p14="http://schemas.microsoft.com/office/powerpoint/2010/main" val="882269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B9184F-3ADC-41E3-9FB5-220998A1ED9E}"/>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39</a:t>
            </a:fld>
            <a:endParaRPr lang="en-US" dirty="0"/>
          </a:p>
        </p:txBody>
      </p:sp>
      <p:pic>
        <p:nvPicPr>
          <p:cNvPr id="3078" name="Picture 6" descr="Free Broom Cliparts, Download Free Clip Art, Free Clip Art on Clipart  Library">
            <a:extLst>
              <a:ext uri="{FF2B5EF4-FFF2-40B4-BE49-F238E27FC236}">
                <a16:creationId xmlns:a16="http://schemas.microsoft.com/office/drawing/2014/main" id="{50BFF40C-8A16-41CB-94ED-3B353DE40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9391" y="4872038"/>
            <a:ext cx="1149770" cy="15076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2086E6A-3EAD-4AE9-A3C6-BA301736C033}"/>
              </a:ext>
            </a:extLst>
          </p:cNvPr>
          <p:cNvSpPr>
            <a:spLocks noGrp="1"/>
          </p:cNvSpPr>
          <p:nvPr>
            <p:ph idx="13"/>
          </p:nvPr>
        </p:nvSpPr>
        <p:spPr/>
        <p:txBody>
          <a:bodyPr>
            <a:normAutofit fontScale="55000" lnSpcReduction="20000"/>
          </a:bodyPr>
          <a:lstStyle/>
          <a:p>
            <a:pPr marL="0" indent="0">
              <a:buNone/>
            </a:pPr>
            <a:r>
              <a:rPr lang="en-US" sz="5100" b="1" dirty="0"/>
              <a:t>Quarter 4 Wrap up for Special Education funding.</a:t>
            </a:r>
          </a:p>
          <a:p>
            <a:pPr marL="0" indent="0">
              <a:buNone/>
            </a:pPr>
            <a:r>
              <a:rPr lang="en-US" b="1" dirty="0"/>
              <a:t>Balancing the three sources of Special Education funds is necessary, and required.</a:t>
            </a:r>
          </a:p>
          <a:p>
            <a:pPr marL="0" indent="0">
              <a:buNone/>
            </a:pPr>
            <a:endParaRPr lang="en-US" b="1" dirty="0"/>
          </a:p>
          <a:p>
            <a:r>
              <a:rPr lang="en-US" b="1" dirty="0"/>
              <a:t>First meet Maintenance of Effort </a:t>
            </a:r>
            <a:r>
              <a:rPr lang="en-US" dirty="0"/>
              <a:t>(apply any qualifying exceptions). Analyze MOE accounts 100-521, 100-522, 100-616, etc. Encumber expense through June.</a:t>
            </a:r>
          </a:p>
          <a:p>
            <a:r>
              <a:rPr lang="en-US" b="1" dirty="0"/>
              <a:t>Second, Balance Medicaid. </a:t>
            </a:r>
            <a:r>
              <a:rPr lang="en-US" dirty="0"/>
              <a:t>Make sure your Medicaid fund is spent out, but not overspent. Encumber expense through June, apply expected reimbursements (accrued if applicable). Sweep/journal entry or adjust final expenditures between MOE and IDEA funds. </a:t>
            </a:r>
          </a:p>
          <a:p>
            <a:r>
              <a:rPr lang="en-US" b="1" dirty="0"/>
              <a:t>Third, finalize IDEA federal funds</a:t>
            </a:r>
            <a:r>
              <a:rPr lang="en-US" dirty="0"/>
              <a:t>. If you have met MOE, and spent Medicaid, and spent out IDEA Part B federal funds, sweep your final expenses to MOE. ARPA IDEA is grouped with Regular Year federal IDEA funds- so spend these after meeting MOE &amp; Medicaid.</a:t>
            </a:r>
          </a:p>
          <a:p>
            <a:pPr marL="0" indent="0">
              <a:buNone/>
            </a:pPr>
            <a:endParaRPr lang="en-US" dirty="0"/>
          </a:p>
          <a:p>
            <a:pPr marL="0" indent="0">
              <a:buNone/>
            </a:pPr>
            <a:r>
              <a:rPr lang="en-US" dirty="0"/>
              <a:t>***Note: You should not carry a negative fund balance in IDEA funds, or Medicaid.</a:t>
            </a:r>
          </a:p>
        </p:txBody>
      </p:sp>
      <p:sp>
        <p:nvSpPr>
          <p:cNvPr id="2" name="Title 1">
            <a:extLst>
              <a:ext uri="{FF2B5EF4-FFF2-40B4-BE49-F238E27FC236}">
                <a16:creationId xmlns:a16="http://schemas.microsoft.com/office/drawing/2014/main" id="{31DE1BA9-1C5F-4B29-B581-4F50357C4BDD}"/>
              </a:ext>
            </a:extLst>
          </p:cNvPr>
          <p:cNvSpPr>
            <a:spLocks noGrp="1"/>
          </p:cNvSpPr>
          <p:nvPr>
            <p:ph type="title"/>
          </p:nvPr>
        </p:nvSpPr>
        <p:spPr/>
        <p:txBody>
          <a:bodyPr>
            <a:normAutofit fontScale="90000"/>
          </a:bodyPr>
          <a:lstStyle/>
          <a:p>
            <a:r>
              <a:rPr lang="en-US" dirty="0">
                <a:ea typeface="Cambria" panose="02040503050406030204" pitchFamily="18" charset="0"/>
              </a:rPr>
              <a:t>Fiscal Year End </a:t>
            </a:r>
            <a:r>
              <a:rPr lang="en-US" dirty="0">
                <a:ea typeface="Cambria" panose="02040503050406030204" pitchFamily="18" charset="0"/>
                <a:cs typeface="Arial" panose="020B0604020202020204" pitchFamily="34" charset="0"/>
              </a:rPr>
              <a:t>close out process– Reminders</a:t>
            </a:r>
            <a:br>
              <a:rPr lang="en-US" dirty="0">
                <a:ea typeface="Cambria" panose="02040503050406030204" pitchFamily="18" charset="0"/>
                <a:cs typeface="Arial" panose="020B0604020202020204" pitchFamily="34" charset="0"/>
              </a:rPr>
            </a:br>
            <a:r>
              <a:rPr lang="en-US" dirty="0">
                <a:ea typeface="Cambria" panose="02040503050406030204" pitchFamily="18" charset="0"/>
                <a:cs typeface="Arial" panose="020B0604020202020204" pitchFamily="34" charset="0"/>
              </a:rPr>
              <a:t>3 Funding streams to balance</a:t>
            </a:r>
            <a:endParaRPr lang="en-US" dirty="0">
              <a:ea typeface="Cambria" panose="02040503050406030204" pitchFamily="18" charset="0"/>
            </a:endParaRPr>
          </a:p>
        </p:txBody>
      </p:sp>
    </p:spTree>
    <p:extLst>
      <p:ext uri="{BB962C8B-B14F-4D97-AF65-F5344CB8AC3E}">
        <p14:creationId xmlns:p14="http://schemas.microsoft.com/office/powerpoint/2010/main" val="358170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4</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p:txBody>
          <a:bodyPr>
            <a:normAutofit fontScale="85000" lnSpcReduction="10000"/>
          </a:bodyPr>
          <a:lstStyle/>
          <a:p>
            <a:pPr marL="0" indent="0">
              <a:buNone/>
            </a:pPr>
            <a:r>
              <a:rPr lang="en-US" dirty="0"/>
              <a:t>Section 2014(a) of the American Rescue Plan Act of 2021 (ARP) provided more than $3 billion in supplemental funding for Fiscal Year 2021 for the three IDEA formula grant programs described and linked below: </a:t>
            </a:r>
          </a:p>
          <a:p>
            <a:pPr marL="0" indent="0">
              <a:buNone/>
            </a:pPr>
            <a:endParaRPr lang="en-US" dirty="0"/>
          </a:p>
          <a:p>
            <a:pPr marL="0" indent="0">
              <a:buNone/>
            </a:pPr>
            <a:r>
              <a:rPr lang="en-US" dirty="0"/>
              <a:t>	• </a:t>
            </a:r>
            <a:r>
              <a:rPr lang="en-US" dirty="0">
                <a:hlinkClick r:id="rId2"/>
              </a:rPr>
              <a:t>$2,580,000,000 for IDEA Part B Grants to States </a:t>
            </a:r>
            <a:r>
              <a:rPr lang="en-US" dirty="0"/>
              <a:t>	   	(Section 611)  </a:t>
            </a:r>
          </a:p>
          <a:p>
            <a:pPr marL="0" indent="0">
              <a:buNone/>
            </a:pPr>
            <a:r>
              <a:rPr lang="en-US" dirty="0"/>
              <a:t>	• </a:t>
            </a:r>
            <a:r>
              <a:rPr lang="en-US" dirty="0">
                <a:hlinkClick r:id="rId3"/>
              </a:rPr>
              <a:t>$200,000,000 for IDEA Part B Preschool Grants </a:t>
            </a:r>
            <a:r>
              <a:rPr lang="en-US" dirty="0"/>
              <a:t>	   	(Section 619) </a:t>
            </a:r>
          </a:p>
          <a:p>
            <a:pPr marL="0" indent="0">
              <a:buNone/>
            </a:pPr>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The American Rescue Plan Act –IDEA Carve Out</a:t>
            </a:r>
          </a:p>
        </p:txBody>
      </p:sp>
    </p:spTree>
    <p:extLst>
      <p:ext uri="{BB962C8B-B14F-4D97-AF65-F5344CB8AC3E}">
        <p14:creationId xmlns:p14="http://schemas.microsoft.com/office/powerpoint/2010/main" val="1152950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D81BDA-9F4C-4A7B-90AB-071E585BED1D}"/>
              </a:ext>
            </a:extLst>
          </p:cNvPr>
          <p:cNvSpPr>
            <a:spLocks noGrp="1"/>
          </p:cNvSpPr>
          <p:nvPr>
            <p:ph type="sldNum" sz="quarter" idx="12"/>
          </p:nvPr>
        </p:nvSpPr>
        <p:spPr/>
        <p:txBody>
          <a:bodyPr/>
          <a:lstStyle/>
          <a:p>
            <a:r>
              <a:rPr lang="en-US"/>
              <a:t> Presentation Title | </a:t>
            </a:r>
            <a:fld id="{C26AAFF7-C4D7-4A72-B8FA-A17532192431}" type="slidenum">
              <a:rPr lang="en-US" smtClean="0"/>
              <a:pPr/>
              <a:t>40</a:t>
            </a:fld>
            <a:endParaRPr lang="en-US" dirty="0"/>
          </a:p>
        </p:txBody>
      </p:sp>
      <p:sp>
        <p:nvSpPr>
          <p:cNvPr id="3" name="Title 2">
            <a:extLst>
              <a:ext uri="{FF2B5EF4-FFF2-40B4-BE49-F238E27FC236}">
                <a16:creationId xmlns:a16="http://schemas.microsoft.com/office/drawing/2014/main" id="{26B32EE5-B271-4313-8203-48EE918D14C2}"/>
              </a:ext>
            </a:extLst>
          </p:cNvPr>
          <p:cNvSpPr>
            <a:spLocks noGrp="1"/>
          </p:cNvSpPr>
          <p:nvPr>
            <p:ph type="ctrTitle"/>
          </p:nvPr>
        </p:nvSpPr>
        <p:spPr>
          <a:xfrm>
            <a:off x="535460" y="1266590"/>
            <a:ext cx="6276401" cy="2684625"/>
          </a:xfrm>
        </p:spPr>
        <p:txBody>
          <a:bodyPr/>
          <a:lstStyle/>
          <a:p>
            <a:r>
              <a:rPr lang="en-US" dirty="0"/>
              <a:t>Maintenance of Effort, Adjustment to local effort</a:t>
            </a:r>
            <a:br>
              <a:rPr lang="en-US" dirty="0"/>
            </a:br>
            <a:endParaRPr lang="en-US" dirty="0"/>
          </a:p>
        </p:txBody>
      </p:sp>
    </p:spTree>
    <p:extLst>
      <p:ext uri="{BB962C8B-B14F-4D97-AF65-F5344CB8AC3E}">
        <p14:creationId xmlns:p14="http://schemas.microsoft.com/office/powerpoint/2010/main" val="3357388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0A2D73-3DCA-4FBF-AC83-CE2A6643614F}"/>
              </a:ext>
            </a:extLst>
          </p:cNvPr>
          <p:cNvSpPr>
            <a:spLocks noGrp="1"/>
          </p:cNvSpPr>
          <p:nvPr>
            <p:ph type="sldNum" sz="quarter" idx="12"/>
          </p:nvPr>
        </p:nvSpPr>
        <p:spPr/>
        <p:txBody>
          <a:bodyPr/>
          <a:lstStyle/>
          <a:p>
            <a:r>
              <a:rPr lang="en-US" dirty="0"/>
              <a:t>American Rescue Plan Act (ARPA) IDEA Part B Supplemental Funds | </a:t>
            </a:r>
            <a:fld id="{C26AAFF7-C4D7-4A72-B8FA-A17532192431}" type="slidenum">
              <a:rPr lang="en-US" smtClean="0"/>
              <a:pPr/>
              <a:t>41</a:t>
            </a:fld>
            <a:endParaRPr lang="en-US" dirty="0"/>
          </a:p>
        </p:txBody>
      </p:sp>
      <p:pic>
        <p:nvPicPr>
          <p:cNvPr id="6" name="Picture 5" descr="Image result for pile of money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9800" y="5056986"/>
            <a:ext cx="1705708" cy="11720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pile of money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079" y="5407855"/>
            <a:ext cx="1549866" cy="9557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result for pile of money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39" y="5589270"/>
            <a:ext cx="1549863" cy="9557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3"/>
          </p:nvPr>
        </p:nvSpPr>
        <p:spPr>
          <a:xfrm>
            <a:off x="257355" y="988600"/>
            <a:ext cx="11386958" cy="4740687"/>
          </a:xfrm>
        </p:spPr>
        <p:txBody>
          <a:bodyPr>
            <a:normAutofit fontScale="70000" lnSpcReduction="20000"/>
          </a:bodyPr>
          <a:lstStyle/>
          <a:p>
            <a:pPr marL="0" indent="0" algn="ctr">
              <a:buNone/>
            </a:pPr>
            <a:endParaRPr lang="en-US" altLang="en-US" sz="4600" b="1" dirty="0">
              <a:solidFill>
                <a:prstClr val="black">
                  <a:lumMod val="65000"/>
                  <a:lumOff val="35000"/>
                </a:prstClr>
              </a:solidFill>
              <a:latin typeface="Arial" charset="0"/>
            </a:endParaRPr>
          </a:p>
          <a:p>
            <a:pPr marL="0" indent="0" algn="ctr">
              <a:buNone/>
            </a:pPr>
            <a:r>
              <a:rPr lang="en-US" altLang="en-US" sz="4600" b="1" dirty="0">
                <a:solidFill>
                  <a:prstClr val="black">
                    <a:lumMod val="65000"/>
                    <a:lumOff val="35000"/>
                  </a:prstClr>
                </a:solidFill>
                <a:latin typeface="Arial" charset="0"/>
              </a:rPr>
              <a:t>34 CFR </a:t>
            </a:r>
            <a:r>
              <a:rPr lang="en-US" sz="4600" b="1" dirty="0">
                <a:solidFill>
                  <a:prstClr val="black">
                    <a:lumMod val="65000"/>
                    <a:lumOff val="35000"/>
                  </a:prstClr>
                </a:solidFill>
                <a:latin typeface="Arial" charset="0"/>
              </a:rPr>
              <a:t>§300.203 LEAs Maintenance of Effort</a:t>
            </a:r>
          </a:p>
          <a:p>
            <a:pPr marL="0" indent="0">
              <a:buNone/>
            </a:pPr>
            <a:endParaRPr lang="en-US" dirty="0"/>
          </a:p>
          <a:p>
            <a:pPr algn="just"/>
            <a:r>
              <a:rPr lang="en-US" sz="4600" dirty="0"/>
              <a:t>IDEA Part B Funds must not be used to reduce the state and local level of expenditures for the education of children with disabilities. </a:t>
            </a:r>
          </a:p>
          <a:p>
            <a:pPr algn="just"/>
            <a:endParaRPr lang="en-US" sz="4600" dirty="0"/>
          </a:p>
          <a:p>
            <a:pPr algn="just"/>
            <a:r>
              <a:rPr lang="en-US" sz="4600" dirty="0"/>
              <a:t>The amount of local, or State and Local Funds expended for the education of children with disabilities, is the amount of funds that establishes the level of expenditures to be maintained from year-to-year and establishes the MOE level. </a:t>
            </a:r>
          </a:p>
        </p:txBody>
      </p:sp>
      <p:sp>
        <p:nvSpPr>
          <p:cNvPr id="2" name="Title 1"/>
          <p:cNvSpPr>
            <a:spLocks noGrp="1"/>
          </p:cNvSpPr>
          <p:nvPr>
            <p:ph type="title"/>
          </p:nvPr>
        </p:nvSpPr>
        <p:spPr>
          <a:xfrm>
            <a:off x="1" y="0"/>
            <a:ext cx="8072438" cy="988601"/>
          </a:xfrm>
        </p:spPr>
        <p:txBody>
          <a:bodyPr>
            <a:normAutofit/>
          </a:bodyPr>
          <a:lstStyle/>
          <a:p>
            <a:pPr algn="ctr"/>
            <a:r>
              <a:rPr lang="en-US" dirty="0"/>
              <a:t>LEA Maintenance of Effort Review</a:t>
            </a:r>
          </a:p>
        </p:txBody>
      </p:sp>
    </p:spTree>
    <p:extLst>
      <p:ext uri="{BB962C8B-B14F-4D97-AF65-F5344CB8AC3E}">
        <p14:creationId xmlns:p14="http://schemas.microsoft.com/office/powerpoint/2010/main" val="326272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49904" cy="988601"/>
          </a:xfrm>
        </p:spPr>
        <p:txBody>
          <a:bodyPr>
            <a:normAutofit fontScale="90000"/>
          </a:bodyPr>
          <a:lstStyle/>
          <a:p>
            <a:r>
              <a:rPr lang="en-US" dirty="0"/>
              <a:t>Standards for Determining Maintenance of Effort</a:t>
            </a:r>
          </a:p>
        </p:txBody>
      </p:sp>
      <p:sp>
        <p:nvSpPr>
          <p:cNvPr id="8" name="Content Placeholder 2"/>
          <p:cNvSpPr>
            <a:spLocks noGrp="1"/>
          </p:cNvSpPr>
          <p:nvPr>
            <p:ph idx="13"/>
          </p:nvPr>
        </p:nvSpPr>
        <p:spPr>
          <a:prstGeom prst="rect">
            <a:avLst/>
          </a:prstGeom>
        </p:spPr>
        <p:txBody>
          <a:bodyPr>
            <a:normAutofit/>
          </a:bodyPr>
          <a:lstStyle/>
          <a:p>
            <a:pPr marL="0" indent="0">
              <a:lnSpc>
                <a:spcPct val="80000"/>
              </a:lnSpc>
              <a:buNone/>
            </a:pPr>
            <a:r>
              <a:rPr lang="en-US" altLang="en-US" sz="3200" b="1" dirty="0">
                <a:solidFill>
                  <a:prstClr val="black">
                    <a:lumMod val="65000"/>
                    <a:lumOff val="35000"/>
                  </a:prstClr>
                </a:solidFill>
                <a:latin typeface="Arial" charset="0"/>
                <a:ea typeface="Open Sans Light" panose="020B0306030504020204" pitchFamily="34" charset="0"/>
                <a:cs typeface="Open Sans Light" panose="020B0306030504020204" pitchFamily="34" charset="0"/>
              </a:rPr>
              <a:t>There are no changes to Maintenance of Effort with ARPA IDEA Part B. All existing standards apply.</a:t>
            </a:r>
          </a:p>
          <a:p>
            <a:pPr marL="0" indent="0" algn="ctr">
              <a:lnSpc>
                <a:spcPct val="80000"/>
              </a:lnSpc>
              <a:buNone/>
            </a:pPr>
            <a:endParaRPr lang="en-US" altLang="en-US" sz="3200" b="1" dirty="0">
              <a:solidFill>
                <a:prstClr val="black">
                  <a:lumMod val="65000"/>
                  <a:lumOff val="35000"/>
                </a:prstClr>
              </a:solidFill>
              <a:latin typeface="Arial" charset="0"/>
              <a:ea typeface="Open Sans Light" panose="020B0306030504020204" pitchFamily="34" charset="0"/>
              <a:cs typeface="Open Sans Light" panose="020B0306030504020204" pitchFamily="34" charset="0"/>
            </a:endParaRPr>
          </a:p>
          <a:p>
            <a:pPr marL="0" indent="0" algn="ctr">
              <a:lnSpc>
                <a:spcPct val="80000"/>
              </a:lnSpc>
              <a:buNone/>
            </a:pPr>
            <a:r>
              <a:rPr lang="en-US" altLang="en-US" sz="3200" b="1" dirty="0">
                <a:solidFill>
                  <a:prstClr val="black">
                    <a:lumMod val="65000"/>
                    <a:lumOff val="35000"/>
                  </a:prstClr>
                </a:solidFill>
                <a:latin typeface="Arial" charset="0"/>
                <a:ea typeface="Open Sans Light" panose="020B0306030504020204" pitchFamily="34" charset="0"/>
                <a:cs typeface="Open Sans Light" panose="020B0306030504020204" pitchFamily="34" charset="0"/>
              </a:rPr>
              <a:t>For a full review of Maintenance of Effort, please see the power point presentation or the PDF at:</a:t>
            </a:r>
          </a:p>
          <a:p>
            <a:pPr marL="0" indent="0" algn="ctr">
              <a:lnSpc>
                <a:spcPct val="80000"/>
              </a:lnSpc>
              <a:buNone/>
            </a:pPr>
            <a:r>
              <a:rPr lang="en-US" u="sng" dirty="0">
                <a:hlinkClick r:id="rId2"/>
              </a:rPr>
              <a:t>https://idahotc.com/Resources/View/ID/821</a:t>
            </a:r>
            <a:endParaRPr lang="en-US" sz="3200" dirty="0"/>
          </a:p>
        </p:txBody>
      </p:sp>
      <p:sp>
        <p:nvSpPr>
          <p:cNvPr id="4" name="Slide Number Placeholder 2">
            <a:extLst>
              <a:ext uri="{FF2B5EF4-FFF2-40B4-BE49-F238E27FC236}">
                <a16:creationId xmlns:a16="http://schemas.microsoft.com/office/drawing/2014/main" id="{C1A33217-241C-4D37-B119-05A916CFAA0E}"/>
              </a:ext>
            </a:extLst>
          </p:cNvPr>
          <p:cNvSpPr>
            <a:spLocks noGrp="1"/>
          </p:cNvSpPr>
          <p:nvPr>
            <p:ph type="sldNum" sz="quarter" idx="12"/>
          </p:nvPr>
        </p:nvSpPr>
        <p:spPr>
          <a:xfrm>
            <a:off x="9129932" y="6395774"/>
            <a:ext cx="2843929" cy="365125"/>
          </a:xfrm>
        </p:spPr>
        <p:txBody>
          <a:bodyPr/>
          <a:lstStyle/>
          <a:p>
            <a:r>
              <a:rPr lang="en-US" dirty="0"/>
              <a:t>American Rescue Plan Act (ARPA) IDEA Part B Supplemental Funds | </a:t>
            </a:r>
            <a:fld id="{C26AAFF7-C4D7-4A72-B8FA-A17532192431}" type="slidenum">
              <a:rPr lang="en-US" smtClean="0"/>
              <a:pPr/>
              <a:t>42</a:t>
            </a:fld>
            <a:endParaRPr lang="en-US" dirty="0"/>
          </a:p>
        </p:txBody>
      </p:sp>
    </p:spTree>
    <p:extLst>
      <p:ext uri="{BB962C8B-B14F-4D97-AF65-F5344CB8AC3E}">
        <p14:creationId xmlns:p14="http://schemas.microsoft.com/office/powerpoint/2010/main" val="10624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Accounting for MOE – State Match</a:t>
            </a:r>
          </a:p>
        </p:txBody>
      </p:sp>
      <p:sp>
        <p:nvSpPr>
          <p:cNvPr id="3" name="Content Placeholder 2"/>
          <p:cNvSpPr>
            <a:spLocks noGrp="1"/>
          </p:cNvSpPr>
          <p:nvPr>
            <p:ph idx="13"/>
          </p:nvPr>
        </p:nvSpPr>
        <p:spPr>
          <a:xfrm>
            <a:off x="328613" y="1385888"/>
            <a:ext cx="11372850" cy="5243511"/>
          </a:xfrm>
        </p:spPr>
        <p:txBody>
          <a:bodyPr>
            <a:noAutofit/>
          </a:bodyPr>
          <a:lstStyle/>
          <a:p>
            <a:pPr marL="0" indent="0" algn="just">
              <a:buNone/>
            </a:pPr>
            <a:r>
              <a:rPr lang="en-US" altLang="en-US" sz="3600" b="1" dirty="0"/>
              <a:t>Medicaid State Match OSEP MEMO 15-10</a:t>
            </a:r>
          </a:p>
          <a:p>
            <a:pPr marL="0" indent="0" algn="just">
              <a:buNone/>
            </a:pPr>
            <a:r>
              <a:rPr lang="en-US" sz="1800" dirty="0">
                <a:hlinkClick r:id="rId3"/>
              </a:rPr>
              <a:t>https://sites.ed.gov/idea/idea-files/osep-memo-15-10-local-educational-agency-lea-maintenance-of-effort-moe-questions-and-answers/</a:t>
            </a:r>
            <a:endParaRPr lang="en-US" sz="1800" dirty="0"/>
          </a:p>
          <a:p>
            <a:pPr marL="0" indent="0" algn="just">
              <a:buNone/>
            </a:pPr>
            <a:r>
              <a:rPr lang="en-US" sz="2800" dirty="0"/>
              <a:t>LEAs must include state and local funds </a:t>
            </a:r>
            <a:r>
              <a:rPr lang="en-US" sz="2800" b="1" i="1" dirty="0"/>
              <a:t>spent for the education of children with disabilities</a:t>
            </a:r>
            <a:r>
              <a:rPr lang="en-US" sz="2800" dirty="0"/>
              <a:t> regardless of whether it uses those same funds to comply with other matching requirements i.e. </a:t>
            </a:r>
            <a:r>
              <a:rPr lang="en-US" sz="2800" b="1" i="1" dirty="0"/>
              <a:t>Medicaid state match expense</a:t>
            </a:r>
            <a:r>
              <a:rPr lang="en-US" sz="2800" dirty="0"/>
              <a:t>.</a:t>
            </a:r>
          </a:p>
          <a:p>
            <a:pPr marL="0" indent="0" algn="just">
              <a:buNone/>
            </a:pPr>
            <a:r>
              <a:rPr lang="en-US" sz="2800" dirty="0"/>
              <a:t>Example:</a:t>
            </a:r>
          </a:p>
          <a:p>
            <a:pPr lvl="1" algn="just"/>
            <a:r>
              <a:rPr lang="en-US" sz="2800" dirty="0"/>
              <a:t> Medicaid expense was $100,000</a:t>
            </a:r>
          </a:p>
          <a:p>
            <a:pPr lvl="1" algn="just"/>
            <a:r>
              <a:rPr lang="en-US" sz="2800" dirty="0"/>
              <a:t> Reimbursed portion was 71% or $71,000</a:t>
            </a:r>
          </a:p>
          <a:p>
            <a:pPr lvl="1" algn="just"/>
            <a:r>
              <a:rPr lang="en-US" sz="2800" dirty="0"/>
              <a:t> State match was 29% or $29,000 (check your FMAP rate)</a:t>
            </a:r>
          </a:p>
          <a:p>
            <a:pPr lvl="1" algn="just"/>
            <a:r>
              <a:rPr lang="en-US" sz="2800" dirty="0"/>
              <a:t> Any portion of state match used for the education of children with disabilities </a:t>
            </a:r>
            <a:r>
              <a:rPr lang="en-US" sz="2800" dirty="0">
                <a:highlight>
                  <a:srgbClr val="FFFF00"/>
                </a:highlight>
              </a:rPr>
              <a:t>must be included in the maintenance of effort report</a:t>
            </a:r>
            <a:endParaRPr lang="en-US" sz="2800" dirty="0">
              <a:solidFill>
                <a:srgbClr val="FF0000"/>
              </a:solidFill>
              <a:highlight>
                <a:srgbClr val="FFFF00"/>
              </a:highlight>
            </a:endParaRPr>
          </a:p>
        </p:txBody>
      </p:sp>
      <p:sp>
        <p:nvSpPr>
          <p:cNvPr id="4" name="Slide Number Placeholder 3">
            <a:extLst>
              <a:ext uri="{FF2B5EF4-FFF2-40B4-BE49-F238E27FC236}">
                <a16:creationId xmlns:a16="http://schemas.microsoft.com/office/drawing/2014/main" id="{2D5CA9E1-95D2-421C-A487-A8A1DB6D03B5}"/>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43</a:t>
            </a:fld>
            <a:endParaRPr lang="en-US" dirty="0"/>
          </a:p>
        </p:txBody>
      </p:sp>
    </p:spTree>
    <p:extLst>
      <p:ext uri="{BB962C8B-B14F-4D97-AF65-F5344CB8AC3E}">
        <p14:creationId xmlns:p14="http://schemas.microsoft.com/office/powerpoint/2010/main" val="104689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63E95F-40E1-4BBE-9434-0767E7A133FF}"/>
              </a:ext>
            </a:extLst>
          </p:cNvPr>
          <p:cNvSpPr>
            <a:spLocks noGrp="1"/>
          </p:cNvSpPr>
          <p:nvPr>
            <p:ph idx="13"/>
          </p:nvPr>
        </p:nvSpPr>
        <p:spPr/>
        <p:txBody>
          <a:bodyPr>
            <a:normAutofit fontScale="92500" lnSpcReduction="20000"/>
          </a:bodyPr>
          <a:lstStyle/>
          <a:p>
            <a:r>
              <a:rPr lang="en-US" altLang="en-US" dirty="0"/>
              <a:t>Any fiscal year that an LEA’s IDEA allocation exceeds the amount the LEA received for the previous fiscal year, </a:t>
            </a:r>
            <a:r>
              <a:rPr lang="en-US" altLang="en-US" i="1" u="sng" dirty="0"/>
              <a:t>under certain circumstances, </a:t>
            </a:r>
            <a:r>
              <a:rPr lang="en-US" altLang="en-US" dirty="0"/>
              <a:t>the LEA may reduce the level of local, or State and local, expenditures otherwise required to meet MOE by up to 50 percent of the amount of the excess, as long as the LEA uses the freed up local funds for activities that could be supported under ESEA.¹ ²</a:t>
            </a:r>
          </a:p>
          <a:p>
            <a:pPr marL="0" indent="0">
              <a:buNone/>
              <a:defRPr/>
            </a:pPr>
            <a:endParaRPr lang="en-US" sz="2400" dirty="0"/>
          </a:p>
          <a:p>
            <a:pPr marL="0" indent="0">
              <a:buNone/>
              <a:defRPr/>
            </a:pPr>
            <a:r>
              <a:rPr lang="en-US" sz="2400" dirty="0"/>
              <a:t>¹section 613(a)(2)(C) of IDEA, </a:t>
            </a:r>
            <a:r>
              <a:rPr lang="en-US" altLang="en-US" sz="2400" dirty="0">
                <a:solidFill>
                  <a:schemeClr val="tx1"/>
                </a:solidFill>
              </a:rPr>
              <a:t>34 CFR </a:t>
            </a:r>
            <a:r>
              <a:rPr lang="en-US" sz="2400" dirty="0">
                <a:solidFill>
                  <a:schemeClr val="tx1"/>
                </a:solidFill>
              </a:rPr>
              <a:t>§300.205 </a:t>
            </a:r>
          </a:p>
          <a:p>
            <a:pPr marL="0" indent="0">
              <a:buNone/>
              <a:defRPr/>
            </a:pPr>
            <a:r>
              <a:rPr lang="en-US" sz="2400" dirty="0">
                <a:hlinkClick r:id="rId2"/>
              </a:rPr>
              <a:t>²https://www2.ed.gov/policy/speced/leg/arp/arp-idea-fact-sheet.pdf</a:t>
            </a:r>
            <a:endParaRPr lang="en-US" sz="2400" dirty="0"/>
          </a:p>
          <a:p>
            <a:endParaRPr lang="en-US" dirty="0"/>
          </a:p>
        </p:txBody>
      </p:sp>
      <p:sp>
        <p:nvSpPr>
          <p:cNvPr id="3" name="Slide Number Placeholder 2">
            <a:extLst>
              <a:ext uri="{FF2B5EF4-FFF2-40B4-BE49-F238E27FC236}">
                <a16:creationId xmlns:a16="http://schemas.microsoft.com/office/drawing/2014/main" id="{6877D41A-82CC-4DB1-8327-046DD285D6A7}"/>
              </a:ext>
            </a:extLst>
          </p:cNvPr>
          <p:cNvSpPr>
            <a:spLocks noGrp="1"/>
          </p:cNvSpPr>
          <p:nvPr>
            <p:ph type="sldNum" sz="quarter" idx="12"/>
          </p:nvPr>
        </p:nvSpPr>
        <p:spPr/>
        <p:txBody>
          <a:bodyPr/>
          <a:lstStyle/>
          <a:p>
            <a:r>
              <a:rPr lang="en-US" dirty="0"/>
              <a:t>American Rescue Plan Act (ARPA) IDEA Part B Supplemental Funds | </a:t>
            </a:r>
            <a:fld id="{C26AAFF7-C4D7-4A72-B8FA-A17532192431}" type="slidenum">
              <a:rPr lang="en-US" smtClean="0"/>
              <a:pPr/>
              <a:t>44</a:t>
            </a:fld>
            <a:endParaRPr lang="en-US" dirty="0"/>
          </a:p>
        </p:txBody>
      </p:sp>
      <p:sp>
        <p:nvSpPr>
          <p:cNvPr id="4" name="Title 3">
            <a:extLst>
              <a:ext uri="{FF2B5EF4-FFF2-40B4-BE49-F238E27FC236}">
                <a16:creationId xmlns:a16="http://schemas.microsoft.com/office/drawing/2014/main" id="{E9BE41A1-B428-457D-8191-132BCAD9C11F}"/>
              </a:ext>
            </a:extLst>
          </p:cNvPr>
          <p:cNvSpPr>
            <a:spLocks noGrp="1"/>
          </p:cNvSpPr>
          <p:nvPr>
            <p:ph type="title"/>
          </p:nvPr>
        </p:nvSpPr>
        <p:spPr/>
        <p:txBody>
          <a:bodyPr/>
          <a:lstStyle/>
          <a:p>
            <a:r>
              <a:rPr lang="en-US" altLang="en-US" dirty="0"/>
              <a:t>Adjustment to Local Effort - MOE</a:t>
            </a:r>
            <a:endParaRPr lang="en-US" dirty="0"/>
          </a:p>
        </p:txBody>
      </p:sp>
    </p:spTree>
    <p:extLst>
      <p:ext uri="{BB962C8B-B14F-4D97-AF65-F5344CB8AC3E}">
        <p14:creationId xmlns:p14="http://schemas.microsoft.com/office/powerpoint/2010/main" val="1963341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E5F00E-81D2-40F1-B320-59DFD198ECCB}"/>
              </a:ext>
            </a:extLst>
          </p:cNvPr>
          <p:cNvSpPr>
            <a:spLocks noGrp="1"/>
          </p:cNvSpPr>
          <p:nvPr>
            <p:ph idx="13"/>
          </p:nvPr>
        </p:nvSpPr>
        <p:spPr>
          <a:xfrm>
            <a:off x="434304" y="1139482"/>
            <a:ext cx="10515600" cy="5256292"/>
          </a:xfrm>
        </p:spPr>
        <p:txBody>
          <a:bodyPr>
            <a:normAutofit fontScale="85000" lnSpcReduction="20000"/>
          </a:bodyPr>
          <a:lstStyle/>
          <a:p>
            <a:r>
              <a:rPr lang="en-US" altLang="en-US" dirty="0"/>
              <a:t>An LEA may not take this reduction if the SEA determines the LEA is unable to establish and maintain programs of FAPE, or the SEA has taken action against the LEA under section 616 of IDEA.¹</a:t>
            </a:r>
          </a:p>
          <a:p>
            <a:r>
              <a:rPr lang="en-US" altLang="en-US" dirty="0"/>
              <a:t>An SEA must prohibit an LEA from taking the MOE reduction if the </a:t>
            </a:r>
            <a:r>
              <a:rPr lang="en-US" altLang="en-US" dirty="0">
                <a:highlight>
                  <a:srgbClr val="FFFF00"/>
                </a:highlight>
              </a:rPr>
              <a:t>LEA’s determination </a:t>
            </a:r>
            <a:r>
              <a:rPr lang="en-US" altLang="en-US" dirty="0"/>
              <a:t>is Needs Assistance, Needs Intervention, or Needs Substantial Support.¹ </a:t>
            </a:r>
          </a:p>
          <a:p>
            <a:r>
              <a:rPr lang="en-US" altLang="en-US" dirty="0"/>
              <a:t>An LEA that is required to budget 15% under CCEIS due to disproportionality will not be able to take advantage of the MOE reduction.¹</a:t>
            </a:r>
          </a:p>
          <a:p>
            <a:r>
              <a:rPr lang="en-US" altLang="en-US" dirty="0"/>
              <a:t>LEAS must be able to </a:t>
            </a:r>
            <a:r>
              <a:rPr lang="en-US" altLang="en-US" i="1" u="sng" dirty="0"/>
              <a:t>monitor and track </a:t>
            </a:r>
            <a:r>
              <a:rPr lang="en-US" altLang="en-US" dirty="0"/>
              <a:t>all “Freed Up Funds.”</a:t>
            </a:r>
          </a:p>
          <a:p>
            <a:pPr marL="0" indent="0">
              <a:buNone/>
            </a:pPr>
            <a:r>
              <a:rPr lang="en-US" sz="2100" dirty="0">
                <a:hlinkClick r:id="rId2"/>
              </a:rPr>
              <a:t>¹https://www2.ed.gov/policy/speced/leg/arp/arp-idea-fact-sheet.pdf</a:t>
            </a:r>
            <a:endParaRPr lang="en-US" sz="2100" dirty="0"/>
          </a:p>
          <a:p>
            <a:pPr marL="0" indent="0">
              <a:buNone/>
            </a:pPr>
            <a:endParaRPr lang="en-US" dirty="0"/>
          </a:p>
        </p:txBody>
      </p:sp>
      <p:sp>
        <p:nvSpPr>
          <p:cNvPr id="3" name="Slide Number Placeholder 2">
            <a:extLst>
              <a:ext uri="{FF2B5EF4-FFF2-40B4-BE49-F238E27FC236}">
                <a16:creationId xmlns:a16="http://schemas.microsoft.com/office/drawing/2014/main" id="{FC133ED5-CBF6-4D65-A176-8044CA270027}"/>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45</a:t>
            </a:fld>
            <a:endParaRPr lang="en-US" dirty="0"/>
          </a:p>
        </p:txBody>
      </p:sp>
      <p:sp>
        <p:nvSpPr>
          <p:cNvPr id="4" name="Title 3">
            <a:extLst>
              <a:ext uri="{FF2B5EF4-FFF2-40B4-BE49-F238E27FC236}">
                <a16:creationId xmlns:a16="http://schemas.microsoft.com/office/drawing/2014/main" id="{0D62FB53-2437-4ACE-8D84-C3C51279A75C}"/>
              </a:ext>
            </a:extLst>
          </p:cNvPr>
          <p:cNvSpPr>
            <a:spLocks noGrp="1"/>
          </p:cNvSpPr>
          <p:nvPr>
            <p:ph type="title"/>
          </p:nvPr>
        </p:nvSpPr>
        <p:spPr/>
        <p:txBody>
          <a:bodyPr/>
          <a:lstStyle/>
          <a:p>
            <a:r>
              <a:rPr lang="en-US" altLang="en-US" dirty="0"/>
              <a:t>LEA requirements to reduce MOE</a:t>
            </a:r>
            <a:endParaRPr lang="en-US" dirty="0"/>
          </a:p>
        </p:txBody>
      </p:sp>
    </p:spTree>
    <p:extLst>
      <p:ext uri="{BB962C8B-B14F-4D97-AF65-F5344CB8AC3E}">
        <p14:creationId xmlns:p14="http://schemas.microsoft.com/office/powerpoint/2010/main" val="4152444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784F70-EB6A-4E81-9644-46BE3108180E}"/>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46</a:t>
            </a:fld>
            <a:endParaRPr lang="en-US" dirty="0"/>
          </a:p>
        </p:txBody>
      </p:sp>
      <p:pic>
        <p:nvPicPr>
          <p:cNvPr id="5" name="Picture 4" descr="In the IDEA Part B Web Application, under State and Local Maintenance of Effort, Section II Expenditures and Section III Budget, a calculation is performed to demonstrate the Max Adjustment. &#10;">
            <a:extLst>
              <a:ext uri="{FF2B5EF4-FFF2-40B4-BE49-F238E27FC236}">
                <a16:creationId xmlns:a16="http://schemas.microsoft.com/office/drawing/2014/main" id="{AA6180EF-AF41-4AB9-85DE-CCA3A966FBEB}"/>
              </a:ext>
            </a:extLst>
          </p:cNvPr>
          <p:cNvPicPr>
            <a:picLocks noChangeAspect="1"/>
          </p:cNvPicPr>
          <p:nvPr/>
        </p:nvPicPr>
        <p:blipFill>
          <a:blip r:embed="rId2"/>
          <a:stretch>
            <a:fillRect/>
          </a:stretch>
        </p:blipFill>
        <p:spPr>
          <a:xfrm>
            <a:off x="4276577" y="1340124"/>
            <a:ext cx="7033847" cy="5055650"/>
          </a:xfrm>
          <a:prstGeom prst="rect">
            <a:avLst/>
          </a:prstGeom>
        </p:spPr>
      </p:pic>
      <p:sp>
        <p:nvSpPr>
          <p:cNvPr id="2" name="Content Placeholder 1" descr="In the IDEA Part B Web Application, under State and Local Maintenance of Effort, Section II Expenditures and Section III Budget, a calculation is performed to demonstrate the Max Adjustment. &#10;">
            <a:extLst>
              <a:ext uri="{FF2B5EF4-FFF2-40B4-BE49-F238E27FC236}">
                <a16:creationId xmlns:a16="http://schemas.microsoft.com/office/drawing/2014/main" id="{2C306545-921F-43EC-AACF-7FB90B423CA1}"/>
              </a:ext>
            </a:extLst>
          </p:cNvPr>
          <p:cNvSpPr>
            <a:spLocks noGrp="1"/>
          </p:cNvSpPr>
          <p:nvPr>
            <p:ph idx="13"/>
          </p:nvPr>
        </p:nvSpPr>
        <p:spPr>
          <a:xfrm>
            <a:off x="434304" y="1340124"/>
            <a:ext cx="2927874" cy="5231512"/>
          </a:xfrm>
        </p:spPr>
        <p:txBody>
          <a:bodyPr>
            <a:normAutofit lnSpcReduction="10000"/>
          </a:bodyPr>
          <a:lstStyle/>
          <a:p>
            <a:pPr marL="0" indent="0">
              <a:buNone/>
            </a:pPr>
            <a:r>
              <a:rPr lang="en-US" sz="2800" dirty="0"/>
              <a:t>In the IDEA Part B Web Application, under State and Local Maintenance of Effort, Section II Expenditures and Section III Budget, a calculation is performed to demonstrate the Max Adjustment. </a:t>
            </a:r>
          </a:p>
          <a:p>
            <a:pPr marL="0" indent="0">
              <a:buNone/>
            </a:pPr>
            <a:r>
              <a:rPr lang="en-US" sz="2800" dirty="0"/>
              <a:t>*Subject to 34 CFR 300.205 requirements.</a:t>
            </a:r>
          </a:p>
        </p:txBody>
      </p:sp>
      <p:sp>
        <p:nvSpPr>
          <p:cNvPr id="4" name="Title 3">
            <a:extLst>
              <a:ext uri="{FF2B5EF4-FFF2-40B4-BE49-F238E27FC236}">
                <a16:creationId xmlns:a16="http://schemas.microsoft.com/office/drawing/2014/main" id="{254E9421-D190-40EA-A5AA-8848C606FC79}"/>
              </a:ext>
            </a:extLst>
          </p:cNvPr>
          <p:cNvSpPr>
            <a:spLocks noGrp="1"/>
          </p:cNvSpPr>
          <p:nvPr>
            <p:ph type="title"/>
          </p:nvPr>
        </p:nvSpPr>
        <p:spPr/>
        <p:txBody>
          <a:bodyPr>
            <a:normAutofit fontScale="90000"/>
          </a:bodyPr>
          <a:lstStyle/>
          <a:p>
            <a:r>
              <a:rPr lang="en-US" dirty="0"/>
              <a:t>Adjustment to Local Fiscal Efforts in the IDEA Part B Web Application</a:t>
            </a:r>
          </a:p>
        </p:txBody>
      </p:sp>
    </p:spTree>
    <p:extLst>
      <p:ext uri="{BB962C8B-B14F-4D97-AF65-F5344CB8AC3E}">
        <p14:creationId xmlns:p14="http://schemas.microsoft.com/office/powerpoint/2010/main" val="974239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F5854E-F335-49FF-BE09-FDF7AD0E5E95}"/>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47</a:t>
            </a:fld>
            <a:endParaRPr lang="en-US" dirty="0"/>
          </a:p>
        </p:txBody>
      </p:sp>
      <p:pic>
        <p:nvPicPr>
          <p:cNvPr id="4" name="Picture 2" descr="This is an image of a reset button to illustrate that the expenditures level is reset at a new level when the LEA choose to take an exception during a schoo year." title="Image of Reset 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0662" y="4110899"/>
            <a:ext cx="1968502" cy="1932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3"/>
          </p:nvPr>
        </p:nvSpPr>
        <p:spPr>
          <a:xfrm>
            <a:off x="157162" y="1828800"/>
            <a:ext cx="11730037" cy="3862662"/>
          </a:xfrm>
        </p:spPr>
        <p:txBody>
          <a:bodyPr>
            <a:normAutofit/>
          </a:bodyPr>
          <a:lstStyle/>
          <a:p>
            <a:pPr marL="0" indent="0" algn="ctr">
              <a:buNone/>
            </a:pPr>
            <a:r>
              <a:rPr lang="en-US" sz="3600" b="1" dirty="0"/>
              <a:t>Title 34 CFR §300.204 Exception to Maintenance of Effort</a:t>
            </a:r>
          </a:p>
          <a:p>
            <a:pPr marL="0" indent="0" algn="just">
              <a:buNone/>
            </a:pPr>
            <a:endParaRPr lang="en-US" sz="900" dirty="0"/>
          </a:p>
          <a:p>
            <a:pPr marL="0" indent="0" algn="just">
              <a:buNone/>
            </a:pPr>
            <a:r>
              <a:rPr lang="en-US" sz="3200" dirty="0"/>
              <a:t>A LEA </a:t>
            </a:r>
            <a:r>
              <a:rPr lang="en-US" sz="3200" i="1" dirty="0"/>
              <a:t>may</a:t>
            </a:r>
            <a:r>
              <a:rPr lang="en-US" sz="3200" dirty="0"/>
              <a:t> reduce the level of its expenditures (local, or State and local; in total or per capita) below the level of those expenditures for the preceding fiscal year under certain circumstances.</a:t>
            </a:r>
          </a:p>
        </p:txBody>
      </p:sp>
      <p:sp>
        <p:nvSpPr>
          <p:cNvPr id="2" name="Title 1"/>
          <p:cNvSpPr>
            <a:spLocks noGrp="1"/>
          </p:cNvSpPr>
          <p:nvPr>
            <p:ph type="title"/>
          </p:nvPr>
        </p:nvSpPr>
        <p:spPr>
          <a:xfrm>
            <a:off x="0" y="0"/>
            <a:ext cx="8258175" cy="988601"/>
          </a:xfrm>
        </p:spPr>
        <p:txBody>
          <a:bodyPr>
            <a:normAutofit/>
          </a:bodyPr>
          <a:lstStyle/>
          <a:p>
            <a:r>
              <a:rPr lang="en-US" sz="3600" dirty="0"/>
              <a:t>Maintenance of Effort Exception</a:t>
            </a:r>
          </a:p>
        </p:txBody>
      </p:sp>
    </p:spTree>
    <p:extLst>
      <p:ext uri="{BB962C8B-B14F-4D97-AF65-F5344CB8AC3E}">
        <p14:creationId xmlns:p14="http://schemas.microsoft.com/office/powerpoint/2010/main" val="2634314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MOE Exceptions cont’d</a:t>
            </a:r>
          </a:p>
        </p:txBody>
      </p:sp>
      <p:sp>
        <p:nvSpPr>
          <p:cNvPr id="3" name="Content Placeholder 2"/>
          <p:cNvSpPr>
            <a:spLocks noGrp="1"/>
          </p:cNvSpPr>
          <p:nvPr>
            <p:ph idx="13"/>
          </p:nvPr>
        </p:nvSpPr>
        <p:spPr>
          <a:xfrm>
            <a:off x="100012" y="1345222"/>
            <a:ext cx="11915775" cy="5512777"/>
          </a:xfrm>
        </p:spPr>
        <p:txBody>
          <a:bodyPr>
            <a:noAutofit/>
          </a:bodyPr>
          <a:lstStyle/>
          <a:p>
            <a:pPr lvl="1"/>
            <a:r>
              <a:rPr lang="en-US" sz="2500" dirty="0"/>
              <a:t>Voluntary departure by retirement or departure for just cause of special education or related services personnel;</a:t>
            </a:r>
          </a:p>
          <a:p>
            <a:pPr marL="457200" lvl="1" indent="0">
              <a:buNone/>
            </a:pPr>
            <a:endParaRPr lang="en-US" sz="2500" dirty="0"/>
          </a:p>
          <a:p>
            <a:pPr lvl="1"/>
            <a:r>
              <a:rPr lang="en-US" sz="2500" dirty="0"/>
              <a:t>Decrease in the enrollment of children with disabilities;</a:t>
            </a:r>
          </a:p>
          <a:p>
            <a:pPr marL="457200" lvl="1" indent="0">
              <a:buNone/>
            </a:pPr>
            <a:endParaRPr lang="en-US" sz="2500" dirty="0"/>
          </a:p>
          <a:p>
            <a:pPr lvl="1"/>
            <a:r>
              <a:rPr lang="en-US" sz="2500" dirty="0"/>
              <a:t>Termination of costly expenditures for long‐term purchases, such as the purchase of an IEP software program;</a:t>
            </a:r>
          </a:p>
          <a:p>
            <a:pPr marL="457200" lvl="1" indent="0">
              <a:buNone/>
            </a:pPr>
            <a:endParaRPr lang="en-US" sz="2500" dirty="0"/>
          </a:p>
          <a:p>
            <a:pPr lvl="1"/>
            <a:r>
              <a:rPr lang="en-US" sz="2500" dirty="0"/>
              <a:t>Termination of an exceptionally costly obligation to a particular child with a disability because the child:</a:t>
            </a:r>
          </a:p>
          <a:p>
            <a:pPr lvl="2">
              <a:buFont typeface="Wingdings" panose="05000000000000000000" pitchFamily="2" charset="2"/>
              <a:buChar char="Ø"/>
            </a:pPr>
            <a:r>
              <a:rPr lang="en-US" sz="2000" dirty="0"/>
              <a:t> Has left the jurisdiction of the administrative unit;</a:t>
            </a:r>
          </a:p>
          <a:p>
            <a:pPr lvl="2">
              <a:buFont typeface="Wingdings" panose="05000000000000000000" pitchFamily="2" charset="2"/>
              <a:buChar char="Ø"/>
            </a:pPr>
            <a:r>
              <a:rPr lang="en-US" sz="2000" dirty="0"/>
              <a:t>Has reached the age at which the obligation to provide FAPE to the child is terminated; or</a:t>
            </a:r>
          </a:p>
          <a:p>
            <a:pPr lvl="2">
              <a:buFont typeface="Wingdings" panose="05000000000000000000" pitchFamily="2" charset="2"/>
              <a:buChar char="Ø"/>
            </a:pPr>
            <a:r>
              <a:rPr lang="en-US" sz="2000" dirty="0"/>
              <a:t>No longer needs the program of special education.</a:t>
            </a:r>
          </a:p>
        </p:txBody>
      </p:sp>
      <p:sp>
        <p:nvSpPr>
          <p:cNvPr id="4" name="Slide Number Placeholder 3">
            <a:extLst>
              <a:ext uri="{FF2B5EF4-FFF2-40B4-BE49-F238E27FC236}">
                <a16:creationId xmlns:a16="http://schemas.microsoft.com/office/drawing/2014/main" id="{D38299B1-8E8A-4FCA-BEB4-61B28FACEE50}"/>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48</a:t>
            </a:fld>
            <a:endParaRPr lang="en-US" dirty="0"/>
          </a:p>
        </p:txBody>
      </p:sp>
    </p:spTree>
    <p:extLst>
      <p:ext uri="{BB962C8B-B14F-4D97-AF65-F5344CB8AC3E}">
        <p14:creationId xmlns:p14="http://schemas.microsoft.com/office/powerpoint/2010/main" val="31788664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5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5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5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5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25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220B10-F653-4272-B23C-0569AC52346A}"/>
              </a:ext>
            </a:extLst>
          </p:cNvPr>
          <p:cNvSpPr>
            <a:spLocks noGrp="1"/>
          </p:cNvSpPr>
          <p:nvPr>
            <p:ph type="sldNum" sz="quarter" idx="12"/>
          </p:nvPr>
        </p:nvSpPr>
        <p:spPr/>
        <p:txBody>
          <a:bodyPr/>
          <a:lstStyle/>
          <a:p>
            <a:r>
              <a:rPr lang="en-US"/>
              <a:t> Presentation Title | </a:t>
            </a:r>
            <a:fld id="{C26AAFF7-C4D7-4A72-B8FA-A17532192431}" type="slidenum">
              <a:rPr lang="en-US" smtClean="0"/>
              <a:pPr/>
              <a:t>49</a:t>
            </a:fld>
            <a:endParaRPr lang="en-US" dirty="0"/>
          </a:p>
        </p:txBody>
      </p:sp>
      <p:sp>
        <p:nvSpPr>
          <p:cNvPr id="3" name="Title 2">
            <a:extLst>
              <a:ext uri="{FF2B5EF4-FFF2-40B4-BE49-F238E27FC236}">
                <a16:creationId xmlns:a16="http://schemas.microsoft.com/office/drawing/2014/main" id="{37094BD8-A95D-42B5-A76B-88250C7A95A6}"/>
              </a:ext>
            </a:extLst>
          </p:cNvPr>
          <p:cNvSpPr>
            <a:spLocks noGrp="1"/>
          </p:cNvSpPr>
          <p:nvPr>
            <p:ph type="ctrTitle"/>
          </p:nvPr>
        </p:nvSpPr>
        <p:spPr>
          <a:xfrm>
            <a:off x="535460" y="1266590"/>
            <a:ext cx="7182412" cy="2844016"/>
          </a:xfrm>
        </p:spPr>
        <p:txBody>
          <a:bodyPr/>
          <a:lstStyle/>
          <a:p>
            <a:r>
              <a:rPr lang="en-US" dirty="0"/>
              <a:t>Fiscal Year End, Important date reminders, and Resources</a:t>
            </a:r>
            <a:br>
              <a:rPr lang="en-US" dirty="0"/>
            </a:br>
            <a:endParaRPr lang="en-US" dirty="0"/>
          </a:p>
        </p:txBody>
      </p:sp>
    </p:spTree>
    <p:extLst>
      <p:ext uri="{BB962C8B-B14F-4D97-AF65-F5344CB8AC3E}">
        <p14:creationId xmlns:p14="http://schemas.microsoft.com/office/powerpoint/2010/main" val="403822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AC2D14-DCE4-46BB-896C-7659DDC9022F}"/>
              </a:ext>
            </a:extLst>
          </p:cNvPr>
          <p:cNvSpPr>
            <a:spLocks noGrp="1"/>
          </p:cNvSpPr>
          <p:nvPr>
            <p:ph idx="13"/>
          </p:nvPr>
        </p:nvSpPr>
        <p:spPr>
          <a:xfrm>
            <a:off x="751112" y="1340124"/>
            <a:ext cx="10515600" cy="4863728"/>
          </a:xfrm>
        </p:spPr>
        <p:txBody>
          <a:bodyPr>
            <a:normAutofit fontScale="85000" lnSpcReduction="20000"/>
          </a:bodyPr>
          <a:lstStyle/>
          <a:p>
            <a:pPr marL="0" indent="0">
              <a:buNone/>
            </a:pPr>
            <a:r>
              <a:rPr lang="en-US" dirty="0"/>
              <a:t>These funds are provided to state educational agencies and lead agencies to help recover from the impact of the coronavirus pandemic and to safely reopen schools and sustain safe operations. </a:t>
            </a:r>
          </a:p>
          <a:p>
            <a:pPr marL="0" indent="0">
              <a:buNone/>
            </a:pPr>
            <a:r>
              <a:rPr lang="en-US" dirty="0"/>
              <a:t>The IDEA Part B formula grants assist states in providing a free appropriate public education in the least restrictive environment for children with disabilities ages 3 through 21 (Part B, Sections 611 and 619).</a:t>
            </a:r>
          </a:p>
          <a:p>
            <a:pPr marL="0" indent="0">
              <a:buNone/>
            </a:pPr>
            <a:r>
              <a:rPr lang="en-US" dirty="0"/>
              <a:t>Fact sheet: </a:t>
            </a:r>
            <a:r>
              <a:rPr lang="en-US" dirty="0">
                <a:hlinkClick r:id="rId2"/>
              </a:rPr>
              <a:t>https://www2.ed.gov/policy/speced/leg/arp/arp-idea-fact-sheet.pdf</a:t>
            </a:r>
            <a:endParaRPr lang="en-US" dirty="0"/>
          </a:p>
        </p:txBody>
      </p:sp>
      <p:sp>
        <p:nvSpPr>
          <p:cNvPr id="3" name="Slide Number Placeholder 2">
            <a:extLst>
              <a:ext uri="{FF2B5EF4-FFF2-40B4-BE49-F238E27FC236}">
                <a16:creationId xmlns:a16="http://schemas.microsoft.com/office/drawing/2014/main" id="{4F20BD4D-776D-4F82-9F3B-3C25712FFFBC}"/>
              </a:ext>
            </a:extLst>
          </p:cNvPr>
          <p:cNvSpPr>
            <a:spLocks noGrp="1"/>
          </p:cNvSpPr>
          <p:nvPr>
            <p:ph type="sldNum" sz="quarter" idx="12"/>
          </p:nvPr>
        </p:nvSpPr>
        <p:spPr/>
        <p:txBody>
          <a:bodyPr/>
          <a:lstStyle/>
          <a:p>
            <a:r>
              <a:rPr lang="en-US" dirty="0"/>
              <a:t> American Rescue Plan Act (ARPA) IDEA Part B Supplemental Funds| </a:t>
            </a:r>
            <a:fld id="{C26AAFF7-C4D7-4A72-B8FA-A17532192431}" type="slidenum">
              <a:rPr lang="en-US" smtClean="0"/>
              <a:pPr/>
              <a:t>5</a:t>
            </a:fld>
            <a:endParaRPr lang="en-US" dirty="0"/>
          </a:p>
        </p:txBody>
      </p:sp>
      <p:sp>
        <p:nvSpPr>
          <p:cNvPr id="4" name="Title 3">
            <a:extLst>
              <a:ext uri="{FF2B5EF4-FFF2-40B4-BE49-F238E27FC236}">
                <a16:creationId xmlns:a16="http://schemas.microsoft.com/office/drawing/2014/main" id="{831996D3-F409-42E7-931B-986E2D520AD3}"/>
              </a:ext>
            </a:extLst>
          </p:cNvPr>
          <p:cNvSpPr>
            <a:spLocks noGrp="1"/>
          </p:cNvSpPr>
          <p:nvPr>
            <p:ph type="title"/>
          </p:nvPr>
        </p:nvSpPr>
        <p:spPr>
          <a:xfrm>
            <a:off x="434304" y="309488"/>
            <a:ext cx="10515600" cy="857049"/>
          </a:xfrm>
        </p:spPr>
        <p:txBody>
          <a:bodyPr>
            <a:normAutofit fontScale="90000"/>
          </a:bodyPr>
          <a:lstStyle/>
          <a:p>
            <a:r>
              <a:rPr lang="en-US" dirty="0"/>
              <a:t>IDEA American Rescue Plan Funds</a:t>
            </a:r>
            <a:br>
              <a:rPr lang="en-US" dirty="0"/>
            </a:br>
            <a:endParaRPr lang="en-US" dirty="0"/>
          </a:p>
        </p:txBody>
      </p:sp>
    </p:spTree>
    <p:extLst>
      <p:ext uri="{BB962C8B-B14F-4D97-AF65-F5344CB8AC3E}">
        <p14:creationId xmlns:p14="http://schemas.microsoft.com/office/powerpoint/2010/main" val="10203876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BC50A1-C032-40DB-A699-138DDF876BDC}"/>
              </a:ext>
            </a:extLst>
          </p:cNvPr>
          <p:cNvSpPr>
            <a:spLocks noGrp="1"/>
          </p:cNvSpPr>
          <p:nvPr>
            <p:ph idx="13"/>
          </p:nvPr>
        </p:nvSpPr>
        <p:spPr/>
        <p:txBody>
          <a:bodyPr>
            <a:normAutofit fontScale="85000" lnSpcReduction="20000"/>
          </a:bodyPr>
          <a:lstStyle/>
          <a:p>
            <a:pPr marL="0" indent="0">
              <a:buNone/>
            </a:pPr>
            <a:r>
              <a:rPr lang="en-US" b="1" dirty="0"/>
              <a:t>Now is the time to </a:t>
            </a:r>
            <a:r>
              <a:rPr lang="en-US" b="1" i="1" dirty="0"/>
              <a:t>Prioritize, Analyze and Review </a:t>
            </a:r>
            <a:r>
              <a:rPr lang="en-US" b="1" dirty="0"/>
              <a:t>your funding streams (not just IDEA Part B).</a:t>
            </a:r>
          </a:p>
          <a:p>
            <a:r>
              <a:rPr lang="en-US" sz="3200" dirty="0"/>
              <a:t>Check for expiration date of each funding stream</a:t>
            </a:r>
          </a:p>
          <a:p>
            <a:r>
              <a:rPr lang="en-US" sz="3200" dirty="0"/>
              <a:t>Review how you can spend each funding stream-what is it for? Is it very specific (such as for PPE)?</a:t>
            </a:r>
          </a:p>
          <a:p>
            <a:r>
              <a:rPr lang="en-US" sz="3200" dirty="0"/>
              <a:t>Do I have overlapping funds that can be spent on the same items? Watch out for Supplemental vs. Supplanting restrictions.</a:t>
            </a:r>
          </a:p>
          <a:p>
            <a:r>
              <a:rPr lang="en-US" sz="3200" dirty="0"/>
              <a:t>Is my budget and appropriation in place, does it need approval or adjustment?</a:t>
            </a:r>
          </a:p>
          <a:p>
            <a:r>
              <a:rPr lang="en-US" sz="3200" dirty="0"/>
              <a:t>Do I have a matching effort requirement (like MOE)? </a:t>
            </a:r>
          </a:p>
          <a:p>
            <a:pPr marL="0" indent="0">
              <a:buNone/>
            </a:pPr>
            <a:r>
              <a:rPr lang="en-US" sz="3200" dirty="0"/>
              <a:t>If so, what is my threshold? </a:t>
            </a:r>
          </a:p>
          <a:p>
            <a:endParaRPr lang="en-US" dirty="0"/>
          </a:p>
        </p:txBody>
      </p:sp>
      <p:pic>
        <p:nvPicPr>
          <p:cNvPr id="4" name="Picture 3" descr="Budget clipart school budget, Budget school budget Transparent FREE for  download on WebStockReview 2020">
            <a:extLst>
              <a:ext uri="{FF2B5EF4-FFF2-40B4-BE49-F238E27FC236}">
                <a16:creationId xmlns:a16="http://schemas.microsoft.com/office/drawing/2014/main" id="{72835E75-4704-4FB0-A711-179378CEFE22}"/>
              </a:ext>
            </a:extLst>
          </p:cNvPr>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3675" y="4324603"/>
            <a:ext cx="1540845" cy="171838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7B58EEB-C98A-407A-B217-9EA423E67D3A}"/>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50</a:t>
            </a:fld>
            <a:endParaRPr lang="en-US" dirty="0"/>
          </a:p>
        </p:txBody>
      </p:sp>
      <p:sp>
        <p:nvSpPr>
          <p:cNvPr id="2" name="Title 1">
            <a:extLst>
              <a:ext uri="{FF2B5EF4-FFF2-40B4-BE49-F238E27FC236}">
                <a16:creationId xmlns:a16="http://schemas.microsoft.com/office/drawing/2014/main" id="{C8B54B69-113D-49FA-9726-FB06F9A5A40F}"/>
              </a:ext>
            </a:extLst>
          </p:cNvPr>
          <p:cNvSpPr>
            <a:spLocks noGrp="1"/>
          </p:cNvSpPr>
          <p:nvPr>
            <p:ph type="title"/>
          </p:nvPr>
        </p:nvSpPr>
        <p:spPr>
          <a:xfrm>
            <a:off x="0" y="311085"/>
            <a:ext cx="10949904" cy="677516"/>
          </a:xfrm>
        </p:spPr>
        <p:txBody>
          <a:bodyPr>
            <a:noAutofit/>
          </a:bodyPr>
          <a:lstStyle/>
          <a:p>
            <a:r>
              <a:rPr lang="en-US" sz="3600" dirty="0">
                <a:ea typeface="Cambria" panose="02040503050406030204" pitchFamily="18" charset="0"/>
              </a:rPr>
              <a:t>Fiscal Year End </a:t>
            </a:r>
            <a:r>
              <a:rPr lang="en-US" sz="3600" dirty="0">
                <a:ea typeface="Cambria" panose="02040503050406030204" pitchFamily="18" charset="0"/>
                <a:cs typeface="Arial" panose="020B0604020202020204" pitchFamily="34" charset="0"/>
              </a:rPr>
              <a:t>close out &amp; First Quarter Cleanup</a:t>
            </a:r>
            <a:br>
              <a:rPr lang="en-US" sz="3600" dirty="0">
                <a:ea typeface="Cambria" panose="02040503050406030204" pitchFamily="18" charset="0"/>
                <a:cs typeface="Arial" panose="020B0604020202020204" pitchFamily="34" charset="0"/>
              </a:rPr>
            </a:br>
            <a:endParaRPr lang="en-US" sz="3600" dirty="0">
              <a:ea typeface="Cambria" panose="02040503050406030204" pitchFamily="18" charset="0"/>
            </a:endParaRPr>
          </a:p>
        </p:txBody>
      </p:sp>
    </p:spTree>
    <p:extLst>
      <p:ext uri="{BB962C8B-B14F-4D97-AF65-F5344CB8AC3E}">
        <p14:creationId xmlns:p14="http://schemas.microsoft.com/office/powerpoint/2010/main" val="3514630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6B2365-6DCB-45ED-A52E-27A13C275B04}"/>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51</a:t>
            </a:fld>
            <a:endParaRPr lang="en-US" dirty="0"/>
          </a:p>
        </p:txBody>
      </p:sp>
      <p:pic>
        <p:nvPicPr>
          <p:cNvPr id="5" name="Picture 4">
            <a:extLst>
              <a:ext uri="{FF2B5EF4-FFF2-40B4-BE49-F238E27FC236}">
                <a16:creationId xmlns:a16="http://schemas.microsoft.com/office/drawing/2014/main" id="{055BA4B8-FE7F-4BAE-8408-3D3A781443E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4304" y="5339019"/>
            <a:ext cx="5094959" cy="1325041"/>
          </a:xfrm>
          <a:prstGeom prst="rect">
            <a:avLst/>
          </a:prstGeom>
        </p:spPr>
      </p:pic>
      <p:sp>
        <p:nvSpPr>
          <p:cNvPr id="2" name="Content Placeholder 1">
            <a:extLst>
              <a:ext uri="{FF2B5EF4-FFF2-40B4-BE49-F238E27FC236}">
                <a16:creationId xmlns:a16="http://schemas.microsoft.com/office/drawing/2014/main" id="{6BB58C1B-B18F-4705-B32D-93238B7D82B2}"/>
              </a:ext>
            </a:extLst>
          </p:cNvPr>
          <p:cNvSpPr>
            <a:spLocks noGrp="1"/>
          </p:cNvSpPr>
          <p:nvPr>
            <p:ph idx="13"/>
          </p:nvPr>
        </p:nvSpPr>
        <p:spPr/>
        <p:txBody>
          <a:bodyPr>
            <a:normAutofit lnSpcReduction="10000"/>
          </a:bodyPr>
          <a:lstStyle/>
          <a:p>
            <a:pPr marL="0" indent="0">
              <a:buNone/>
            </a:pPr>
            <a:r>
              <a:rPr lang="en-US" sz="3200" b="1" dirty="0"/>
              <a:t>IDEA Part B Final Application</a:t>
            </a:r>
          </a:p>
          <a:p>
            <a:pPr marL="0" indent="0">
              <a:buNone/>
            </a:pPr>
            <a:r>
              <a:rPr lang="en-US" sz="3200" b="1" dirty="0">
                <a:hlinkClick r:id="rId3"/>
              </a:rPr>
              <a:t>https://apps.sde.idaho.gov/IDEA/Year/27/Home/Home</a:t>
            </a:r>
            <a:endParaRPr lang="en-US" sz="3200" b="1" dirty="0"/>
          </a:p>
          <a:p>
            <a:pPr lvl="1">
              <a:buFont typeface="Wingdings" panose="05000000000000000000" pitchFamily="2" charset="2"/>
              <a:buChar char="Ø"/>
            </a:pPr>
            <a:r>
              <a:rPr lang="en-US" sz="3200" dirty="0">
                <a:solidFill>
                  <a:schemeClr val="bg2">
                    <a:lumMod val="50000"/>
                  </a:schemeClr>
                </a:solidFill>
              </a:rPr>
              <a:t>Opening Date: Preliminary Application Approval Date</a:t>
            </a:r>
          </a:p>
          <a:p>
            <a:pPr lvl="1">
              <a:buFont typeface="Wingdings" panose="05000000000000000000" pitchFamily="2" charset="2"/>
              <a:buChar char="Ø"/>
            </a:pPr>
            <a:r>
              <a:rPr lang="en-US" sz="3200" dirty="0">
                <a:solidFill>
                  <a:schemeClr val="bg2">
                    <a:lumMod val="50000"/>
                  </a:schemeClr>
                </a:solidFill>
              </a:rPr>
              <a:t>Updated Allocations for regular year grants will require a revision to your School Age and Preschool Grant sections</a:t>
            </a:r>
          </a:p>
          <a:p>
            <a:pPr lvl="1">
              <a:buFont typeface="Wingdings" panose="05000000000000000000" pitchFamily="2" charset="2"/>
              <a:buChar char="Ø"/>
            </a:pPr>
            <a:r>
              <a:rPr lang="en-US" sz="3200" dirty="0">
                <a:solidFill>
                  <a:schemeClr val="bg2">
                    <a:lumMod val="50000"/>
                  </a:schemeClr>
                </a:solidFill>
              </a:rPr>
              <a:t>SDE Staff on site at New &amp; Experienced Federal Programs Directors Meeting, Oct 11th-12th, 2021. Help sessions for IDEA Application available.</a:t>
            </a:r>
          </a:p>
          <a:p>
            <a:pPr lvl="1">
              <a:buFont typeface="Wingdings" panose="05000000000000000000" pitchFamily="2" charset="2"/>
              <a:buChar char="Ø"/>
            </a:pPr>
            <a:r>
              <a:rPr lang="en-US" sz="3200" dirty="0">
                <a:solidFill>
                  <a:srgbClr val="FF0000"/>
                </a:solidFill>
              </a:rPr>
              <a:t>Final Applications Due Date: November 15</a:t>
            </a:r>
          </a:p>
          <a:p>
            <a:pPr lvl="1">
              <a:buFont typeface="Wingdings" panose="05000000000000000000" pitchFamily="2" charset="2"/>
              <a:buChar char="Ø"/>
            </a:pPr>
            <a:endParaRPr lang="en-US" sz="3200" dirty="0">
              <a:solidFill>
                <a:srgbClr val="FF0000"/>
              </a:solidFill>
            </a:endParaRPr>
          </a:p>
          <a:p>
            <a:endParaRPr lang="en-US" dirty="0"/>
          </a:p>
        </p:txBody>
      </p:sp>
      <p:sp>
        <p:nvSpPr>
          <p:cNvPr id="4" name="Title 3">
            <a:extLst>
              <a:ext uri="{FF2B5EF4-FFF2-40B4-BE49-F238E27FC236}">
                <a16:creationId xmlns:a16="http://schemas.microsoft.com/office/drawing/2014/main" id="{69FC32F5-9604-4BC2-A910-2F55E3C18055}"/>
              </a:ext>
            </a:extLst>
          </p:cNvPr>
          <p:cNvSpPr>
            <a:spLocks noGrp="1"/>
          </p:cNvSpPr>
          <p:nvPr>
            <p:ph type="title"/>
          </p:nvPr>
        </p:nvSpPr>
        <p:spPr/>
        <p:txBody>
          <a:bodyPr/>
          <a:lstStyle/>
          <a:p>
            <a:r>
              <a:rPr lang="en-US" dirty="0"/>
              <a:t>Important Dates &amp; Info.	</a:t>
            </a:r>
          </a:p>
        </p:txBody>
      </p:sp>
    </p:spTree>
    <p:extLst>
      <p:ext uri="{BB962C8B-B14F-4D97-AF65-F5344CB8AC3E}">
        <p14:creationId xmlns:p14="http://schemas.microsoft.com/office/powerpoint/2010/main" val="2575269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74BF39-AAAA-4FF7-B8FB-5626A5AA202A}"/>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52</a:t>
            </a:fld>
            <a:endParaRPr lang="en-US" dirty="0"/>
          </a:p>
        </p:txBody>
      </p:sp>
      <p:sp>
        <p:nvSpPr>
          <p:cNvPr id="4" name="Title 3">
            <a:extLst>
              <a:ext uri="{FF2B5EF4-FFF2-40B4-BE49-F238E27FC236}">
                <a16:creationId xmlns:a16="http://schemas.microsoft.com/office/drawing/2014/main" id="{25BE0F71-ABA0-4EA3-99C2-89FED56CF0BF}"/>
              </a:ext>
            </a:extLst>
          </p:cNvPr>
          <p:cNvSpPr>
            <a:spLocks noGrp="1"/>
          </p:cNvSpPr>
          <p:nvPr>
            <p:ph type="title"/>
          </p:nvPr>
        </p:nvSpPr>
        <p:spPr/>
        <p:txBody>
          <a:bodyPr/>
          <a:lstStyle/>
          <a:p>
            <a:r>
              <a:rPr lang="en-US" dirty="0"/>
              <a:t>IDEA Part B Application Resources</a:t>
            </a:r>
          </a:p>
        </p:txBody>
      </p:sp>
      <p:sp>
        <p:nvSpPr>
          <p:cNvPr id="7" name="Content Placeholder 6">
            <a:extLst>
              <a:ext uri="{FF2B5EF4-FFF2-40B4-BE49-F238E27FC236}">
                <a16:creationId xmlns:a16="http://schemas.microsoft.com/office/drawing/2014/main" id="{D315C87A-0B77-403F-A553-6A04D5967839}"/>
              </a:ext>
            </a:extLst>
          </p:cNvPr>
          <p:cNvSpPr>
            <a:spLocks noGrp="1"/>
          </p:cNvSpPr>
          <p:nvPr>
            <p:ph idx="13"/>
          </p:nvPr>
        </p:nvSpPr>
        <p:spPr>
          <a:xfrm>
            <a:off x="434304" y="1340124"/>
            <a:ext cx="10832408" cy="4351338"/>
          </a:xfrm>
        </p:spPr>
        <p:txBody>
          <a:bodyPr>
            <a:normAutofit fontScale="85000" lnSpcReduction="20000"/>
          </a:bodyPr>
          <a:lstStyle/>
          <a:p>
            <a:r>
              <a:rPr lang="en-US" b="1" dirty="0"/>
              <a:t>Here’s a link to a video that is how to prepare your IDEA Application. </a:t>
            </a:r>
            <a:r>
              <a:rPr lang="en-US" u="sng" dirty="0">
                <a:hlinkClick r:id="rId2"/>
              </a:rPr>
              <a:t>https://idhttps://apps.sde.idaho.gov/IDEA/Year/27/Home/Homeahotc.com/Resources/View/ID/692</a:t>
            </a:r>
            <a:endParaRPr lang="en-US" u="sng" dirty="0"/>
          </a:p>
          <a:p>
            <a:r>
              <a:rPr lang="en-US" b="1" dirty="0"/>
              <a:t>Link to Application instructions: </a:t>
            </a:r>
            <a:r>
              <a:rPr lang="en-US" dirty="0">
                <a:hlinkClick r:id="rId3"/>
              </a:rPr>
              <a:t>https://apps.sde.idaho.gov/IDEA/Content/files/2018-2019IDEAPartBApplicationInstructions.pdf</a:t>
            </a:r>
            <a:endParaRPr lang="en-US" dirty="0"/>
          </a:p>
          <a:p>
            <a:r>
              <a:rPr lang="en-US" b="1" dirty="0"/>
              <a:t>Here’s a link to the IDEA Part B Funding Manual:</a:t>
            </a:r>
          </a:p>
          <a:p>
            <a:pPr marL="0" indent="0">
              <a:buNone/>
            </a:pPr>
            <a:r>
              <a:rPr lang="en-US" dirty="0">
                <a:hlinkClick r:id="rId4"/>
              </a:rPr>
              <a:t>https://apps.sde.idaho.gov/IDEA/Content/files/IDEA-Part-B-Funding-Manual.pdf</a:t>
            </a:r>
            <a:endParaRPr lang="en-US" dirty="0"/>
          </a:p>
          <a:p>
            <a:endParaRPr lang="en-US" dirty="0"/>
          </a:p>
        </p:txBody>
      </p:sp>
    </p:spTree>
    <p:extLst>
      <p:ext uri="{BB962C8B-B14F-4D97-AF65-F5344CB8AC3E}">
        <p14:creationId xmlns:p14="http://schemas.microsoft.com/office/powerpoint/2010/main" val="962252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625039-399C-4118-8000-C77464F4C599}"/>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53</a:t>
            </a:fld>
            <a:endParaRPr lang="en-US" dirty="0"/>
          </a:p>
        </p:txBody>
      </p:sp>
      <p:pic>
        <p:nvPicPr>
          <p:cNvPr id="5" name="Picture 4" descr="New this year- “How to fix common IDEA errors”.&#10;This will show you how to fix the errors in the application, with full screen shots. &#10;https://apps.sde.idaho.gov/IDEA/Content/files/Top-Errors-In-IDEA.pdf&#10;">
            <a:extLst>
              <a:ext uri="{FF2B5EF4-FFF2-40B4-BE49-F238E27FC236}">
                <a16:creationId xmlns:a16="http://schemas.microsoft.com/office/drawing/2014/main" id="{6688A3BE-EF3E-4EB5-90ED-BF01D58040A9}"/>
              </a:ext>
            </a:extLst>
          </p:cNvPr>
          <p:cNvPicPr>
            <a:picLocks noChangeAspect="1"/>
          </p:cNvPicPr>
          <p:nvPr/>
        </p:nvPicPr>
        <p:blipFill>
          <a:blip r:embed="rId2"/>
          <a:stretch>
            <a:fillRect/>
          </a:stretch>
        </p:blipFill>
        <p:spPr>
          <a:xfrm>
            <a:off x="751112" y="3756981"/>
            <a:ext cx="7811590" cy="2638793"/>
          </a:xfrm>
          <a:prstGeom prst="rect">
            <a:avLst/>
          </a:prstGeom>
        </p:spPr>
      </p:pic>
      <p:sp>
        <p:nvSpPr>
          <p:cNvPr id="2" name="Content Placeholder 1" descr="New this year- “How to fix common IDEA errors”.&#10;This will show you how to fix the errors in the application, with full screen shots. &#10;https://apps.sde.idaho.gov/IDEA/Content/files/Top-Errors-In-IDEA.pdf&#10;">
            <a:extLst>
              <a:ext uri="{FF2B5EF4-FFF2-40B4-BE49-F238E27FC236}">
                <a16:creationId xmlns:a16="http://schemas.microsoft.com/office/drawing/2014/main" id="{4DAC38EF-69DB-48CD-81F9-8E674D7F42FF}"/>
              </a:ext>
            </a:extLst>
          </p:cNvPr>
          <p:cNvSpPr>
            <a:spLocks noGrp="1"/>
          </p:cNvSpPr>
          <p:nvPr>
            <p:ph idx="13"/>
          </p:nvPr>
        </p:nvSpPr>
        <p:spPr>
          <a:xfrm>
            <a:off x="751113" y="1340124"/>
            <a:ext cx="10615582" cy="2204934"/>
          </a:xfrm>
        </p:spPr>
        <p:txBody>
          <a:bodyPr>
            <a:normAutofit fontScale="92500" lnSpcReduction="20000"/>
          </a:bodyPr>
          <a:lstStyle/>
          <a:p>
            <a:r>
              <a:rPr lang="en-US" dirty="0"/>
              <a:t>New this year- “How to fix common IDEA errors”.</a:t>
            </a:r>
          </a:p>
          <a:p>
            <a:pPr lvl="1"/>
            <a:r>
              <a:rPr lang="en-US" dirty="0"/>
              <a:t>This will show you how to fix the errors in the application, with full screen shots. </a:t>
            </a:r>
          </a:p>
          <a:p>
            <a:r>
              <a:rPr lang="en-US" dirty="0">
                <a:hlinkClick r:id="rId3"/>
              </a:rPr>
              <a:t>https://apps.sde.idaho.gov/IDEA/Content/files/Top-Errors-In-IDEA.pdf</a:t>
            </a:r>
            <a:endParaRPr lang="en-US" dirty="0"/>
          </a:p>
        </p:txBody>
      </p:sp>
      <p:sp>
        <p:nvSpPr>
          <p:cNvPr id="4" name="Title 3">
            <a:extLst>
              <a:ext uri="{FF2B5EF4-FFF2-40B4-BE49-F238E27FC236}">
                <a16:creationId xmlns:a16="http://schemas.microsoft.com/office/drawing/2014/main" id="{6DABB145-FAB6-4D04-AE70-8314270AD1D7}"/>
              </a:ext>
            </a:extLst>
          </p:cNvPr>
          <p:cNvSpPr>
            <a:spLocks noGrp="1"/>
          </p:cNvSpPr>
          <p:nvPr>
            <p:ph type="title"/>
          </p:nvPr>
        </p:nvSpPr>
        <p:spPr/>
        <p:txBody>
          <a:bodyPr/>
          <a:lstStyle/>
          <a:p>
            <a:r>
              <a:rPr lang="en-US" dirty="0"/>
              <a:t>Helpful New Resources</a:t>
            </a:r>
          </a:p>
        </p:txBody>
      </p:sp>
    </p:spTree>
    <p:extLst>
      <p:ext uri="{BB962C8B-B14F-4D97-AF65-F5344CB8AC3E}">
        <p14:creationId xmlns:p14="http://schemas.microsoft.com/office/powerpoint/2010/main" val="25390325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E6A8CE-6A35-4640-9ED2-14D22211303C}"/>
              </a:ext>
            </a:extLst>
          </p:cNvPr>
          <p:cNvSpPr>
            <a:spLocks noGrp="1"/>
          </p:cNvSpPr>
          <p:nvPr>
            <p:ph type="sldNum" sz="quarter" idx="12"/>
          </p:nvPr>
        </p:nvSpPr>
        <p:spPr/>
        <p:txBody>
          <a:bodyPr/>
          <a:lstStyle/>
          <a:p>
            <a:r>
              <a:rPr lang="en-US" dirty="0"/>
              <a:t> American Rescue Plan Act (ARPA) IDEA Part B Supplemental Funds | </a:t>
            </a:r>
            <a:fld id="{C26AAFF7-C4D7-4A72-B8FA-A17532192431}" type="slidenum">
              <a:rPr lang="en-US" smtClean="0"/>
              <a:pPr/>
              <a:t>54</a:t>
            </a:fld>
            <a:endParaRPr lang="en-US" dirty="0"/>
          </a:p>
        </p:txBody>
      </p:sp>
      <p:pic>
        <p:nvPicPr>
          <p:cNvPr id="1026" name="Picture 2" descr="Free Thank You Clipart, Download Free Thank You Clipart png images, Free  ClipArts on Clipart Library">
            <a:extLst>
              <a:ext uri="{FF2B5EF4-FFF2-40B4-BE49-F238E27FC236}">
                <a16:creationId xmlns:a16="http://schemas.microsoft.com/office/drawing/2014/main" id="{E65D9D70-F60E-43A0-AF7F-45345EA7D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792" y="4238356"/>
            <a:ext cx="2126241" cy="215741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000074F7-B1DE-4807-8914-9A395BD431D2}"/>
              </a:ext>
            </a:extLst>
          </p:cNvPr>
          <p:cNvSpPr>
            <a:spLocks noGrp="1"/>
          </p:cNvSpPr>
          <p:nvPr>
            <p:ph idx="13"/>
          </p:nvPr>
        </p:nvSpPr>
        <p:spPr>
          <a:xfrm>
            <a:off x="751112" y="1340124"/>
            <a:ext cx="9978801" cy="4546326"/>
          </a:xfrm>
        </p:spPr>
        <p:txBody>
          <a:bodyPr>
            <a:normAutofit/>
          </a:bodyPr>
          <a:lstStyle/>
          <a:p>
            <a:r>
              <a:rPr lang="en-US" dirty="0"/>
              <a:t>Big thank you to the SDE Programming and Project Development staff for quickly designing and implementing the ARPA IDEA Part B segments of the IDEA Application.</a:t>
            </a:r>
          </a:p>
          <a:p>
            <a:r>
              <a:rPr lang="en-US" dirty="0"/>
              <a:t>Thank you All for your hard work and dedication to the children in our communities!</a:t>
            </a:r>
          </a:p>
        </p:txBody>
      </p:sp>
      <p:sp>
        <p:nvSpPr>
          <p:cNvPr id="4" name="Title 3">
            <a:extLst>
              <a:ext uri="{FF2B5EF4-FFF2-40B4-BE49-F238E27FC236}">
                <a16:creationId xmlns:a16="http://schemas.microsoft.com/office/drawing/2014/main" id="{76737031-2EAC-40DF-BBC0-E8740AF99E97}"/>
              </a:ext>
            </a:extLst>
          </p:cNvPr>
          <p:cNvSpPr>
            <a:spLocks noGrp="1"/>
          </p:cNvSpPr>
          <p:nvPr>
            <p:ph type="title"/>
          </p:nvPr>
        </p:nvSpPr>
        <p:spPr/>
        <p:txBody>
          <a:bodyPr/>
          <a:lstStyle/>
          <a:p>
            <a:r>
              <a:rPr lang="en-US" dirty="0"/>
              <a:t>Special Thanks	</a:t>
            </a:r>
          </a:p>
        </p:txBody>
      </p:sp>
    </p:spTree>
    <p:extLst>
      <p:ext uri="{BB962C8B-B14F-4D97-AF65-F5344CB8AC3E}">
        <p14:creationId xmlns:p14="http://schemas.microsoft.com/office/powerpoint/2010/main" val="1264910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31C5869-4987-49D5-BCBC-9FD3A9D72783}"/>
              </a:ext>
              <a:ext uri="{C183D7F6-B498-43B3-948B-1728B52AA6E4}">
                <adec:decorative xmlns:adec="http://schemas.microsoft.com/office/drawing/2017/decorative" val="1"/>
              </a:ext>
            </a:extLst>
          </p:cNvPr>
          <p:cNvPicPr>
            <a:picLocks noGrp="1" noChangeAspect="1"/>
          </p:cNvPicPr>
          <p:nvPr>
            <p:ph idx="13"/>
          </p:nvPr>
        </p:nvPicPr>
        <p:blipFill>
          <a:blip r:embed="rId2"/>
          <a:stretch>
            <a:fillRect/>
          </a:stretch>
        </p:blipFill>
        <p:spPr>
          <a:xfrm>
            <a:off x="3022973" y="1558376"/>
            <a:ext cx="5971429" cy="3914286"/>
          </a:xfrm>
          <a:prstGeom prst="rect">
            <a:avLst/>
          </a:prstGeom>
        </p:spPr>
      </p:pic>
      <p:sp>
        <p:nvSpPr>
          <p:cNvPr id="2" name="Title 1">
            <a:extLst>
              <a:ext uri="{FF2B5EF4-FFF2-40B4-BE49-F238E27FC236}">
                <a16:creationId xmlns:a16="http://schemas.microsoft.com/office/drawing/2014/main" id="{EE8D4E87-B67A-4341-B571-BD61E0949DD2}"/>
              </a:ext>
            </a:extLst>
          </p:cNvPr>
          <p:cNvSpPr>
            <a:spLocks noGrp="1"/>
          </p:cNvSpPr>
          <p:nvPr>
            <p:ph type="title"/>
          </p:nvPr>
        </p:nvSpPr>
        <p:spPr/>
        <p:txBody>
          <a:bodyPr/>
          <a:lstStyle/>
          <a:p>
            <a:r>
              <a:rPr lang="en-US" dirty="0"/>
              <a:t>Questions???</a:t>
            </a:r>
          </a:p>
        </p:txBody>
      </p:sp>
      <p:sp>
        <p:nvSpPr>
          <p:cNvPr id="5" name="Slide Number Placeholder 2">
            <a:extLst>
              <a:ext uri="{FF2B5EF4-FFF2-40B4-BE49-F238E27FC236}">
                <a16:creationId xmlns:a16="http://schemas.microsoft.com/office/drawing/2014/main" id="{E475348C-9DAD-4F93-9898-7FEABFE23DDF}"/>
              </a:ext>
            </a:extLst>
          </p:cNvPr>
          <p:cNvSpPr>
            <a:spLocks noGrp="1"/>
          </p:cNvSpPr>
          <p:nvPr>
            <p:ph type="sldNum" sz="quarter" idx="12"/>
          </p:nvPr>
        </p:nvSpPr>
        <p:spPr>
          <a:xfrm>
            <a:off x="9228406" y="6395774"/>
            <a:ext cx="2745456" cy="365125"/>
          </a:xfrm>
        </p:spPr>
        <p:txBody>
          <a:bodyPr/>
          <a:lstStyle/>
          <a:p>
            <a:r>
              <a:rPr lang="en-US" dirty="0"/>
              <a:t>American Rescue Plan Act (ARPA) IDEA Part B Supplemental Funds | </a:t>
            </a:r>
            <a:fld id="{C26AAFF7-C4D7-4A72-B8FA-A17532192431}" type="slidenum">
              <a:rPr lang="en-US" smtClean="0"/>
              <a:pPr/>
              <a:t>55</a:t>
            </a:fld>
            <a:endParaRPr lang="en-US" dirty="0"/>
          </a:p>
        </p:txBody>
      </p:sp>
    </p:spTree>
    <p:extLst>
      <p:ext uri="{BB962C8B-B14F-4D97-AF65-F5344CB8AC3E}">
        <p14:creationId xmlns:p14="http://schemas.microsoft.com/office/powerpoint/2010/main" val="51044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04473C58-40D3-4441-A2EF-8E0061C9BF7B}"/>
              </a:ext>
            </a:extLst>
          </p:cNvPr>
          <p:cNvSpPr>
            <a:spLocks noGrp="1"/>
          </p:cNvSpPr>
          <p:nvPr>
            <p:ph type="sldNum" sz="quarter" idx="12"/>
          </p:nvPr>
        </p:nvSpPr>
        <p:spPr>
          <a:xfrm>
            <a:off x="9114778" y="6395774"/>
            <a:ext cx="2859083" cy="365125"/>
          </a:xfrm>
        </p:spPr>
        <p:txBody>
          <a:bodyPr/>
          <a:lstStyle/>
          <a:p>
            <a:r>
              <a:rPr lang="en-US" dirty="0"/>
              <a:t>American Rescue Plan Act (ARPA) IDEA Part B Supplemental Funds | </a:t>
            </a:r>
            <a:fld id="{C26AAFF7-C4D7-4A72-B8FA-A17532192431}" type="slidenum">
              <a:rPr lang="en-US" smtClean="0"/>
              <a:pPr/>
              <a:t>56</a:t>
            </a:fld>
            <a:endParaRPr lang="en-US" dirty="0"/>
          </a:p>
        </p:txBody>
      </p:sp>
      <p:pic>
        <p:nvPicPr>
          <p:cNvPr id="1028" name="Picture 4" descr="Image result for here to hel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4" y="2341517"/>
            <a:ext cx="2952751" cy="26130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Image of a phone and email address to emphasize the contact information listed in the slide" title="Phone and Email Address"/>
          <p:cNvPicPr>
            <a:picLocks noChangeAspect="1"/>
          </p:cNvPicPr>
          <p:nvPr/>
        </p:nvPicPr>
        <p:blipFill>
          <a:blip r:embed="rId3"/>
          <a:stretch>
            <a:fillRect/>
          </a:stretch>
        </p:blipFill>
        <p:spPr>
          <a:xfrm>
            <a:off x="8510587" y="2354170"/>
            <a:ext cx="2859082" cy="2860768"/>
          </a:xfrm>
          <a:prstGeom prst="rect">
            <a:avLst/>
          </a:prstGeom>
        </p:spPr>
      </p:pic>
      <p:sp>
        <p:nvSpPr>
          <p:cNvPr id="5" name="TextBox 15" descr="Special Education Funding and Fiscal Accountability Office contact information such as phone number and email address." title="Contact Information"/>
          <p:cNvSpPr txBox="1">
            <a:spLocks noChangeArrowheads="1"/>
          </p:cNvSpPr>
          <p:nvPr/>
        </p:nvSpPr>
        <p:spPr bwMode="auto">
          <a:xfrm>
            <a:off x="590549" y="1385888"/>
            <a:ext cx="105822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defRPr/>
            </a:pPr>
            <a:r>
              <a:rPr lang="en-US" altLang="en-US" sz="1800" b="1" dirty="0"/>
              <a:t>Dr. Charlie Silva</a:t>
            </a:r>
          </a:p>
          <a:p>
            <a:pPr algn="ctr" eaLnBrk="1" hangingPunct="1">
              <a:defRPr/>
            </a:pPr>
            <a:r>
              <a:rPr lang="en-US" altLang="en-US" sz="1800" dirty="0"/>
              <a:t>Special Education Director</a:t>
            </a:r>
          </a:p>
          <a:p>
            <a:pPr algn="ctr" eaLnBrk="1" hangingPunct="1">
              <a:defRPr/>
            </a:pPr>
            <a:r>
              <a:rPr lang="en-US" altLang="en-US" sz="1800" dirty="0">
                <a:hlinkClick r:id="rId4" tooltip="email address of Special Education State Director"/>
              </a:rPr>
              <a:t>csilva@sde.idaho.gov</a:t>
            </a:r>
            <a:endParaRPr lang="en-US" altLang="en-US" sz="1800" dirty="0"/>
          </a:p>
          <a:p>
            <a:pPr algn="ctr" eaLnBrk="1" hangingPunct="1">
              <a:defRPr/>
            </a:pPr>
            <a:r>
              <a:rPr lang="en-US" altLang="en-US" sz="1800" dirty="0"/>
              <a:t>Phone: (208) 332-6806</a:t>
            </a:r>
          </a:p>
          <a:p>
            <a:pPr algn="ctr" eaLnBrk="1" hangingPunct="1">
              <a:defRPr/>
            </a:pPr>
            <a:endParaRPr lang="en-US" altLang="en-US" sz="1800" dirty="0"/>
          </a:p>
          <a:p>
            <a:pPr algn="ctr" eaLnBrk="1" hangingPunct="1">
              <a:defRPr/>
            </a:pPr>
            <a:r>
              <a:rPr lang="en-US" altLang="en-US" sz="1800" b="1" dirty="0"/>
              <a:t>Lisa Pofelski-Rosa</a:t>
            </a:r>
          </a:p>
          <a:p>
            <a:pPr algn="ctr" eaLnBrk="1" hangingPunct="1">
              <a:defRPr/>
            </a:pPr>
            <a:r>
              <a:rPr lang="en-US" sz="1800" dirty="0"/>
              <a:t>Principal Financial Specialist</a:t>
            </a:r>
          </a:p>
          <a:p>
            <a:pPr algn="ctr" eaLnBrk="1" hangingPunct="1">
              <a:buFontTx/>
              <a:buNone/>
            </a:pPr>
            <a:r>
              <a:rPr lang="en-US" sz="1800" dirty="0">
                <a:hlinkClick r:id="rId5" tooltip="email address of Special Education Funding and Accountability Coordinator"/>
              </a:rPr>
              <a:t>Lpofelskirosa@sde.idaho.gov</a:t>
            </a:r>
            <a:endParaRPr lang="en-US" sz="1800" dirty="0"/>
          </a:p>
          <a:p>
            <a:pPr algn="ctr" eaLnBrk="1" hangingPunct="1">
              <a:buFontTx/>
              <a:buNone/>
            </a:pPr>
            <a:r>
              <a:rPr lang="en-US" sz="1800" dirty="0"/>
              <a:t>Phone: (208)332-6916</a:t>
            </a:r>
          </a:p>
          <a:p>
            <a:pPr algn="ctr" eaLnBrk="1" hangingPunct="1">
              <a:buFontTx/>
              <a:buNone/>
            </a:pPr>
            <a:endParaRPr lang="en-US" sz="1800" b="1" dirty="0"/>
          </a:p>
          <a:p>
            <a:pPr algn="ctr" eaLnBrk="1" hangingPunct="1">
              <a:buFontTx/>
              <a:buNone/>
            </a:pPr>
            <a:r>
              <a:rPr lang="en-US" sz="1800" b="1" dirty="0"/>
              <a:t>Grace Dehner</a:t>
            </a:r>
          </a:p>
          <a:p>
            <a:pPr algn="ctr" eaLnBrk="1" hangingPunct="1">
              <a:buFontTx/>
              <a:buNone/>
              <a:defRPr/>
            </a:pPr>
            <a:r>
              <a:rPr lang="en-US" sz="1800" dirty="0"/>
              <a:t>Contracts &amp; Fiscal Specialist</a:t>
            </a:r>
          </a:p>
          <a:p>
            <a:pPr algn="ctr" eaLnBrk="1" hangingPunct="1">
              <a:buFontTx/>
              <a:buNone/>
            </a:pPr>
            <a:r>
              <a:rPr lang="en-US" sz="1800" dirty="0">
                <a:ea typeface="ＭＳ Ｐゴシック" pitchFamily="34" charset="-128"/>
                <a:hlinkClick r:id="rId6" tooltip="email addess of Contract and Fiscal Specialist"/>
              </a:rPr>
              <a:t>gdehner@sde.idaho.gov</a:t>
            </a:r>
            <a:endParaRPr lang="en-US" sz="1800" dirty="0">
              <a:ea typeface="ＭＳ Ｐゴシック" pitchFamily="34" charset="-128"/>
            </a:endParaRPr>
          </a:p>
          <a:p>
            <a:pPr algn="ctr" eaLnBrk="1" hangingPunct="1">
              <a:buFontTx/>
              <a:buNone/>
            </a:pPr>
            <a:r>
              <a:rPr lang="en-US" sz="1800" dirty="0">
                <a:ea typeface="ＭＳ Ｐゴシック" pitchFamily="34" charset="-128"/>
              </a:rPr>
              <a:t>Phone: (208) 332-6910</a:t>
            </a:r>
          </a:p>
          <a:p>
            <a:pPr eaLnBrk="1" hangingPunct="1">
              <a:buFontTx/>
              <a:buNone/>
            </a:pPr>
            <a:endParaRPr lang="en-US" sz="1800" dirty="0">
              <a:ea typeface="ＭＳ Ｐゴシック" pitchFamily="34" charset="-128"/>
            </a:endParaRPr>
          </a:p>
          <a:p>
            <a:pPr algn="ctr" eaLnBrk="1" hangingPunct="1">
              <a:buFontTx/>
              <a:buNone/>
            </a:pPr>
            <a:r>
              <a:rPr lang="en-US" sz="1800" dirty="0">
                <a:ea typeface="ＭＳ Ｐゴシック" pitchFamily="34" charset="-128"/>
              </a:rPr>
              <a:t>Website: </a:t>
            </a:r>
            <a:r>
              <a:rPr lang="en-US" sz="1800" dirty="0">
                <a:ea typeface="ＭＳ Ｐゴシック" pitchFamily="34" charset="-128"/>
                <a:hlinkClick r:id="rId7" tooltip="Special Education Funding and Fiscal Accountability webpage"/>
              </a:rPr>
              <a:t>http://www.sde.idaho.gov/sped</a:t>
            </a:r>
            <a:r>
              <a:rPr lang="en-US" sz="1800" dirty="0">
                <a:solidFill>
                  <a:schemeClr val="tx1">
                    <a:lumMod val="65000"/>
                    <a:lumOff val="35000"/>
                  </a:schemeClr>
                </a:solidFill>
                <a:ea typeface="ＭＳ Ｐゴシック" pitchFamily="34" charset="-128"/>
                <a:hlinkClick r:id="rId7" tooltip="Special Education Funding and Fiscal Accountability webpage"/>
              </a:rPr>
              <a:t>/ </a:t>
            </a:r>
            <a:endParaRPr lang="en-US" altLang="en-US" sz="1800" b="1" dirty="0">
              <a:solidFill>
                <a:schemeClr val="tx1">
                  <a:lumMod val="65000"/>
                  <a:lumOff val="35000"/>
                </a:schemeClr>
              </a:solidFill>
              <a:cs typeface="+mn-cs"/>
            </a:endParaRPr>
          </a:p>
        </p:txBody>
      </p:sp>
      <p:sp>
        <p:nvSpPr>
          <p:cNvPr id="4" name="Title 3"/>
          <p:cNvSpPr>
            <a:spLocks noGrp="1"/>
          </p:cNvSpPr>
          <p:nvPr>
            <p:ph type="title"/>
          </p:nvPr>
        </p:nvSpPr>
        <p:spPr>
          <a:xfrm>
            <a:off x="68544" y="45298"/>
            <a:ext cx="10515600" cy="988601"/>
          </a:xfrm>
        </p:spPr>
        <p:txBody>
          <a:bodyPr>
            <a:normAutofit fontScale="90000"/>
          </a:bodyPr>
          <a:lstStyle/>
          <a:p>
            <a:r>
              <a:rPr lang="en-US" dirty="0"/>
              <a:t>Special Education Funding Contact Information</a:t>
            </a:r>
          </a:p>
        </p:txBody>
      </p:sp>
    </p:spTree>
    <p:extLst>
      <p:ext uri="{BB962C8B-B14F-4D97-AF65-F5344CB8AC3E}">
        <p14:creationId xmlns:p14="http://schemas.microsoft.com/office/powerpoint/2010/main" val="36356818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A060BD6B-4397-49CF-95DE-7F3551056105}"/>
              </a:ext>
            </a:extLst>
          </p:cNvPr>
          <p:cNvSpPr>
            <a:spLocks noGrp="1"/>
          </p:cNvSpPr>
          <p:nvPr>
            <p:ph type="sldNum" sz="quarter" idx="12"/>
          </p:nvPr>
        </p:nvSpPr>
        <p:spPr>
          <a:xfrm>
            <a:off x="9369082" y="6395774"/>
            <a:ext cx="2604779" cy="365125"/>
          </a:xfrm>
        </p:spPr>
        <p:txBody>
          <a:bodyPr/>
          <a:lstStyle/>
          <a:p>
            <a:r>
              <a:rPr lang="en-US" dirty="0"/>
              <a:t>American Rescue Plan Act (ARPA) IDEA Part B Supplemental Funds | </a:t>
            </a:r>
            <a:fld id="{C26AAFF7-C4D7-4A72-B8FA-A17532192431}" type="slidenum">
              <a:rPr lang="en-US" smtClean="0"/>
              <a:pPr/>
              <a:t>57</a:t>
            </a:fld>
            <a:endParaRPr lang="en-US" dirty="0"/>
          </a:p>
        </p:txBody>
      </p:sp>
      <p:sp>
        <p:nvSpPr>
          <p:cNvPr id="4" name="Subtitle 2"/>
          <p:cNvSpPr txBox="1">
            <a:spLocks/>
          </p:cNvSpPr>
          <p:nvPr/>
        </p:nvSpPr>
        <p:spPr>
          <a:xfrm>
            <a:off x="406507" y="2145324"/>
            <a:ext cx="9651894" cy="2286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b="1" cap="none" dirty="0">
                <a:solidFill>
                  <a:schemeClr val="tx1">
                    <a:lumMod val="90000"/>
                    <a:lumOff val="10000"/>
                  </a:schemeClr>
                </a:solidFill>
              </a:rPr>
              <a:t>Lisa Pofelski-Rosa</a:t>
            </a:r>
            <a:r>
              <a:rPr lang="en-US" cap="none" dirty="0">
                <a:solidFill>
                  <a:schemeClr val="tx1">
                    <a:lumMod val="90000"/>
                    <a:lumOff val="10000"/>
                  </a:schemeClr>
                </a:solidFill>
              </a:rPr>
              <a:t>| Principal Financial Specialist</a:t>
            </a:r>
          </a:p>
          <a:p>
            <a:pPr>
              <a:lnSpc>
                <a:spcPct val="150000"/>
              </a:lnSpc>
            </a:pPr>
            <a:r>
              <a:rPr lang="en-US" cap="none" dirty="0">
                <a:solidFill>
                  <a:schemeClr val="tx1">
                    <a:lumMod val="90000"/>
                    <a:lumOff val="10000"/>
                  </a:schemeClr>
                </a:solidFill>
              </a:rPr>
              <a:t>Special Education Funding and Accountability Coordinator</a:t>
            </a:r>
          </a:p>
          <a:p>
            <a:pPr>
              <a:lnSpc>
                <a:spcPct val="110000"/>
              </a:lnSpc>
              <a:spcBef>
                <a:spcPts val="0"/>
              </a:spcBef>
            </a:pPr>
            <a:r>
              <a:rPr lang="en-US" cap="none" dirty="0">
                <a:solidFill>
                  <a:schemeClr val="tx1">
                    <a:lumMod val="90000"/>
                    <a:lumOff val="10000"/>
                  </a:schemeClr>
                </a:solidFill>
              </a:rPr>
              <a:t>Idaho State Department of Education</a:t>
            </a:r>
          </a:p>
          <a:p>
            <a:pPr>
              <a:lnSpc>
                <a:spcPct val="110000"/>
              </a:lnSpc>
              <a:spcBef>
                <a:spcPts val="0"/>
              </a:spcBef>
            </a:pPr>
            <a:r>
              <a:rPr lang="en-US" cap="none" dirty="0">
                <a:solidFill>
                  <a:schemeClr val="tx1">
                    <a:lumMod val="90000"/>
                    <a:lumOff val="10000"/>
                  </a:schemeClr>
                </a:solidFill>
              </a:rPr>
              <a:t>650 W State Street, Boise, ID 83702</a:t>
            </a:r>
          </a:p>
          <a:p>
            <a:pPr>
              <a:lnSpc>
                <a:spcPct val="110000"/>
              </a:lnSpc>
              <a:spcBef>
                <a:spcPts val="0"/>
              </a:spcBef>
            </a:pPr>
            <a:r>
              <a:rPr lang="en-US" cap="none" dirty="0">
                <a:solidFill>
                  <a:schemeClr val="tx1">
                    <a:lumMod val="90000"/>
                    <a:lumOff val="10000"/>
                  </a:schemeClr>
                </a:solidFill>
              </a:rPr>
              <a:t>208 332 6916 </a:t>
            </a:r>
          </a:p>
          <a:p>
            <a:pPr>
              <a:lnSpc>
                <a:spcPct val="110000"/>
              </a:lnSpc>
              <a:spcBef>
                <a:spcPts val="0"/>
              </a:spcBef>
            </a:pPr>
            <a:r>
              <a:rPr lang="en-US" sz="1800" cap="none" dirty="0">
                <a:solidFill>
                  <a:schemeClr val="tx1">
                    <a:lumMod val="90000"/>
                    <a:lumOff val="10000"/>
                  </a:schemeClr>
                </a:solidFill>
                <a:hlinkClick r:id="rId2" tooltip="email address"/>
              </a:rPr>
              <a:t>Lpofelskirosa@sde.idaho.gov</a:t>
            </a:r>
            <a:endParaRPr lang="en-US" sz="1800" cap="none" dirty="0">
              <a:solidFill>
                <a:schemeClr val="tx1">
                  <a:lumMod val="90000"/>
                  <a:lumOff val="10000"/>
                </a:schemeClr>
              </a:solidFill>
            </a:endParaRPr>
          </a:p>
          <a:p>
            <a:pPr>
              <a:lnSpc>
                <a:spcPct val="110000"/>
              </a:lnSpc>
              <a:spcBef>
                <a:spcPts val="0"/>
              </a:spcBef>
            </a:pPr>
            <a:r>
              <a:rPr lang="en-US" sz="1800" cap="none" dirty="0">
                <a:solidFill>
                  <a:schemeClr val="tx1">
                    <a:lumMod val="90000"/>
                    <a:lumOff val="10000"/>
                  </a:schemeClr>
                </a:solidFill>
                <a:hlinkClick r:id="rId3" tooltip="Idaho State Department of Education Website"/>
              </a:rPr>
              <a:t>www.sde.idaho.gov</a:t>
            </a:r>
            <a:endParaRPr lang="en-US" sz="1800" cap="none" dirty="0">
              <a:solidFill>
                <a:schemeClr val="tx1">
                  <a:lumMod val="90000"/>
                  <a:lumOff val="10000"/>
                </a:schemeClr>
              </a:solidFill>
            </a:endParaRPr>
          </a:p>
          <a:p>
            <a:pPr>
              <a:lnSpc>
                <a:spcPct val="110000"/>
              </a:lnSpc>
              <a:spcBef>
                <a:spcPts val="0"/>
              </a:spcBef>
            </a:pPr>
            <a:endParaRPr lang="en-US" cap="none" dirty="0">
              <a:solidFill>
                <a:schemeClr val="tx1">
                  <a:lumMod val="90000"/>
                  <a:lumOff val="10000"/>
                </a:schemeClr>
              </a:solidFill>
            </a:endParaRPr>
          </a:p>
        </p:txBody>
      </p:sp>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240728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0019C5-D744-40FE-A97B-BA0E88319267}"/>
              </a:ext>
            </a:extLst>
          </p:cNvPr>
          <p:cNvSpPr>
            <a:spLocks noGrp="1"/>
          </p:cNvSpPr>
          <p:nvPr>
            <p:ph type="sldNum" sz="quarter" idx="12"/>
          </p:nvPr>
        </p:nvSpPr>
        <p:spPr/>
        <p:txBody>
          <a:bodyPr/>
          <a:lstStyle/>
          <a:p>
            <a:r>
              <a:rPr lang="en-US"/>
              <a:t> Presentation Title | </a:t>
            </a:r>
            <a:fld id="{C26AAFF7-C4D7-4A72-B8FA-A17532192431}" type="slidenum">
              <a:rPr lang="en-US" smtClean="0"/>
              <a:pPr/>
              <a:t>6</a:t>
            </a:fld>
            <a:endParaRPr lang="en-US" dirty="0"/>
          </a:p>
        </p:txBody>
      </p:sp>
      <p:sp>
        <p:nvSpPr>
          <p:cNvPr id="3" name="Title 2">
            <a:extLst>
              <a:ext uri="{FF2B5EF4-FFF2-40B4-BE49-F238E27FC236}">
                <a16:creationId xmlns:a16="http://schemas.microsoft.com/office/drawing/2014/main" id="{F6639F8E-5E1C-4357-B696-357D6C1DC516}"/>
              </a:ext>
            </a:extLst>
          </p:cNvPr>
          <p:cNvSpPr>
            <a:spLocks noGrp="1"/>
          </p:cNvSpPr>
          <p:nvPr>
            <p:ph type="ctrTitle"/>
          </p:nvPr>
        </p:nvSpPr>
        <p:spPr>
          <a:xfrm>
            <a:off x="535460" y="1266590"/>
            <a:ext cx="9144000" cy="2474900"/>
          </a:xfrm>
        </p:spPr>
        <p:txBody>
          <a:bodyPr/>
          <a:lstStyle/>
          <a:p>
            <a:r>
              <a:rPr lang="en-US" dirty="0"/>
              <a:t>ARPA IDEA Part B Allocations</a:t>
            </a:r>
            <a:br>
              <a:rPr lang="en-US" dirty="0"/>
            </a:br>
            <a:endParaRPr lang="en-US" dirty="0"/>
          </a:p>
        </p:txBody>
      </p:sp>
    </p:spTree>
    <p:extLst>
      <p:ext uri="{BB962C8B-B14F-4D97-AF65-F5344CB8AC3E}">
        <p14:creationId xmlns:p14="http://schemas.microsoft.com/office/powerpoint/2010/main" val="113983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B2D08E-CC1F-4783-9475-7ACE5D7F202C}"/>
              </a:ext>
              <a:ext uri="{C183D7F6-B498-43B3-948B-1728B52AA6E4}">
                <adec:decorative xmlns:adec="http://schemas.microsoft.com/office/drawing/2017/decorative" val="1"/>
              </a:ext>
            </a:extLst>
          </p:cNvPr>
          <p:cNvPicPr>
            <a:picLocks noGrp="1" noChangeAspect="1"/>
          </p:cNvPicPr>
          <p:nvPr>
            <p:ph idx="13"/>
          </p:nvPr>
        </p:nvPicPr>
        <p:blipFill>
          <a:blip r:embed="rId2"/>
          <a:stretch>
            <a:fillRect/>
          </a:stretch>
        </p:blipFill>
        <p:spPr>
          <a:xfrm>
            <a:off x="461951" y="1540932"/>
            <a:ext cx="10614532" cy="2946662"/>
          </a:xfrm>
          <a:prstGeom prst="rect">
            <a:avLst/>
          </a:prstGeom>
        </p:spPr>
      </p:pic>
      <p:sp>
        <p:nvSpPr>
          <p:cNvPr id="3" name="Slide Number Placeholder 2">
            <a:extLst>
              <a:ext uri="{FF2B5EF4-FFF2-40B4-BE49-F238E27FC236}">
                <a16:creationId xmlns:a16="http://schemas.microsoft.com/office/drawing/2014/main" id="{3F761704-3383-4FE9-9ED3-3DB4AED25D4D}"/>
              </a:ext>
            </a:extLst>
          </p:cNvPr>
          <p:cNvSpPr>
            <a:spLocks noGrp="1"/>
          </p:cNvSpPr>
          <p:nvPr>
            <p:ph type="sldNum" sz="quarter" idx="12"/>
          </p:nvPr>
        </p:nvSpPr>
        <p:spPr/>
        <p:txBody>
          <a:bodyPr/>
          <a:lstStyle/>
          <a:p>
            <a:r>
              <a:rPr lang="en-US" dirty="0"/>
              <a:t>American Rescue Plan Act (ARPA) IDEA Part B Supplemental Funds| </a:t>
            </a:r>
            <a:fld id="{C26AAFF7-C4D7-4A72-B8FA-A17532192431}" type="slidenum">
              <a:rPr lang="en-US" smtClean="0"/>
              <a:pPr/>
              <a:t>7</a:t>
            </a:fld>
            <a:endParaRPr lang="en-US" dirty="0"/>
          </a:p>
        </p:txBody>
      </p:sp>
      <p:sp>
        <p:nvSpPr>
          <p:cNvPr id="4" name="Title 3">
            <a:extLst>
              <a:ext uri="{FF2B5EF4-FFF2-40B4-BE49-F238E27FC236}">
                <a16:creationId xmlns:a16="http://schemas.microsoft.com/office/drawing/2014/main" id="{E1C75FEE-CB53-460B-A2B7-C80020342A32}"/>
              </a:ext>
            </a:extLst>
          </p:cNvPr>
          <p:cNvSpPr>
            <a:spLocks noGrp="1"/>
          </p:cNvSpPr>
          <p:nvPr>
            <p:ph type="title"/>
          </p:nvPr>
        </p:nvSpPr>
        <p:spPr/>
        <p:txBody>
          <a:bodyPr/>
          <a:lstStyle/>
          <a:p>
            <a:r>
              <a:rPr lang="en-US"/>
              <a:t>Idaho ARPA IDEA PART B Allocations</a:t>
            </a:r>
            <a:endParaRPr lang="en-US" dirty="0"/>
          </a:p>
        </p:txBody>
      </p:sp>
    </p:spTree>
    <p:extLst>
      <p:ext uri="{BB962C8B-B14F-4D97-AF65-F5344CB8AC3E}">
        <p14:creationId xmlns:p14="http://schemas.microsoft.com/office/powerpoint/2010/main" val="4127764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364C05-BD85-4612-9F51-A6BC723A2C45}"/>
              </a:ext>
            </a:extLst>
          </p:cNvPr>
          <p:cNvSpPr>
            <a:spLocks noGrp="1"/>
          </p:cNvSpPr>
          <p:nvPr>
            <p:ph type="sldNum" sz="quarter" idx="12"/>
          </p:nvPr>
        </p:nvSpPr>
        <p:spPr>
          <a:xfrm>
            <a:off x="9275119" y="6492875"/>
            <a:ext cx="2743200" cy="365125"/>
          </a:xfrm>
        </p:spPr>
        <p:txBody>
          <a:bodyPr/>
          <a:lstStyle/>
          <a:p>
            <a:r>
              <a:rPr lang="en-US" dirty="0"/>
              <a:t>American Rescue Plan Act (ARPA) IDEA Part B Supplemental Funds| </a:t>
            </a:r>
            <a:fld id="{C26AAFF7-C4D7-4A72-B8FA-A17532192431}" type="slidenum">
              <a:rPr lang="en-US" smtClean="0"/>
              <a:pPr/>
              <a:t>8</a:t>
            </a:fld>
            <a:endParaRPr lang="en-US" dirty="0"/>
          </a:p>
        </p:txBody>
      </p:sp>
      <p:pic>
        <p:nvPicPr>
          <p:cNvPr id="11" name="Picture 10" descr="Idaho website screenshot showing the location of the Fiscal/IDEA Allocations in the resource files section of the fiscal and accountability website ">
            <a:extLst>
              <a:ext uri="{FF2B5EF4-FFF2-40B4-BE49-F238E27FC236}">
                <a16:creationId xmlns:a16="http://schemas.microsoft.com/office/drawing/2014/main" id="{8D13AC04-20E7-435E-99E6-864FE76C7F41}"/>
              </a:ext>
            </a:extLst>
          </p:cNvPr>
          <p:cNvPicPr>
            <a:picLocks noChangeAspect="1"/>
          </p:cNvPicPr>
          <p:nvPr/>
        </p:nvPicPr>
        <p:blipFill>
          <a:blip r:embed="rId2"/>
          <a:stretch>
            <a:fillRect/>
          </a:stretch>
        </p:blipFill>
        <p:spPr>
          <a:xfrm>
            <a:off x="1186291" y="3179763"/>
            <a:ext cx="8840434" cy="3315163"/>
          </a:xfrm>
          <a:prstGeom prst="rect">
            <a:avLst/>
          </a:prstGeom>
        </p:spPr>
      </p:pic>
      <p:sp>
        <p:nvSpPr>
          <p:cNvPr id="2" name="Content Placeholder 1">
            <a:extLst>
              <a:ext uri="{FF2B5EF4-FFF2-40B4-BE49-F238E27FC236}">
                <a16:creationId xmlns:a16="http://schemas.microsoft.com/office/drawing/2014/main" id="{ADAE39DD-BC90-4B17-B730-3750FDF95170}"/>
              </a:ext>
            </a:extLst>
          </p:cNvPr>
          <p:cNvSpPr>
            <a:spLocks noGrp="1"/>
          </p:cNvSpPr>
          <p:nvPr>
            <p:ph idx="13"/>
          </p:nvPr>
        </p:nvSpPr>
        <p:spPr/>
        <p:txBody>
          <a:bodyPr/>
          <a:lstStyle/>
          <a:p>
            <a:r>
              <a:rPr lang="en-US" dirty="0"/>
              <a:t>Updated Allocations were sent out 7/26/2021</a:t>
            </a:r>
          </a:p>
          <a:p>
            <a:r>
              <a:rPr lang="en-US" dirty="0"/>
              <a:t>They can be found here: </a:t>
            </a:r>
            <a:r>
              <a:rPr lang="en-US" dirty="0">
                <a:hlinkClick r:id="rId3"/>
              </a:rPr>
              <a:t>https://www.sde.idaho.gov/sped/funding/</a:t>
            </a:r>
            <a:endParaRPr lang="en-US" dirty="0"/>
          </a:p>
          <a:p>
            <a:endParaRPr lang="en-US" dirty="0"/>
          </a:p>
          <a:p>
            <a:endParaRPr lang="en-US" dirty="0"/>
          </a:p>
          <a:p>
            <a:endParaRPr lang="en-US" dirty="0"/>
          </a:p>
          <a:p>
            <a:endParaRPr lang="en-US" dirty="0"/>
          </a:p>
        </p:txBody>
      </p:sp>
      <p:sp>
        <p:nvSpPr>
          <p:cNvPr id="4" name="Title 3">
            <a:extLst>
              <a:ext uri="{FF2B5EF4-FFF2-40B4-BE49-F238E27FC236}">
                <a16:creationId xmlns:a16="http://schemas.microsoft.com/office/drawing/2014/main" id="{78FD5120-3B8B-40A2-BF22-F6D137A95B47}"/>
              </a:ext>
            </a:extLst>
          </p:cNvPr>
          <p:cNvSpPr>
            <a:spLocks noGrp="1"/>
          </p:cNvSpPr>
          <p:nvPr>
            <p:ph type="title"/>
          </p:nvPr>
        </p:nvSpPr>
        <p:spPr/>
        <p:txBody>
          <a:bodyPr/>
          <a:lstStyle/>
          <a:p>
            <a:r>
              <a:rPr lang="en-US"/>
              <a:t>Updated LEA Allocations 		</a:t>
            </a:r>
            <a:endParaRPr lang="en-US" dirty="0"/>
          </a:p>
        </p:txBody>
      </p:sp>
    </p:spTree>
    <p:extLst>
      <p:ext uri="{BB962C8B-B14F-4D97-AF65-F5344CB8AC3E}">
        <p14:creationId xmlns:p14="http://schemas.microsoft.com/office/powerpoint/2010/main" val="161261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EF96C-5E83-4743-AD5D-98E8AD7C4647}"/>
              </a:ext>
            </a:extLst>
          </p:cNvPr>
          <p:cNvSpPr>
            <a:spLocks noGrp="1"/>
          </p:cNvSpPr>
          <p:nvPr>
            <p:ph type="sldNum" sz="quarter" idx="12"/>
          </p:nvPr>
        </p:nvSpPr>
        <p:spPr/>
        <p:txBody>
          <a:bodyPr/>
          <a:lstStyle/>
          <a:p>
            <a:r>
              <a:rPr lang="en-US"/>
              <a:t> Presentation Title | </a:t>
            </a:r>
            <a:fld id="{C26AAFF7-C4D7-4A72-B8FA-A17532192431}" type="slidenum">
              <a:rPr lang="en-US" smtClean="0"/>
              <a:pPr/>
              <a:t>9</a:t>
            </a:fld>
            <a:endParaRPr lang="en-US" dirty="0"/>
          </a:p>
        </p:txBody>
      </p:sp>
      <p:sp>
        <p:nvSpPr>
          <p:cNvPr id="3" name="Title 2">
            <a:extLst>
              <a:ext uri="{FF2B5EF4-FFF2-40B4-BE49-F238E27FC236}">
                <a16:creationId xmlns:a16="http://schemas.microsoft.com/office/drawing/2014/main" id="{CFC7766D-EE76-49A4-9A34-F3EF7635784D}"/>
              </a:ext>
            </a:extLst>
          </p:cNvPr>
          <p:cNvSpPr>
            <a:spLocks noGrp="1"/>
          </p:cNvSpPr>
          <p:nvPr>
            <p:ph type="ctrTitle"/>
          </p:nvPr>
        </p:nvSpPr>
        <p:spPr>
          <a:xfrm>
            <a:off x="535460" y="1266590"/>
            <a:ext cx="9144000" cy="2634291"/>
          </a:xfrm>
        </p:spPr>
        <p:txBody>
          <a:bodyPr/>
          <a:lstStyle/>
          <a:p>
            <a:r>
              <a:rPr lang="en-US" dirty="0"/>
              <a:t>GRA ARPA IDEA Part B Grants</a:t>
            </a:r>
            <a:br>
              <a:rPr lang="en-US" dirty="0"/>
            </a:br>
            <a:endParaRPr lang="en-US" dirty="0"/>
          </a:p>
        </p:txBody>
      </p:sp>
    </p:spTree>
    <p:extLst>
      <p:ext uri="{BB962C8B-B14F-4D97-AF65-F5344CB8AC3E}">
        <p14:creationId xmlns:p14="http://schemas.microsoft.com/office/powerpoint/2010/main" val="1767879585"/>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12211</TotalTime>
  <Words>4194</Words>
  <Application>Microsoft Office PowerPoint</Application>
  <PresentationFormat>Widescreen</PresentationFormat>
  <Paragraphs>329</Paragraphs>
  <Slides>57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ＭＳ Ｐゴシック</vt:lpstr>
      <vt:lpstr>Arial</vt:lpstr>
      <vt:lpstr>Calibri</vt:lpstr>
      <vt:lpstr>Calibri Light</vt:lpstr>
      <vt:lpstr>Cambria</vt:lpstr>
      <vt:lpstr>Open Sans</vt:lpstr>
      <vt:lpstr>Open Sans Light</vt:lpstr>
      <vt:lpstr>Open Sans Semibold</vt:lpstr>
      <vt:lpstr>Wingdings</vt:lpstr>
      <vt:lpstr>1_Office Theme</vt:lpstr>
      <vt:lpstr>American Rescue Plan Act (ARPA) IDEA Part B Supplemental Funds</vt:lpstr>
      <vt:lpstr>Agenda:</vt:lpstr>
      <vt:lpstr>The American Rescue Plan Act (ARPA) – IDEA Part B Overview </vt:lpstr>
      <vt:lpstr>The American Rescue Plan Act –IDEA Carve Out</vt:lpstr>
      <vt:lpstr>IDEA American Rescue Plan Funds </vt:lpstr>
      <vt:lpstr>ARPA IDEA Part B Allocations </vt:lpstr>
      <vt:lpstr>Idaho ARPA IDEA PART B Allocations</vt:lpstr>
      <vt:lpstr>Updated LEA Allocations   </vt:lpstr>
      <vt:lpstr>GRA ARPA IDEA Part B Grants </vt:lpstr>
      <vt:lpstr>GRA (GRANT REIMBURSEMENT APPLICATION)</vt:lpstr>
      <vt:lpstr>GRA - DRAWDOWN</vt:lpstr>
      <vt:lpstr>GRA Reimbursement claims</vt:lpstr>
      <vt:lpstr>Basics for ARPA IDEA Part B </vt:lpstr>
      <vt:lpstr>ARPA IDEA Part B EXPENDITURES – THE BASICS</vt:lpstr>
      <vt:lpstr>ARPA IDEA Expenditure Considerations</vt:lpstr>
      <vt:lpstr>Allowable Expenditures, Considerations, and Setup </vt:lpstr>
      <vt:lpstr>What can we spend ARPA IDEA PART B on?</vt:lpstr>
      <vt:lpstr>Learning Loss Considerations</vt:lpstr>
      <vt:lpstr>Budgeting ARPA IDEA Part B Funds</vt:lpstr>
      <vt:lpstr>Capital Expenditures Requirements</vt:lpstr>
      <vt:lpstr>Indirect Costs </vt:lpstr>
      <vt:lpstr>Indirect Costs Continued</vt:lpstr>
      <vt:lpstr>Private School Proportionate Share (PSPS) </vt:lpstr>
      <vt:lpstr>CEIS &amp; CCEIS</vt:lpstr>
      <vt:lpstr>ARPA IDEA Part B –Accounting in Fund 259</vt:lpstr>
      <vt:lpstr>CFDA (Catalog of Federal Domestic Assistance</vt:lpstr>
      <vt:lpstr>ARPA IDEA Part B Revenue Coding</vt:lpstr>
      <vt:lpstr>ARPA IDEA Part B Expenditure Coding</vt:lpstr>
      <vt:lpstr>New Sections of the IDEA Part B Application </vt:lpstr>
      <vt:lpstr>New ARPA Sections Created in the IDEA Part B Application</vt:lpstr>
      <vt:lpstr>New ARPA IDEA Part B in the Web Application</vt:lpstr>
      <vt:lpstr>ARPA Budget View in the Application</vt:lpstr>
      <vt:lpstr>New ARPA Section of Private School Calculations</vt:lpstr>
      <vt:lpstr>New ARPA CEIS and ARPA CCEIS</vt:lpstr>
      <vt:lpstr>New Reports Required</vt:lpstr>
      <vt:lpstr>New Section of the Excess Cost Calculation</vt:lpstr>
      <vt:lpstr>Monitoring, Fiscal Year close out </vt:lpstr>
      <vt:lpstr>Fiscal Monitoring &amp; Reporting</vt:lpstr>
      <vt:lpstr>Fiscal Year End close out process– Reminders 3 Funding streams to balance</vt:lpstr>
      <vt:lpstr>Maintenance of Effort, Adjustment to local effort </vt:lpstr>
      <vt:lpstr>LEA Maintenance of Effort Review</vt:lpstr>
      <vt:lpstr>Standards for Determining Maintenance of Effort</vt:lpstr>
      <vt:lpstr>Accounting for MOE – State Match</vt:lpstr>
      <vt:lpstr>Adjustment to Local Effort - MOE</vt:lpstr>
      <vt:lpstr>LEA requirements to reduce MOE</vt:lpstr>
      <vt:lpstr>Adjustment to Local Fiscal Efforts in the IDEA Part B Web Application</vt:lpstr>
      <vt:lpstr>Maintenance of Effort Exception</vt:lpstr>
      <vt:lpstr>MOE Exceptions cont’d</vt:lpstr>
      <vt:lpstr>Fiscal Year End, Important date reminders, and Resources </vt:lpstr>
      <vt:lpstr>Fiscal Year End close out &amp; First Quarter Cleanup </vt:lpstr>
      <vt:lpstr>Important Dates &amp; Info. </vt:lpstr>
      <vt:lpstr>IDEA Part B Application Resources</vt:lpstr>
      <vt:lpstr>Helpful New Resources</vt:lpstr>
      <vt:lpstr>Special Thanks </vt:lpstr>
      <vt:lpstr>Questions???</vt:lpstr>
      <vt:lpstr>Special Education Funding Contact Information</vt:lpstr>
      <vt:lpstr>Questions</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NSLP Monthly Webinar</dc:title>
  <dc:subject>Idaho Child Nutrition Programs</dc:subject>
  <dc:creator>Idaho Child Nutrition Programs</dc:creator>
  <cp:lastModifiedBy>Grace Dehner</cp:lastModifiedBy>
  <cp:revision>358</cp:revision>
  <cp:lastPrinted>2019-09-24T19:52:16Z</cp:lastPrinted>
  <dcterms:created xsi:type="dcterms:W3CDTF">2014-05-22T16:02:36Z</dcterms:created>
  <dcterms:modified xsi:type="dcterms:W3CDTF">2021-07-28T22:10:53Z</dcterms:modified>
</cp:coreProperties>
</file>